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png"/>
  <Override PartName="/ppt/media/image12.jpg" ContentType="image/png"/>
  <Override PartName="/ppt/media/image14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0BB13-0CB9-4252-926B-132371ABC78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B61B134-7CCE-4AAC-947A-2D116D980094}" type="pres">
      <dgm:prSet presAssocID="{F3E0BB13-0CB9-4252-926B-132371ABC78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18311EF-F19D-4B69-A318-51996E9C90A7}" type="presOf" srcId="{F3E0BB13-0CB9-4252-926B-132371ABC78F}" destId="{CB61B134-7CCE-4AAC-947A-2D116D980094}" srcOrd="0" destOrd="0" presId="urn:microsoft.com/office/officeart/2005/8/layout/pyramid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124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672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3385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71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911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1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8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E24916-8BF2-63EE-0B93-6601186F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2323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AF5D98A-2E54-0C67-254B-2B08C7CB4ADE}"/>
              </a:ext>
            </a:extLst>
          </p:cNvPr>
          <p:cNvSpPr txBox="1">
            <a:spLocks/>
          </p:cNvSpPr>
          <p:nvPr/>
        </p:nvSpPr>
        <p:spPr>
          <a:xfrm>
            <a:off x="457195" y="701964"/>
            <a:ext cx="5370950" cy="3640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/>
              <a:t>Synthetic Data</a:t>
            </a:r>
            <a:r>
              <a:rPr lang="en-US" sz="5400" dirty="0"/>
              <a:t> </a:t>
            </a:r>
            <a:r>
              <a:rPr lang="en-US" sz="3200" dirty="0"/>
              <a:t>Bridging Privacy and Regulation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A57D9-08AA-5142-5A0F-51A28188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90" y="5253050"/>
            <a:ext cx="3888419" cy="969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Presented by,</a:t>
            </a:r>
          </a:p>
          <a:p>
            <a:r>
              <a:rPr lang="en-US" sz="1800" dirty="0">
                <a:solidFill>
                  <a:srgbClr val="FFFFFF"/>
                </a:solidFill>
              </a:rPr>
              <a:t>V. V. Sreejish</a:t>
            </a:r>
          </a:p>
        </p:txBody>
      </p:sp>
    </p:spTree>
    <p:extLst>
      <p:ext uri="{BB962C8B-B14F-4D97-AF65-F5344CB8AC3E}">
        <p14:creationId xmlns:p14="http://schemas.microsoft.com/office/powerpoint/2010/main" val="152906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9D838-A07F-C1AA-CDEB-17138A24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980" y="228599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Every day, the world generates 463 exabytes of data [IDC, 2024].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398E-B9FA-3057-D7EB-D1B34861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cap="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463 Exabytes/day = 19,000 photos (3 MB each) for every person on Earth, every day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E0AD6693-BC11-04AF-A8EC-70F2C173D3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5670" y="1942147"/>
            <a:ext cx="3696653" cy="36966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5539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B1278-942A-2FFB-7D1E-3A884261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EBEBEB"/>
                </a:solidFill>
              </a:rPr>
              <a:t>The three W’s of Synthetic data, </a:t>
            </a:r>
            <a:r>
              <a:rPr lang="en-US" sz="2900" b="1" dirty="0">
                <a:solidFill>
                  <a:srgbClr val="EBEBEB"/>
                </a:solidFill>
              </a:rPr>
              <a:t>What</a:t>
            </a:r>
            <a:r>
              <a:rPr lang="en-US" sz="2900" dirty="0">
                <a:solidFill>
                  <a:srgbClr val="EBEBEB"/>
                </a:solidFill>
              </a:rPr>
              <a:t> it is , </a:t>
            </a:r>
            <a:r>
              <a:rPr lang="en-US" sz="2900" b="1" dirty="0">
                <a:solidFill>
                  <a:srgbClr val="EBEBEB"/>
                </a:solidFill>
              </a:rPr>
              <a:t>Why</a:t>
            </a:r>
            <a:r>
              <a:rPr lang="en-US" sz="2900" dirty="0">
                <a:solidFill>
                  <a:srgbClr val="EBEBEB"/>
                </a:solidFill>
              </a:rPr>
              <a:t> it matters and </a:t>
            </a:r>
            <a:r>
              <a:rPr lang="en-US" sz="2900" b="1" dirty="0">
                <a:solidFill>
                  <a:srgbClr val="EBEBEB"/>
                </a:solidFill>
              </a:rPr>
              <a:t>Where</a:t>
            </a:r>
            <a:r>
              <a:rPr lang="en-US" sz="2900" dirty="0">
                <a:solidFill>
                  <a:srgbClr val="EBEBEB"/>
                </a:solidFill>
              </a:rPr>
              <a:t> it is making impact.</a:t>
            </a:r>
            <a:endParaRPr lang="en-IN" sz="2900" dirty="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5350-6931-6A1E-ACBD-76A9FA34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IN" b="1" dirty="0"/>
              <a:t>What is Synthetic Data?</a:t>
            </a:r>
          </a:p>
          <a:p>
            <a:r>
              <a:rPr lang="en-US" dirty="0"/>
              <a:t>Synthetic data is artificially generated data that mirrors the statistical properties of real-world data. So, is it Fake, NO!</a:t>
            </a:r>
          </a:p>
          <a:p>
            <a:endParaRPr lang="en-US" dirty="0"/>
          </a:p>
          <a:p>
            <a:endParaRPr lang="en-IN" dirty="0"/>
          </a:p>
          <a:p>
            <a:r>
              <a:rPr lang="en-US" sz="1600" i="1" dirty="0">
                <a:latin typeface="Abadi" panose="020F0502020204030204" pitchFamily="34" charset="0"/>
              </a:rPr>
              <a:t>“everything like the original - minus the risk”</a:t>
            </a:r>
            <a:endParaRPr lang="en-IN" sz="1600" i="1" dirty="0">
              <a:latin typeface="Abad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 descr="A collage of a person in a garment&#10;&#10;AI-generated content may be incorrect.">
            <a:extLst>
              <a:ext uri="{FF2B5EF4-FFF2-40B4-BE49-F238E27FC236}">
                <a16:creationId xmlns:a16="http://schemas.microsoft.com/office/drawing/2014/main" id="{9B273FE3-797E-A9BC-B102-D60892C87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846020"/>
            <a:ext cx="5451627" cy="3066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411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521FC-6720-A956-E7C8-C149C87D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EBEBEB"/>
                </a:solidFill>
              </a:rPr>
              <a:t>The three W’s of Synthetic data, </a:t>
            </a:r>
            <a:r>
              <a:rPr lang="en-US" sz="2900" b="1" dirty="0">
                <a:solidFill>
                  <a:srgbClr val="EBEBEB"/>
                </a:solidFill>
              </a:rPr>
              <a:t>What</a:t>
            </a:r>
            <a:r>
              <a:rPr lang="en-US" sz="2900" dirty="0">
                <a:solidFill>
                  <a:srgbClr val="EBEBEB"/>
                </a:solidFill>
              </a:rPr>
              <a:t> it is , </a:t>
            </a:r>
            <a:r>
              <a:rPr lang="en-US" sz="2900" b="1" dirty="0">
                <a:solidFill>
                  <a:srgbClr val="EBEBEB"/>
                </a:solidFill>
              </a:rPr>
              <a:t>Why</a:t>
            </a:r>
            <a:r>
              <a:rPr lang="en-US" sz="2900" dirty="0">
                <a:solidFill>
                  <a:srgbClr val="EBEBEB"/>
                </a:solidFill>
              </a:rPr>
              <a:t> it matters and </a:t>
            </a:r>
            <a:r>
              <a:rPr lang="en-US" sz="2900" b="1" dirty="0">
                <a:solidFill>
                  <a:srgbClr val="EBEBEB"/>
                </a:solidFill>
              </a:rPr>
              <a:t>Where</a:t>
            </a:r>
            <a:r>
              <a:rPr lang="en-US" sz="2900" dirty="0">
                <a:solidFill>
                  <a:srgbClr val="EBEBEB"/>
                </a:solidFill>
              </a:rPr>
              <a:t> it is making impact.</a:t>
            </a:r>
            <a:endParaRPr lang="en-IN" sz="2900" dirty="0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4A9F-42DF-1A89-CBF3-FEC4BFC3F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IN" b="1" dirty="0"/>
              <a:t>Why it matters more than ever?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145799F6-5CC2-4A89-F930-D4A14C125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4" y="2952336"/>
            <a:ext cx="10093174" cy="4222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96797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544E9-3008-B03E-9F87-A14F3D78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The three W’s of Synthetic data, </a:t>
            </a:r>
            <a:r>
              <a:rPr lang="en-US" sz="2900" b="1">
                <a:solidFill>
                  <a:srgbClr val="FFFFFF"/>
                </a:solidFill>
              </a:rPr>
              <a:t>What</a:t>
            </a:r>
            <a:r>
              <a:rPr lang="en-US" sz="2900">
                <a:solidFill>
                  <a:srgbClr val="FFFFFF"/>
                </a:solidFill>
              </a:rPr>
              <a:t> it is , </a:t>
            </a:r>
            <a:r>
              <a:rPr lang="en-US" sz="2900" b="1">
                <a:solidFill>
                  <a:srgbClr val="FFFFFF"/>
                </a:solidFill>
              </a:rPr>
              <a:t>Why</a:t>
            </a:r>
            <a:r>
              <a:rPr lang="en-US" sz="2900">
                <a:solidFill>
                  <a:srgbClr val="FFFFFF"/>
                </a:solidFill>
              </a:rPr>
              <a:t> it matters and </a:t>
            </a:r>
            <a:r>
              <a:rPr lang="en-US" sz="2900" b="1">
                <a:solidFill>
                  <a:srgbClr val="FFFFFF"/>
                </a:solidFill>
              </a:rPr>
              <a:t>Where</a:t>
            </a:r>
            <a:r>
              <a:rPr lang="en-US" sz="2900">
                <a:solidFill>
                  <a:srgbClr val="FFFFFF"/>
                </a:solidFill>
              </a:rPr>
              <a:t> it is making impact.</a:t>
            </a:r>
            <a:endParaRPr lang="en-IN" sz="29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AA3E-CDE4-0742-47D6-2BBFD71B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b="1" dirty="0"/>
              <a:t>Where Synthetic Data Is Powering AI Innovation?</a:t>
            </a:r>
            <a:endParaRPr lang="en-IN" b="1" dirty="0"/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EF46D-D181-7E51-B874-CDF5470C3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72" y="5424024"/>
            <a:ext cx="2553622" cy="12562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ADA539-A985-4955-2B83-E1C9BEC9A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83" y="5465984"/>
            <a:ext cx="2724150" cy="12143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3C2C19-DB15-604D-1D19-7D613751B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649" y="3404051"/>
            <a:ext cx="3460890" cy="14857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B37B09-66C0-05AE-A8D3-0C8B0E4C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68" y="3410102"/>
            <a:ext cx="2780519" cy="15627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CAE5CF-9F75-DA0F-83FC-CC921692A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88" y="3195436"/>
            <a:ext cx="1838632" cy="183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3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1A6B-BC7D-11BD-5CC8-E882738E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40" y="246241"/>
            <a:ext cx="9404723" cy="1400530"/>
          </a:xfrm>
        </p:spPr>
        <p:txBody>
          <a:bodyPr/>
          <a:lstStyle/>
          <a:p>
            <a:r>
              <a:rPr lang="en-US" sz="3600" dirty="0"/>
              <a:t>According to Gartner report: Synthetic Data Will play a key role in AI Systems by 2030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0E4E68-6DE2-536F-7483-3EE63D512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99883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36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9A4B0-AF79-415C-8C36-D7749152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How To Generate Synthetic Data</a:t>
            </a:r>
            <a:br>
              <a:rPr lang="en-IN" b="1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E6B3-9AF5-C683-C209-634318EE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Traditional / Statistical</a:t>
            </a:r>
            <a:r>
              <a:rPr lang="en-US" dirty="0"/>
              <a:t> – Generate data using rules, probability distributions, or templates. Best for simple tabular datasets.</a:t>
            </a:r>
            <a:endParaRPr lang="en-IN" dirty="0"/>
          </a:p>
          <a:p>
            <a:pPr lvl="0"/>
            <a:r>
              <a:rPr lang="en-US" b="1" dirty="0"/>
              <a:t>Machine Learning-Based</a:t>
            </a:r>
            <a:r>
              <a:rPr lang="en-US" dirty="0"/>
              <a:t> – Use models like GANs, VAEs, or diffusion models to produce realistic structured or unstructured data.</a:t>
            </a:r>
            <a:endParaRPr lang="en-IN" dirty="0"/>
          </a:p>
          <a:p>
            <a:pPr lvl="0"/>
            <a:r>
              <a:rPr lang="en-US" b="1" dirty="0"/>
              <a:t>Agentic / Autonomous AI</a:t>
            </a:r>
            <a:r>
              <a:rPr lang="en-US" dirty="0"/>
              <a:t> – AI agents generate data adaptively through environment interaction and feedback, ideal for edge cases and simulations.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79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452AF-4128-52E4-074B-2907E96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Realism Check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B958FD-8D19-9EE7-CA91-13310FC5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cap="al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diagram of a pyramid&#10;&#10;AI-generated content may be incorrect.">
            <a:extLst>
              <a:ext uri="{FF2B5EF4-FFF2-40B4-BE49-F238E27FC236}">
                <a16:creationId xmlns:a16="http://schemas.microsoft.com/office/drawing/2014/main" id="{49277083-197E-1C3A-1CE0-A08B8F96B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9" y="1141407"/>
            <a:ext cx="6663307" cy="43253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009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F00DD-2FD4-46A3-4194-753CD024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9149350" cy="8680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EBEBEB"/>
                </a:solidFill>
              </a:rPr>
              <a:t>Levels of Realism in Synthetic Data</a:t>
            </a:r>
            <a:endParaRPr lang="en-IN" sz="4100" dirty="0">
              <a:solidFill>
                <a:srgbClr val="EBEBEB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63DD93-9906-5ACE-AE03-43567A22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74985"/>
              </p:ext>
            </p:extLst>
          </p:nvPr>
        </p:nvGraphicFramePr>
        <p:xfrm>
          <a:off x="635457" y="412923"/>
          <a:ext cx="9802049" cy="3305794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246133">
                  <a:extLst>
                    <a:ext uri="{9D8B030D-6E8A-4147-A177-3AD203B41FA5}">
                      <a16:colId xmlns:a16="http://schemas.microsoft.com/office/drawing/2014/main" val="3621824892"/>
                    </a:ext>
                  </a:extLst>
                </a:gridCol>
                <a:gridCol w="3275611">
                  <a:extLst>
                    <a:ext uri="{9D8B030D-6E8A-4147-A177-3AD203B41FA5}">
                      <a16:colId xmlns:a16="http://schemas.microsoft.com/office/drawing/2014/main" val="4097455371"/>
                    </a:ext>
                  </a:extLst>
                </a:gridCol>
                <a:gridCol w="3280305">
                  <a:extLst>
                    <a:ext uri="{9D8B030D-6E8A-4147-A177-3AD203B41FA5}">
                      <a16:colId xmlns:a16="http://schemas.microsoft.com/office/drawing/2014/main" val="91316767"/>
                    </a:ext>
                  </a:extLst>
                </a:gridCol>
              </a:tblGrid>
              <a:tr h="43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 cap="none" spc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IN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 cap="none" spc="0">
                          <a:solidFill>
                            <a:schemeClr val="tx1"/>
                          </a:solidFill>
                        </a:rPr>
                        <a:t>What is Preserved</a:t>
                      </a:r>
                      <a:endParaRPr lang="en-IN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 cap="none" spc="0">
                          <a:solidFill>
                            <a:schemeClr val="tx1"/>
                          </a:solidFill>
                        </a:rPr>
                        <a:t>Example / Use</a:t>
                      </a:r>
                      <a:endParaRPr lang="en-IN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967453"/>
                  </a:ext>
                </a:extLst>
              </a:tr>
              <a:tr h="671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 cap="none" spc="0">
                          <a:solidFill>
                            <a:schemeClr val="tx1"/>
                          </a:solidFill>
                        </a:rPr>
                        <a:t>Structural</a:t>
                      </a:r>
                      <a:endParaRPr lang="en-IN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Columns, data types, value ranges</a:t>
                      </a: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Columns exist, salary numeric, region categorical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60556"/>
                  </a:ext>
                </a:extLst>
              </a:tr>
              <a:tr h="671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 cap="none" spc="0">
                          <a:solidFill>
                            <a:schemeClr val="tx1"/>
                          </a:solidFill>
                        </a:rPr>
                        <a:t>Statistical</a:t>
                      </a:r>
                      <a:endParaRPr lang="en-IN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cap="none" spc="0">
                          <a:solidFill>
                            <a:schemeClr val="tx1"/>
                          </a:solidFill>
                        </a:rPr>
                        <a:t>Distributions of variables</a:t>
                      </a: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Salary distribution skewed, regional counts realistic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447983"/>
                  </a:ext>
                </a:extLst>
              </a:tr>
              <a:tr h="671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 cap="none" spc="0">
                          <a:solidFill>
                            <a:schemeClr val="tx1"/>
                          </a:solidFill>
                        </a:rPr>
                        <a:t>Relational / Pattern</a:t>
                      </a:r>
                      <a:endParaRPr lang="en-IN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cap="none" spc="0">
                          <a:solidFill>
                            <a:schemeClr val="tx1"/>
                          </a:solidFill>
                        </a:rPr>
                        <a:t>Correlations &amp; dependencies</a:t>
                      </a: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Higher salary → higher expenses; conditional relationships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818358"/>
                  </a:ext>
                </a:extLst>
              </a:tr>
              <a:tr h="8610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 cap="none" spc="0">
                          <a:solidFill>
                            <a:schemeClr val="tx1"/>
                          </a:solidFill>
                        </a:rPr>
                        <a:t>Contextual / Semantic</a:t>
                      </a:r>
                      <a:endParaRPr lang="en-IN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cap="none" spc="0">
                          <a:solidFill>
                            <a:schemeClr val="tx1"/>
                          </a:solidFill>
                        </a:rPr>
                        <a:t>Domain rules, cultural plausibility</a:t>
                      </a: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Student → lower salary; demographics match region/language</a:t>
                      </a:r>
                    </a:p>
                  </a:txBody>
                  <a:tcPr marL="109368" marR="84129" marT="84129" marB="8412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44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6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327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Abadi</vt:lpstr>
      <vt:lpstr>Century Gothic</vt:lpstr>
      <vt:lpstr>Wingdings 3</vt:lpstr>
      <vt:lpstr>Ion</vt:lpstr>
      <vt:lpstr>PowerPoint Presentation</vt:lpstr>
      <vt:lpstr>Every day, the world generates 463 exabytes of data [IDC, 2024].</vt:lpstr>
      <vt:lpstr>The three W’s of Synthetic data, What it is , Why it matters and Where it is making impact.</vt:lpstr>
      <vt:lpstr>The three W’s of Synthetic data, What it is , Why it matters and Where it is making impact.</vt:lpstr>
      <vt:lpstr>The three W’s of Synthetic data, What it is , Why it matters and Where it is making impact.</vt:lpstr>
      <vt:lpstr>According to Gartner report: Synthetic Data Will play a key role in AI Systems by 2030</vt:lpstr>
      <vt:lpstr>How To Generate Synthetic Data </vt:lpstr>
      <vt:lpstr>Realism Check</vt:lpstr>
      <vt:lpstr>Levels of Realism in Synthetic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Sreejish Vemmalassery  Viswambharan (DevOn)</dc:creator>
  <cp:lastModifiedBy>Sreejish Vemmalassery  Viswambharan (DevOn)</cp:lastModifiedBy>
  <cp:revision>2</cp:revision>
  <dcterms:created xsi:type="dcterms:W3CDTF">2025-09-18T10:13:03Z</dcterms:created>
  <dcterms:modified xsi:type="dcterms:W3CDTF">2025-09-18T13:04:50Z</dcterms:modified>
</cp:coreProperties>
</file>