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09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27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06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0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471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47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2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95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2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7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5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261B-A864-4CFC-BC34-FDB6309D06F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23DBF9-C12B-4039-B2BA-00BE4D56E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3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F41B-B21A-412E-8DBE-463EFAEC9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IVY CAPSTONE PROJECT:</a:t>
            </a:r>
            <a:br>
              <a:rPr lang="en-IN" dirty="0"/>
            </a:br>
            <a:r>
              <a:rPr lang="en-IN" dirty="0"/>
              <a:t>Insight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D991E-8AD5-472D-A085-FB6C806E6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-SREEJITA BHAUMIK</a:t>
            </a:r>
          </a:p>
        </p:txBody>
      </p:sp>
    </p:spTree>
    <p:extLst>
      <p:ext uri="{BB962C8B-B14F-4D97-AF65-F5344CB8AC3E}">
        <p14:creationId xmlns:p14="http://schemas.microsoft.com/office/powerpoint/2010/main" val="390693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0222-31BA-4C55-A5F5-5C9EC0FD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1591" cy="9870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02DE-D838-4B0F-B2A8-3EBD143B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45417" cy="4590878"/>
          </a:xfrm>
        </p:spPr>
        <p:txBody>
          <a:bodyPr>
            <a:normAutofit/>
          </a:bodyPr>
          <a:lstStyle/>
          <a:p>
            <a:r>
              <a:rPr lang="en-IN" dirty="0"/>
              <a:t>The Credit Card Approval Dataset consists of 690 rows and 16 columns.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probable column names are as follows: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1)Male                              7) Ethnicity                               13) Citizen</a:t>
            </a:r>
          </a:p>
          <a:p>
            <a:pPr marL="0" indent="0">
              <a:buNone/>
            </a:pPr>
            <a:r>
              <a:rPr lang="en-IN" dirty="0"/>
              <a:t>2)Age                               8) </a:t>
            </a:r>
            <a:r>
              <a:rPr lang="en-IN" dirty="0" err="1"/>
              <a:t>YearsEmployed</a:t>
            </a:r>
            <a:r>
              <a:rPr lang="en-IN" dirty="0"/>
              <a:t>                      14) </a:t>
            </a:r>
            <a:r>
              <a:rPr lang="en-IN" dirty="0" err="1"/>
              <a:t>ZipCode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3)Debt                             9) </a:t>
            </a:r>
            <a:r>
              <a:rPr lang="en-IN" dirty="0" err="1"/>
              <a:t>PriorDefault</a:t>
            </a:r>
            <a:r>
              <a:rPr lang="en-IN" dirty="0"/>
              <a:t>                         15) Income</a:t>
            </a:r>
          </a:p>
          <a:p>
            <a:pPr marL="0" indent="0">
              <a:buNone/>
            </a:pPr>
            <a:r>
              <a:rPr lang="en-IN" dirty="0"/>
              <a:t>4)Married                        10) Employed                            16) Approved</a:t>
            </a:r>
          </a:p>
          <a:p>
            <a:pPr marL="0" indent="0">
              <a:buNone/>
            </a:pPr>
            <a:r>
              <a:rPr lang="en-IN" dirty="0"/>
              <a:t>5)</a:t>
            </a:r>
            <a:r>
              <a:rPr lang="en-IN" dirty="0" err="1"/>
              <a:t>BankCustomer</a:t>
            </a:r>
            <a:r>
              <a:rPr lang="en-IN" dirty="0"/>
              <a:t>              11) </a:t>
            </a:r>
            <a:r>
              <a:rPr lang="en-IN" dirty="0" err="1"/>
              <a:t>CreditScore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6)</a:t>
            </a:r>
            <a:r>
              <a:rPr lang="en-IN" dirty="0" err="1"/>
              <a:t>EducationLevel</a:t>
            </a:r>
            <a:r>
              <a:rPr lang="en-IN" dirty="0"/>
              <a:t>             12) </a:t>
            </a:r>
            <a:r>
              <a:rPr lang="en-IN" dirty="0" err="1"/>
              <a:t>DriversLicense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6214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6D16-DFE9-4881-83E7-F31D3894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Meaningful Insights gained from 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1C43F-41DF-41C2-B519-86B4F6FF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customers have got credit approval status as negative.</a:t>
            </a:r>
          </a:p>
          <a:p>
            <a:r>
              <a:rPr lang="en-IN" dirty="0"/>
              <a:t>Young adults have a higher chance of getting negative credit approval status and elders have higher chance of getting positive credit approval status.</a:t>
            </a:r>
          </a:p>
          <a:p>
            <a:r>
              <a:rPr lang="en-IN" dirty="0"/>
              <a:t>Most customers are male</a:t>
            </a:r>
          </a:p>
          <a:p>
            <a:r>
              <a:rPr lang="en-IN" dirty="0"/>
              <a:t>Employed customers have higher chance of get approval than unemployed customers</a:t>
            </a:r>
          </a:p>
          <a:p>
            <a:r>
              <a:rPr lang="en-IN" dirty="0"/>
              <a:t>Higher work experience, credit score and income leads to greater chance for credit approval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70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E9A6-92A7-4991-B9FB-A4390462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Results gained after building the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334A-AA7B-4F65-91DD-6E3F9454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Accuracy of logistic regression classifier was found to be 0.8309</a:t>
            </a:r>
          </a:p>
          <a:p>
            <a:r>
              <a:rPr lang="en-IN" dirty="0"/>
              <a:t>The confusion matrix consisted of :</a:t>
            </a:r>
          </a:p>
          <a:p>
            <a:pPr marL="0" indent="0">
              <a:buNone/>
            </a:pPr>
            <a:r>
              <a:rPr lang="en-IN" dirty="0"/>
              <a:t>[[76  14]</a:t>
            </a:r>
          </a:p>
          <a:p>
            <a:pPr marL="0" indent="0">
              <a:buNone/>
            </a:pPr>
            <a:r>
              <a:rPr lang="en-IN" dirty="0"/>
              <a:t>[21   96]]</a:t>
            </a:r>
          </a:p>
          <a:p>
            <a:r>
              <a:rPr lang="en-IN" dirty="0"/>
              <a:t>After grid searching to find the best combination of hyperparameters, it was found that an accuracy of 0.8521 could be achieved if </a:t>
            </a:r>
            <a:r>
              <a:rPr lang="en-IN" dirty="0" err="1"/>
              <a:t>max_iter</a:t>
            </a:r>
            <a:r>
              <a:rPr lang="en-IN" dirty="0"/>
              <a:t>= 100 and   </a:t>
            </a:r>
            <a:r>
              <a:rPr lang="en-IN" dirty="0" err="1"/>
              <a:t>tol</a:t>
            </a:r>
            <a:r>
              <a:rPr lang="en-IN" dirty="0"/>
              <a:t>= 0.01.</a:t>
            </a:r>
          </a:p>
        </p:txBody>
      </p:sp>
    </p:spTree>
    <p:extLst>
      <p:ext uri="{BB962C8B-B14F-4D97-AF65-F5344CB8AC3E}">
        <p14:creationId xmlns:p14="http://schemas.microsoft.com/office/powerpoint/2010/main" val="138441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DC8E-0A6E-41CF-8A2B-C6D57533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24" y="994121"/>
            <a:ext cx="10515600" cy="2852737"/>
          </a:xfrm>
        </p:spPr>
        <p:txBody>
          <a:bodyPr>
            <a:normAutofit/>
          </a:bodyPr>
          <a:lstStyle/>
          <a:p>
            <a:r>
              <a:rPr lang="en-IN" sz="4800" dirty="0"/>
              <a:t>                  Thank You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14030-8EF2-44C9-B3EF-F15B6113E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782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217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Trebuchet MS</vt:lpstr>
      <vt:lpstr>Wingdings 3</vt:lpstr>
      <vt:lpstr>Facet</vt:lpstr>
      <vt:lpstr>IVY CAPSTONE PROJECT: Insight Deck</vt:lpstr>
      <vt:lpstr>PowerPoint Presentation</vt:lpstr>
      <vt:lpstr>Meaningful Insights gained from visualisations</vt:lpstr>
      <vt:lpstr>Results gained after building the Logistic Regression model</vt:lpstr>
      <vt:lpstr>               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IVY CAPSTONE PROJECT: Insight Deck</dc:title>
  <dc:creator>Sreejita Bhaumik</dc:creator>
  <cp:lastModifiedBy>Sreejita Bhaumik</cp:lastModifiedBy>
  <cp:revision>12</cp:revision>
  <dcterms:created xsi:type="dcterms:W3CDTF">2020-12-03T07:44:52Z</dcterms:created>
  <dcterms:modified xsi:type="dcterms:W3CDTF">2020-12-03T12:07:03Z</dcterms:modified>
</cp:coreProperties>
</file>