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8" r:id="rId3"/>
    <p:sldId id="259" r:id="rId4"/>
    <p:sldId id="281" r:id="rId5"/>
    <p:sldId id="282" r:id="rId6"/>
    <p:sldId id="267" r:id="rId7"/>
    <p:sldId id="283" r:id="rId8"/>
    <p:sldId id="274" r:id="rId9"/>
    <p:sldId id="284" r:id="rId10"/>
    <p:sldId id="264" r:id="rId11"/>
  </p:sldIdLst>
  <p:sldSz cx="9144000" cy="5143500" type="screen16x9"/>
  <p:notesSz cx="6858000" cy="9144000"/>
  <p:embeddedFontLst>
    <p:embeddedFont>
      <p:font typeface="Anek Malayalam" panose="020B0604020202020204" charset="0"/>
      <p:regular r:id="rId13"/>
      <p:bold r:id="rId14"/>
    </p:embeddedFont>
    <p:embeddedFont>
      <p:font typeface="Anek Malayalam SemiBold" panose="020B0604020202020204" charset="0"/>
      <p:regular r:id="rId15"/>
      <p:bold r:id="rId16"/>
    </p:embeddedFont>
    <p:embeddedFont>
      <p:font typeface="Helvetica Neue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f2b50d28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f2b50d28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f2b50d28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ff2b50d28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570C6CA-FC2B-50B8-291E-1AED90ACB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2D28A02E-D70B-9B07-F94D-C3FACB34E1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EE7145B5-6E7B-4EE2-08D5-D40EBABE70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230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2EC7F45F-22FB-8B83-798F-03C0738C9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10A1F72C-DBCA-73D5-4319-A7FDC2A00A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E036135E-791A-84AF-0BEC-1D06AB018C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273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ECA89B7-AA3F-FD7E-AB65-88B732AF4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F663E214-624F-6931-9819-CEFB7F7B2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6D4AC08E-24E6-11C1-D605-416DEE4814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206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88C6DD6E-578F-BEA3-9397-B01626D4E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22894E38-BF59-3A9C-A7F1-21D9EB6099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B7037B9E-054D-3BA3-9304-AFFDF812AD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821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E9252589-6268-B43D-1D63-1DD539328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9EE3877F-46F9-4127-2ACB-5A4A6CA64A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8BD85E11-0A7C-4F0C-7CBD-2BBF50288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46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ADE74903-6EAE-C2EB-7F62-ED37862C7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EED35733-95C1-9767-30D4-28FA9D9D24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60B643D8-DBA8-5361-229B-4BB41D8393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00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Heading &amp; Faculty Nam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Anek Malayalam SemiBold"/>
              <a:buNone/>
              <a:defRPr sz="4000"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698250" y="1152475"/>
            <a:ext cx="59055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731850" y="2066275"/>
            <a:ext cx="602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ek Malayalam"/>
              <a:buNone/>
              <a:defRPr sz="2800" b="1">
                <a:solidFill>
                  <a:schemeClr val="accen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8250" y="1074550"/>
            <a:ext cx="590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ek Malayalam"/>
              <a:buChar char="●"/>
              <a:defRPr sz="18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2286000" cy="51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8">
            <a:alphaModFix/>
          </a:blip>
          <a:srcRect l="3279" r="3288"/>
          <a:stretch/>
        </p:blipFill>
        <p:spPr>
          <a:xfrm>
            <a:off x="601275" y="338099"/>
            <a:ext cx="1083450" cy="455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AVR Timer 0 Programming</a:t>
            </a:r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Dr.Sreejith Rajan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510200" y="1939350"/>
            <a:ext cx="6354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E2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r>
              <a:rPr lang="en" sz="3200" b="1">
                <a:solidFill>
                  <a:srgbClr val="B0DA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 b="1">
              <a:solidFill>
                <a:srgbClr val="B0DA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AVR Timer 0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0"/>
          <p:cNvSpPr txBox="1"/>
          <p:nvPr/>
        </p:nvSpPr>
        <p:spPr>
          <a:xfrm>
            <a:off x="2926725" y="1057650"/>
            <a:ext cx="5274000" cy="30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8-bit timer/counter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 mode and CTC Mode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TCNT0,TCCR0,TIFR and OCR0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Basics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sz="20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1DE37-286A-A14D-D6CC-1391B7B0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316"/>
          <a:stretch>
            <a:fillRect/>
          </a:stretch>
        </p:blipFill>
        <p:spPr>
          <a:xfrm>
            <a:off x="2769457" y="1332777"/>
            <a:ext cx="5763086" cy="27627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58497F26-3D14-2303-06EB-FB2FFF87E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6B15B2B1-49F5-2797-EA94-FD8176141D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Detailed Process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3F769B9D-F2C9-ED4B-5F86-A4260FE8E7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sz="20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7D02C-9EF0-9F41-DE1F-15F25C243C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750"/>
          <a:stretch>
            <a:fillRect/>
          </a:stretch>
        </p:blipFill>
        <p:spPr>
          <a:xfrm>
            <a:off x="2633729" y="1259518"/>
            <a:ext cx="6004677" cy="266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33E41AE-3E35-FB62-FF2F-404B2109A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9283C473-62FC-4E7F-0537-4DF7FFC8FA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TCNT0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CDBEBA7C-FD1D-B57A-1E7D-B25370E3E2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IN" sz="20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 TCNT0 with initial value</a:t>
            </a:r>
            <a:endParaRPr sz="20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F8FF4-FAFB-9274-50A5-C9C0753EA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648" y="2517014"/>
            <a:ext cx="5666704" cy="6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9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0740191-610A-1721-727A-563C7CD2E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505CB07C-62A7-0E4C-6035-03E85C6DF0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TCCR0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93441B73-3EF0-0031-34E8-88A822C7B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5BBAB8-4EBF-2324-8EDD-04F2726E9CCA}"/>
              </a:ext>
            </a:extLst>
          </p:cNvPr>
          <p:cNvCxnSpPr/>
          <p:nvPr/>
        </p:nvCxnSpPr>
        <p:spPr>
          <a:xfrm>
            <a:off x="4959350" y="2946400"/>
            <a:ext cx="3683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3A9819-F112-E25B-7138-2A0760126BA6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A25-35B8-69A0-48BE-B820046C9609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C1DF3-C6D7-3FBE-C7BE-60CD0077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170" y="1014123"/>
            <a:ext cx="4708520" cy="402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2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628EF502-B7A5-FB11-7111-8A17DC353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165450FA-9AB0-DAAA-8787-5819DF6E52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TIFR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22BC745A-16A2-15E8-2595-E18634E1D9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A940B4-60B1-C71C-1017-06860D68A9DF}"/>
              </a:ext>
            </a:extLst>
          </p:cNvPr>
          <p:cNvCxnSpPr/>
          <p:nvPr/>
        </p:nvCxnSpPr>
        <p:spPr>
          <a:xfrm>
            <a:off x="4959350" y="2946400"/>
            <a:ext cx="3683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DB9AF5-5F8C-E3E1-BDCC-AC1AC0B2B78C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2C31E-5BC7-321B-E77E-D3ACB25CE27A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648779-8BF8-78D3-9138-28544F501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62" y="1152474"/>
            <a:ext cx="5531476" cy="323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0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CED2995-AF43-D54E-50A0-70E983C08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F5C408E8-BC47-B2C2-7462-C129AFFB4F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49" y="367099"/>
            <a:ext cx="5982111" cy="991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Steps to program Timer 0 -Normal mode 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FEA6C22F-5ADF-DBE8-82A3-850A9E39DB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74860" y="1410051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>
              <a:buSzPts val="2000"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44500">
              <a:buSzPts val="2000"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1A449-075A-9A93-A335-B7E65C06F204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4C819-FCEE-01C6-9758-98704A4CE779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84F7DE-F1A1-5DDC-884F-697FC9297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052678"/>
              </p:ext>
            </p:extLst>
          </p:nvPr>
        </p:nvGraphicFramePr>
        <p:xfrm>
          <a:off x="3462978" y="1474445"/>
          <a:ext cx="5404125" cy="3416300"/>
        </p:xfrm>
        <a:graphic>
          <a:graphicData uri="http://schemas.openxmlformats.org/drawingml/2006/table">
            <a:tbl>
              <a:tblPr/>
              <a:tblGrid>
                <a:gridCol w="673292">
                  <a:extLst>
                    <a:ext uri="{9D8B030D-6E8A-4147-A177-3AD203B41FA5}">
                      <a16:colId xmlns:a16="http://schemas.microsoft.com/office/drawing/2014/main" val="1828883551"/>
                    </a:ext>
                  </a:extLst>
                </a:gridCol>
                <a:gridCol w="2457713">
                  <a:extLst>
                    <a:ext uri="{9D8B030D-6E8A-4147-A177-3AD203B41FA5}">
                      <a16:colId xmlns:a16="http://schemas.microsoft.com/office/drawing/2014/main" val="1888270175"/>
                    </a:ext>
                  </a:extLst>
                </a:gridCol>
                <a:gridCol w="2273120">
                  <a:extLst>
                    <a:ext uri="{9D8B030D-6E8A-4147-A177-3AD203B41FA5}">
                      <a16:colId xmlns:a16="http://schemas.microsoft.com/office/drawing/2014/main" val="2155200419"/>
                    </a:ext>
                  </a:extLst>
                </a:gridCol>
              </a:tblGrid>
              <a:tr h="377124">
                <a:tc>
                  <a:txBody>
                    <a:bodyPr/>
                    <a:lstStyle/>
                    <a:p>
                      <a:r>
                        <a:rPr lang="en-IN" sz="1000"/>
                        <a:t>Step</a:t>
                      </a:r>
                    </a:p>
                  </a:txBody>
                  <a:tcPr marL="66551" marR="66551" marT="33276" marB="33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Description</a:t>
                      </a:r>
                    </a:p>
                  </a:txBody>
                  <a:tcPr marL="66551" marR="66551" marT="33276" marB="33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Embedded C Equivalent</a:t>
                      </a:r>
                    </a:p>
                  </a:txBody>
                  <a:tcPr marL="66551" marR="66551" marT="33276" marB="33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582403"/>
                  </a:ext>
                </a:extLst>
              </a:tr>
              <a:tr h="687697">
                <a:tc>
                  <a:txBody>
                    <a:bodyPr/>
                    <a:lstStyle/>
                    <a:p>
                      <a:r>
                        <a:rPr lang="en-IN" sz="1000" b="1"/>
                        <a:t>1</a:t>
                      </a:r>
                      <a:endParaRPr lang="en-IN" sz="1000"/>
                    </a:p>
                  </a:txBody>
                  <a:tcPr marL="66551" marR="66551" marT="33276" marB="33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Load TCNT0 with initial count</a:t>
                      </a:r>
                    </a:p>
                  </a:txBody>
                  <a:tcPr marL="66551" marR="66551" marT="33276" marB="33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TCNT0 = 0; (or preload a value if partial delay is needed)</a:t>
                      </a:r>
                    </a:p>
                  </a:txBody>
                  <a:tcPr marL="66551" marR="66551" marT="33276" marB="33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334673"/>
                  </a:ext>
                </a:extLst>
              </a:tr>
              <a:tr h="532410">
                <a:tc>
                  <a:txBody>
                    <a:bodyPr/>
                    <a:lstStyle/>
                    <a:p>
                      <a:r>
                        <a:rPr lang="en-IN" sz="1000" b="1"/>
                        <a:t>2</a:t>
                      </a:r>
                      <a:endParaRPr lang="en-IN" sz="1000"/>
                    </a:p>
                  </a:txBody>
                  <a:tcPr marL="66551" marR="66551" marT="33276" marB="33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Load TCCR0 with prescaler and mode → starts timer</a:t>
                      </a:r>
                    </a:p>
                  </a:txBody>
                  <a:tcPr marL="66551" marR="66551" marT="33276" marB="33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TCCR0 = (1 &lt;&lt; CS00); (no prescaler, normal mode)</a:t>
                      </a:r>
                    </a:p>
                  </a:txBody>
                  <a:tcPr marL="66551" marR="66551" marT="33276" marB="33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548875"/>
                  </a:ext>
                </a:extLst>
              </a:tr>
              <a:tr h="377124">
                <a:tc>
                  <a:txBody>
                    <a:bodyPr/>
                    <a:lstStyle/>
                    <a:p>
                      <a:r>
                        <a:rPr lang="en-IN" sz="1000" b="1"/>
                        <a:t>3</a:t>
                      </a:r>
                      <a:endParaRPr lang="en-IN" sz="1000"/>
                    </a:p>
                  </a:txBody>
                  <a:tcPr marL="66551" marR="66551" marT="33276" marB="33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Wait until overflow (TOV0) is set</a:t>
                      </a:r>
                    </a:p>
                  </a:txBody>
                  <a:tcPr marL="66551" marR="66551" marT="33276" marB="33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while (!(TIFR &amp; (1 &lt;&lt; TOV0)));</a:t>
                      </a:r>
                    </a:p>
                  </a:txBody>
                  <a:tcPr marL="66551" marR="66551" marT="33276" marB="33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423568"/>
                  </a:ext>
                </a:extLst>
              </a:tr>
              <a:tr h="687697">
                <a:tc>
                  <a:txBody>
                    <a:bodyPr/>
                    <a:lstStyle/>
                    <a:p>
                      <a:r>
                        <a:rPr lang="en-IN" sz="1000" b="1"/>
                        <a:t>4</a:t>
                      </a:r>
                      <a:endParaRPr lang="en-IN" sz="1000"/>
                    </a:p>
                  </a:txBody>
                  <a:tcPr marL="66551" marR="66551" marT="33276" marB="33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Stop timer by clearing TCCR0 (disable clock)</a:t>
                      </a:r>
                    </a:p>
                  </a:txBody>
                  <a:tcPr marL="66551" marR="66551" marT="33276" marB="33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TCCR0 = 0x00; (or TCCR0 &amp;= ~(1 &lt;&lt; CS00); if using bitwise)</a:t>
                      </a:r>
                    </a:p>
                  </a:txBody>
                  <a:tcPr marL="66551" marR="66551" marT="33276" marB="33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462638"/>
                  </a:ext>
                </a:extLst>
              </a:tr>
              <a:tr h="377124">
                <a:tc>
                  <a:txBody>
                    <a:bodyPr/>
                    <a:lstStyle/>
                    <a:p>
                      <a:r>
                        <a:rPr lang="en-IN" sz="1000" b="1"/>
                        <a:t>5</a:t>
                      </a:r>
                      <a:endParaRPr lang="en-IN" sz="1000"/>
                    </a:p>
                  </a:txBody>
                  <a:tcPr marL="66551" marR="66551" marT="33276" marB="33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Clear overflow flag (TOV0) for next round</a:t>
                      </a:r>
                    </a:p>
                  </a:txBody>
                  <a:tcPr marL="66551" marR="66551" marT="33276" marB="33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TIFR |= (1 &lt;&lt; TOV0);  // Clear the TOV0 flag by writing 1 to it.</a:t>
                      </a:r>
                    </a:p>
                  </a:txBody>
                  <a:tcPr marL="66551" marR="66551" marT="33276" marB="33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993413"/>
                  </a:ext>
                </a:extLst>
              </a:tr>
              <a:tr h="377124">
                <a:tc>
                  <a:txBody>
                    <a:bodyPr/>
                    <a:lstStyle/>
                    <a:p>
                      <a:r>
                        <a:rPr lang="en-IN" sz="1000" b="1"/>
                        <a:t>6</a:t>
                      </a:r>
                      <a:endParaRPr lang="en-IN" sz="1000"/>
                    </a:p>
                  </a:txBody>
                  <a:tcPr marL="66551" marR="66551" marT="33276" marB="33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Repeat from Step 1</a:t>
                      </a:r>
                    </a:p>
                  </a:txBody>
                  <a:tcPr marL="66551" marR="66551" marT="33276" marB="33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Done via loop in your delay function</a:t>
                      </a:r>
                    </a:p>
                  </a:txBody>
                  <a:tcPr marL="66551" marR="66551" marT="33276" marB="33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009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28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428C2A2D-6E93-3C43-2D80-9416AC771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BC4D53D3-3CC7-8ED7-B381-879570B9B3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Steps to program Timer 0 -CTC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15A23119-03B0-4084-F3A2-71E24E49BC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Can you find?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244A1C-6CBF-CF3F-3BEE-6B52CC1637D7}"/>
              </a:ext>
            </a:extLst>
          </p:cNvPr>
          <p:cNvCxnSpPr/>
          <p:nvPr/>
        </p:nvCxnSpPr>
        <p:spPr>
          <a:xfrm>
            <a:off x="4959350" y="2946400"/>
            <a:ext cx="3683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628BEB-6A0C-8963-528A-8B60F719D676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E4873-9398-F057-814F-2673398499F4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966154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F0F0F0"/>
      </a:dk1>
      <a:lt1>
        <a:srgbClr val="121212"/>
      </a:lt1>
      <a:dk2>
        <a:srgbClr val="808080"/>
      </a:dk2>
      <a:lt2>
        <a:srgbClr val="4A4A4A"/>
      </a:lt2>
      <a:accent1>
        <a:srgbClr val="B0DAFF"/>
      </a:accent1>
      <a:accent2>
        <a:srgbClr val="33997D"/>
      </a:accent2>
      <a:accent3>
        <a:srgbClr val="F87B7C"/>
      </a:accent3>
      <a:accent4>
        <a:srgbClr val="9965AD"/>
      </a:accent4>
      <a:accent5>
        <a:srgbClr val="FFF2BC"/>
      </a:accent5>
      <a:accent6>
        <a:srgbClr val="FFE2B0"/>
      </a:accent6>
      <a:hlink>
        <a:srgbClr val="B0D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206</Words>
  <Application>Microsoft Office PowerPoint</Application>
  <PresentationFormat>On-screen Show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Anek Malayalam SemiBold</vt:lpstr>
      <vt:lpstr>Anek Malayalam</vt:lpstr>
      <vt:lpstr>Helvetica Neue</vt:lpstr>
      <vt:lpstr>Simple Light</vt:lpstr>
      <vt:lpstr>AVR Timer 0 Programming</vt:lpstr>
      <vt:lpstr>AVR Timer 0 </vt:lpstr>
      <vt:lpstr>Basics </vt:lpstr>
      <vt:lpstr>Detailed Process </vt:lpstr>
      <vt:lpstr>TCNT0 </vt:lpstr>
      <vt:lpstr>TCCR0 </vt:lpstr>
      <vt:lpstr>TIFR </vt:lpstr>
      <vt:lpstr>Steps to program Timer 0 -Normal mode  </vt:lpstr>
      <vt:lpstr>Steps to program Timer 0 -CTC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Sreejith Rajan</dc:creator>
  <cp:lastModifiedBy>Sreejith Rajan</cp:lastModifiedBy>
  <cp:revision>29</cp:revision>
  <dcterms:modified xsi:type="dcterms:W3CDTF">2025-06-24T10:35:51Z</dcterms:modified>
</cp:coreProperties>
</file>