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8"/>
  </p:notesMasterIdLst>
  <p:sldIdLst>
    <p:sldId id="256" r:id="rId2"/>
    <p:sldId id="258" r:id="rId3"/>
    <p:sldId id="259" r:id="rId4"/>
    <p:sldId id="267" r:id="rId5"/>
    <p:sldId id="274" r:id="rId6"/>
    <p:sldId id="275" r:id="rId7"/>
    <p:sldId id="277" r:id="rId8"/>
    <p:sldId id="276" r:id="rId9"/>
    <p:sldId id="278" r:id="rId10"/>
    <p:sldId id="279" r:id="rId11"/>
    <p:sldId id="266" r:id="rId12"/>
    <p:sldId id="272" r:id="rId13"/>
    <p:sldId id="268" r:id="rId14"/>
    <p:sldId id="273" r:id="rId15"/>
    <p:sldId id="280" r:id="rId16"/>
    <p:sldId id="264" r:id="rId17"/>
  </p:sldIdLst>
  <p:sldSz cx="9144000" cy="5143500" type="screen16x9"/>
  <p:notesSz cx="6858000" cy="9144000"/>
  <p:embeddedFontLst>
    <p:embeddedFont>
      <p:font typeface="Anek Malayalam" panose="020B0604020202020204" charset="0"/>
      <p:regular r:id="rId19"/>
      <p:bold r:id="rId20"/>
    </p:embeddedFont>
    <p:embeddedFont>
      <p:font typeface="Anek Malayalam SemiBold" panose="020B0604020202020204" charset="0"/>
      <p:regular r:id="rId21"/>
      <p:bold r:id="rId22"/>
    </p:embeddedFont>
    <p:embeddedFont>
      <p:font typeface="Helvetica Neue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18851E3D-40B3-90D3-BCAB-199E13B3D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752AFF2F-3C89-DED4-87D4-D8AC537ABB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26F8525A-FA57-F526-2D12-3C2F15E443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935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CF06BF82-6EDA-9D9F-0F8E-3A4BF82A2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EB1BB52E-A336-FE2A-2CDE-D7EAA09408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CDD43261-8ACD-F164-5AEE-C2E97D7007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685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067E9FA6-A1C2-7B7A-CFCE-3726D79A9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16C0D940-0774-6F56-6EE5-33869B87E7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6A27B6DD-B2C2-E52A-EE24-B6FDF08164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633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23C8457E-A440-90DF-DB03-5A46AA488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972303C9-EFA8-E850-6422-B505DD740A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883A500B-9D27-57D6-4438-E0FD93EB18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836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FABA20B4-C2D2-8C51-C80D-C5329604C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4801E9FB-5849-C07A-366B-BFF381A81A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A63CECF2-38EC-CF5D-242E-329738F4D6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059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7CC51482-A194-54EC-66C9-937631008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C465C691-4517-FB7B-FDE3-25BF411E5B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FE161475-7BA8-3501-668F-E7B0B0D5A9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305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f2b50d28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f2b50d28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ff2b50d28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ff2b50d28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DECA89B7-AA3F-FD7E-AB65-88B732AF4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F663E214-624F-6931-9819-CEFB7F7B2B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6D4AC08E-24E6-11C1-D605-416DEE4814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206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E9252589-6268-B43D-1D63-1DD539328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9EE3877F-46F9-4127-2ACB-5A4A6CA64A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8BD85E11-0A7C-4F0C-7CBD-2BBF50288F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468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E3482A31-BEE7-D347-3E9F-DE4FA8B87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2B853B7B-92AF-00DF-B1C7-1FDCFD2CD1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C9DB18B6-54B8-531F-DA00-0030E181B9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903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80D07E5D-8649-6730-8553-A2D35F061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B6EF1825-3659-FD3C-AF69-3671957EDF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192C047E-3A76-FD88-B6C7-E346FE9D47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237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D0D6CB2-2317-CD03-31E7-73FB682BD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A54ED560-00C3-3624-41C5-BB035A67B5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A7557D5C-92FE-25C6-74B1-5FD66C271C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7283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7028F891-CC21-D8FB-C41D-4764BF0F7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740CF882-0DBB-6197-4110-FF5C4661C2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B630BC5F-901B-2BFA-C27D-AD0D79B76F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6509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Heading &amp; Faculty Nam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84351" y="749150"/>
            <a:ext cx="593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Font typeface="Anek Malayalam SemiBold"/>
              <a:buNone/>
              <a:defRPr sz="4000">
                <a:latin typeface="Anek Malayalam SemiBold"/>
                <a:ea typeface="Anek Malayalam SemiBold"/>
                <a:cs typeface="Anek Malayalam SemiBold"/>
                <a:sym typeface="Anek Malayalam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805801" y="2834125"/>
            <a:ext cx="589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Anek Malayalam"/>
              <a:buNone/>
              <a:defRPr sz="2600" b="1"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2698250" y="1152475"/>
            <a:ext cx="5905500" cy="24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Anek Malayalam"/>
              <a:buNone/>
              <a:defRPr sz="2600" b="1"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2731850" y="2066275"/>
            <a:ext cx="602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ek Malayalam"/>
              <a:buNone/>
              <a:defRPr sz="2800" b="1">
                <a:solidFill>
                  <a:schemeClr val="accen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98250" y="1074550"/>
            <a:ext cx="5905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ek Malayalam"/>
              <a:buChar char="●"/>
              <a:defRPr sz="18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●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●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0"/>
            <a:ext cx="2286000" cy="513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Malayalam"/>
              <a:ea typeface="Anek Malayalam"/>
              <a:cs typeface="Anek Malayalam"/>
              <a:sym typeface="Anek Malayalam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8">
            <a:alphaModFix/>
          </a:blip>
          <a:srcRect l="3279" r="3288"/>
          <a:stretch/>
        </p:blipFill>
        <p:spPr>
          <a:xfrm>
            <a:off x="601275" y="338099"/>
            <a:ext cx="1083450" cy="4551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ctrTitle"/>
          </p:nvPr>
        </p:nvSpPr>
        <p:spPr>
          <a:xfrm>
            <a:off x="2784351" y="749150"/>
            <a:ext cx="593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AVR Timer/Counter</a:t>
            </a:r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2805801" y="2834125"/>
            <a:ext cx="589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Dr.Sreejith Rajan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5EAC0864-0859-0972-E31B-DE07C63F6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D9EF9A2B-335F-B48D-BBAB-B7225F99EC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 See in Detail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E26947F3-3D09-DA13-3BF4-7CCF780D3D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lvl="0" indent="-355600">
              <a:buSzPts val="2000"/>
              <a:buFont typeface="Helvetica Neue"/>
              <a:buChar char="●"/>
            </a:pP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Assume the Clock frequency is 1 MHz and the </a:t>
            </a:r>
            <a:r>
              <a:rPr lang="en-US" sz="2200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prescaler</a:t>
            </a: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4. </a:t>
            </a:r>
          </a:p>
          <a:p>
            <a:pPr lvl="0" indent="-355600">
              <a:buSzPts val="2000"/>
              <a:buFont typeface="Helvetica Neue"/>
              <a:buChar char="●"/>
            </a:pP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Now the frequency received by the counter register </a:t>
            </a:r>
          </a:p>
          <a:p>
            <a:pPr marL="101600" lvl="0" indent="0">
              <a:buSzPts val="2000"/>
              <a:buNone/>
            </a:pP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f</a:t>
            </a:r>
            <a:r>
              <a:rPr lang="en-US" sz="2200" baseline="-25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f/4 = 1MHz/4 = 250kHz. </a:t>
            </a:r>
          </a:p>
          <a:p>
            <a:pPr marL="101600" lvl="0" indent="0">
              <a:buSzPts val="2000"/>
              <a:buNone/>
            </a:pP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T</a:t>
            </a:r>
            <a:r>
              <a:rPr lang="en-US" sz="2200" baseline="-25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1/fnew = 4µs</a:t>
            </a:r>
          </a:p>
          <a:p>
            <a:pPr marL="387350" indent="-285750">
              <a:buSzPts val="2000"/>
            </a:pP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 means, now the count register increases the count by one in each 4µs</a:t>
            </a:r>
          </a:p>
          <a:p>
            <a:pPr marL="387350" indent="-285750">
              <a:buSzPts val="2000"/>
            </a:pPr>
            <a:endParaRPr lang="en-US" sz="18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84200" lvl="1" indent="0">
              <a:buSzPts val="2000"/>
              <a:buNone/>
            </a:pPr>
            <a:endParaRPr lang="en-US" sz="18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E876E4-C6C5-5AF6-9B94-A682249A4724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44390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1E5856D-9B70-B877-F772-7DAD38585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09C1F60A-4A4C-68E5-3F97-C52147EAD9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Register set of Timer/Counter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584A333B-6DF4-7239-EB74-3D23AD30C6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Timer/Counter Register(</a:t>
            </a:r>
            <a:r>
              <a:rPr lang="en-US" sz="2000" dirty="0" err="1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TCNTn</a:t>
            </a:r>
            <a:r>
              <a:rPr lang="en-US" sz="2000" dirty="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lang="en-US" sz="2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endParaRPr lang="en-US" sz="2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 Compare Register(</a:t>
            </a:r>
            <a:r>
              <a:rPr lang="en-US" sz="2000" dirty="0" err="1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OCRn</a:t>
            </a:r>
            <a:r>
              <a:rPr lang="en-US" sz="2000" dirty="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</a:t>
            </a:r>
            <a:endParaRPr lang="en-US" sz="2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endParaRPr lang="en-US" sz="2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Timer Counter Control Register(</a:t>
            </a:r>
            <a:r>
              <a:rPr lang="en-US" sz="2000" dirty="0" err="1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TCCRn</a:t>
            </a:r>
            <a:r>
              <a:rPr lang="en-US" sz="2000" dirty="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Timer Interrupt Flag Register(TIFR)</a:t>
            </a:r>
          </a:p>
        </p:txBody>
      </p:sp>
    </p:spTree>
    <p:extLst>
      <p:ext uri="{BB962C8B-B14F-4D97-AF65-F5344CB8AC3E}">
        <p14:creationId xmlns:p14="http://schemas.microsoft.com/office/powerpoint/2010/main" val="420899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836AE41A-42CF-357A-0365-BB14915E8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FDF8583E-A12D-0F4B-37B5-5E5B856228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49" y="367100"/>
            <a:ext cx="616997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Timer/Counter Register(</a:t>
            </a:r>
            <a:r>
              <a:rPr lang="en-IN" sz="33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TCNTn</a:t>
            </a: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685C971F-BA12-B2F9-4349-B9120C0221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TCNT0, TCNT1 and TCNT2 : </a:t>
            </a:r>
            <a:r>
              <a:rPr lang="en-US" sz="2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on reset. Counts up on pulses and reaches maximum value( 255 for 8 bit timers. And 65,535 for 16 bit timer). The </a:t>
            </a:r>
            <a:r>
              <a:rPr lang="en-US" sz="2000" dirty="0" err="1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TOVn</a:t>
            </a:r>
            <a:r>
              <a:rPr lang="en-US" sz="2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flag is set when TCNT overflows.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0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DA3723-34B2-8BD0-A119-8E6643039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467" y="3031642"/>
            <a:ext cx="5666704" cy="6761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0D4F9B-7847-D9DB-2AFE-C1B43EDDF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696" y="3811800"/>
            <a:ext cx="6562247" cy="124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63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33BE698A-7B5B-E8EB-7A09-59E127CC2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2EA12927-0C77-4C83-9A61-4F12EEF966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49" y="367100"/>
            <a:ext cx="622077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 Compare Register(</a:t>
            </a:r>
            <a:r>
              <a:rPr lang="en-IN" sz="33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OCRn</a:t>
            </a: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4207A35B-D2C4-E3A9-9F56-52C2EC21C4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OCR0, OCR1 and OCR2: </a:t>
            </a:r>
            <a:r>
              <a:rPr lang="en-US" sz="2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Used to store a preset value. Used Only in CTC mode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endParaRPr lang="en-US" sz="200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OCR1A and OCR1B: </a:t>
            </a:r>
            <a:r>
              <a:rPr lang="en-US" sz="2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8-bit registers since Timer 1 is a 16-bit register.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endParaRPr lang="en-US" sz="20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 err="1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OCFn</a:t>
            </a:r>
            <a:r>
              <a:rPr lang="en-US" sz="200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Flag is set when </a:t>
            </a:r>
            <a:r>
              <a:rPr lang="en-US" sz="2000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TCNTn</a:t>
            </a:r>
            <a:r>
              <a:rPr lang="en-US" sz="2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value and </a:t>
            </a:r>
            <a:r>
              <a:rPr lang="en-US" sz="2000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OCRn</a:t>
            </a:r>
            <a:r>
              <a:rPr lang="en-US" sz="2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value are equal.</a:t>
            </a:r>
            <a:endParaRPr sz="22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70049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D021E27D-6018-E379-4D0B-3A609290F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B3865EFA-A677-D9F8-B88C-9A3A577751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49" y="367100"/>
            <a:ext cx="622077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Timer Counter Control Register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5F23FB36-6090-E825-ADA7-DA14BC5144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 err="1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TCCRn</a:t>
            </a:r>
            <a:r>
              <a:rPr lang="en-US" sz="2000" dirty="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-US" sz="2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Used to set various modes of operation of the timer.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TCCR0,TCCR2 for timer 0 and 2.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TCCR1A and TCCR1B for timer 1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endParaRPr lang="en-US" sz="200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46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57F3F2DD-1628-97C9-8C74-7140BCC64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846B4F06-6B52-E201-53D0-19B4B53948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49" y="367100"/>
            <a:ext cx="65183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Timer Interrupt Flag Register(TIFR)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D8B21A2C-2B56-DA28-F492-EEB8BF7794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TIFR: </a:t>
            </a:r>
            <a:r>
              <a:rPr lang="en-US" sz="2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8-bit register containing the flags of different timers.</a:t>
            </a:r>
            <a:endParaRPr lang="en-US" sz="200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39185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2510200" y="1939350"/>
            <a:ext cx="63546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FFE2B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r>
              <a:rPr lang="en" sz="3200" b="1">
                <a:solidFill>
                  <a:srgbClr val="B0DA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200" b="1">
              <a:solidFill>
                <a:srgbClr val="B0DA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AVR Timer/Counter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47;p10"/>
          <p:cNvSpPr txBox="1"/>
          <p:nvPr/>
        </p:nvSpPr>
        <p:spPr>
          <a:xfrm>
            <a:off x="2926725" y="1057650"/>
            <a:ext cx="5274000" cy="30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Generating precise time delays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Counting external events or pulses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Producing PWM signals (for motor and LED control)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Measuring time intervals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Generating periodic interrupts for task scheduling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Basics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Timer0 (Counter)</a:t>
            </a:r>
            <a:r>
              <a:rPr lang="en-US" sz="2000" dirty="0">
                <a:latin typeface="Helvetica Neue"/>
                <a:ea typeface="Helvetica Neue"/>
                <a:cs typeface="Helvetica Neue"/>
                <a:sym typeface="Helvetica Neue"/>
              </a:rPr>
              <a:t>– 	8 Bit(</a:t>
            </a:r>
            <a:r>
              <a:rPr lang="en-US" sz="2000" dirty="0" err="1">
                <a:latin typeface="Helvetica Neue"/>
                <a:ea typeface="Helvetica Neue"/>
                <a:cs typeface="Helvetica Neue"/>
                <a:sym typeface="Helvetica Neue"/>
              </a:rPr>
              <a:t>ie</a:t>
            </a:r>
            <a:r>
              <a:rPr lang="en-US" sz="2000" dirty="0">
                <a:latin typeface="Helvetica Neue"/>
                <a:ea typeface="Helvetica Neue"/>
                <a:cs typeface="Helvetica Neue"/>
                <a:sym typeface="Helvetica Neue"/>
              </a:rPr>
              <a:t>. 0-255 or 00-FF).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Timer1(Counter) </a:t>
            </a:r>
            <a:r>
              <a:rPr lang="en-US" sz="2000" dirty="0">
                <a:latin typeface="Helvetica Neue"/>
                <a:ea typeface="Helvetica Neue"/>
                <a:cs typeface="Helvetica Neue"/>
                <a:sym typeface="Helvetica Neue"/>
              </a:rPr>
              <a:t>– 16 Bit(0000-FFFF).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Timer2</a:t>
            </a:r>
            <a:r>
              <a:rPr lang="en-US" sz="2000" dirty="0"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lang="en-US" sz="200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A Counter</a:t>
            </a:r>
            <a:r>
              <a:rPr lang="en-US" sz="2000" dirty="0">
                <a:latin typeface="Helvetica Neue"/>
                <a:ea typeface="Helvetica Neue"/>
                <a:cs typeface="Helvetica Neue"/>
                <a:sym typeface="Helvetica Neue"/>
              </a:rPr>
              <a:t>)– 8 Bit.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endParaRPr sz="2000" dirty="0">
              <a:solidFill>
                <a:schemeClr val="accent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67E83-F40F-30A1-57BF-9473E8EE8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004" y="2535355"/>
            <a:ext cx="3491272" cy="25039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30740191-610A-1721-727A-563C7CD2E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505CB07C-62A7-0E4C-6035-03E85C6DF0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Timer Overview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93441B73-3EF0-0031-34E8-88A822C7B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endParaRPr lang="en-US" sz="22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C3781E-4239-BB1B-0744-F5D6F0C70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250" y="1738648"/>
            <a:ext cx="5952715" cy="150441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5BBAB8-4EBF-2324-8EDD-04F2726E9CCA}"/>
              </a:ext>
            </a:extLst>
          </p:cNvPr>
          <p:cNvCxnSpPr/>
          <p:nvPr/>
        </p:nvCxnSpPr>
        <p:spPr>
          <a:xfrm>
            <a:off x="4959350" y="2946400"/>
            <a:ext cx="3683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3A9819-F112-E25B-7138-2A0760126BA6}"/>
              </a:ext>
            </a:extLst>
          </p:cNvPr>
          <p:cNvSpPr txBox="1"/>
          <p:nvPr/>
        </p:nvSpPr>
        <p:spPr>
          <a:xfrm>
            <a:off x="4379174" y="18142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FCA25-35B8-69A0-48BE-B820046C9609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8962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CCED2995-AF43-D54E-50A0-70E983C08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F5C408E8-BC47-B2C2-7462-C129AFFB4F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 See an example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FEA6C22F-5ADF-DBE8-82A3-850A9E39DB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Let’s assume the oscillator frequency is 1MHz. And the counter register is at 00.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endParaRPr lang="en-US" sz="22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01600" lvl="0" indent="0">
              <a:buSzPts val="2000"/>
              <a:buNone/>
            </a:pP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Wingdings" panose="05000000000000000000" pitchFamily="2" charset="2"/>
              </a:rPr>
              <a:t> 	f= 1MHz  T</a:t>
            </a:r>
            <a:r>
              <a:rPr lang="en-US" sz="2200" baseline="-25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Wingdings" panose="05000000000000000000" pitchFamily="2" charset="2"/>
              </a:rPr>
              <a:t>period </a:t>
            </a: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Wingdings" panose="05000000000000000000" pitchFamily="2" charset="2"/>
              </a:rPr>
              <a:t>= 1/f  = 1µs.</a:t>
            </a:r>
          </a:p>
          <a:p>
            <a:pPr marL="101600" lvl="0" indent="0">
              <a:buSzPts val="2000"/>
              <a:buNone/>
            </a:pPr>
            <a:endParaRPr lang="en-US" sz="22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Wingdings" panose="05000000000000000000" pitchFamily="2" charset="2"/>
            </a:endParaRPr>
          </a:p>
          <a:p>
            <a:pPr marL="444500">
              <a:buSzPts val="2000"/>
            </a:pP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Wingdings" panose="05000000000000000000" pitchFamily="2" charset="2"/>
              </a:rPr>
              <a:t> That means the counter register gets pulses every 1µs. </a:t>
            </a:r>
            <a:r>
              <a:rPr lang="en-US" sz="2200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Wingdings" panose="05000000000000000000" pitchFamily="2" charset="2"/>
              </a:rPr>
              <a:t>ie</a:t>
            </a: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Wingdings" panose="05000000000000000000" pitchFamily="2" charset="2"/>
              </a:rPr>
              <a:t>. The register value increases by 1 in every 1µs.</a:t>
            </a:r>
            <a:endParaRPr lang="en-US" sz="2200" baseline="-250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44500">
              <a:buSzPts val="2000"/>
            </a:pPr>
            <a:endParaRPr lang="en-US" sz="22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44500">
              <a:buSzPts val="2000"/>
            </a:pPr>
            <a:endParaRPr lang="en-US" sz="22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Wingdings" panose="050000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B1A449-075A-9A93-A335-B7E65C06F204}"/>
              </a:ext>
            </a:extLst>
          </p:cNvPr>
          <p:cNvSpPr txBox="1"/>
          <p:nvPr/>
        </p:nvSpPr>
        <p:spPr>
          <a:xfrm>
            <a:off x="4379174" y="18142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24C819-FCEE-01C6-9758-98704A4CE779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1728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BD215256-39AB-9E38-AF97-39A92FC29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BE923399-2F5A-921E-9BE8-DC635F530B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Cool…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A2652A76-95E9-3B64-AB7E-B1895C0E69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55600">
              <a:buSzPts val="2000"/>
              <a:buFont typeface="Helvetica Neue"/>
              <a:buChar char="●"/>
            </a:pP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 how can I get a delay of 200</a:t>
            </a: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Wingdings" panose="05000000000000000000" pitchFamily="2" charset="2"/>
              </a:rPr>
              <a:t>µs using this feature?</a:t>
            </a:r>
            <a:endParaRPr lang="en-US" sz="2200" baseline="-250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44500">
              <a:buSzPts val="2000"/>
            </a:pPr>
            <a:endParaRPr lang="en-US" sz="22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44500">
              <a:buSzPts val="2000"/>
            </a:pP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are two methods. </a:t>
            </a:r>
          </a:p>
          <a:p>
            <a:pPr marL="101600" indent="0">
              <a:buSzPts val="2000"/>
              <a:buNone/>
            </a:pPr>
            <a:endParaRPr lang="en-US" sz="1800" baseline="-250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44500">
              <a:buSzPts val="2000"/>
            </a:pPr>
            <a:endParaRPr lang="en-US" sz="22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7B8A5C-2AE7-AC79-D418-159B2D8C0AED}"/>
              </a:ext>
            </a:extLst>
          </p:cNvPr>
          <p:cNvSpPr txBox="1"/>
          <p:nvPr/>
        </p:nvSpPr>
        <p:spPr>
          <a:xfrm>
            <a:off x="4379174" y="18142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0133D-9E85-D213-8B78-0E5EFB632278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1935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99B3C2FC-1E47-C73F-8B86-D27FC691C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0699CA32-278A-6BE6-E1E1-FAEEBF78F3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 1-Normal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776AD83D-7264-EB84-1C79-0AEB8C9EC8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lvl="0" indent="-355600">
              <a:buSzPts val="2000"/>
              <a:buFont typeface="Helvetica Neue"/>
              <a:buChar char="●"/>
            </a:pP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 1: Subtract 200 from the maximum value of the counter register.</a:t>
            </a:r>
          </a:p>
          <a:p>
            <a:pPr lvl="0" indent="-355600">
              <a:buSzPts val="2000"/>
              <a:buFont typeface="Helvetica Neue"/>
              <a:buChar char="●"/>
            </a:pP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Save the resultant value in the counter register. </a:t>
            </a:r>
          </a:p>
          <a:p>
            <a:pPr lvl="0" indent="-355600">
              <a:buSzPts val="2000"/>
              <a:buFont typeface="Helvetica Neue"/>
              <a:buChar char="●"/>
            </a:pP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 counting from there and look for the flag set. </a:t>
            </a:r>
          </a:p>
          <a:p>
            <a:pPr lvl="0" indent="-355600">
              <a:buSzPts val="2000"/>
              <a:buFont typeface="Helvetica Neue"/>
              <a:buChar char="●"/>
            </a:pP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the overflow flag is set. We get the 200 µs delay</a:t>
            </a:r>
            <a:endParaRPr lang="en-US" sz="1800" baseline="-250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44500">
              <a:buSzPts val="2000"/>
            </a:pPr>
            <a:endParaRPr lang="en-US" sz="22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882555-0917-267F-B90F-42332A1852A2}"/>
              </a:ext>
            </a:extLst>
          </p:cNvPr>
          <p:cNvSpPr txBox="1"/>
          <p:nvPr/>
        </p:nvSpPr>
        <p:spPr>
          <a:xfrm>
            <a:off x="4379174" y="18142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37B5B-2326-4CC6-2D3C-1D227FF51977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0871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74F0B7D2-C71B-5345-E738-032A77FC8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653BFCB4-8334-06A4-A455-F450027512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 2- CTC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EA55C5FA-7279-75E1-C177-DEEEE444B0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55600">
              <a:buSzPts val="2000"/>
              <a:buFont typeface="Helvetica Neue"/>
              <a:buChar char="●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CTC- Clear Timer on Compare Match</a:t>
            </a:r>
          </a:p>
          <a:p>
            <a:pPr lvl="1" indent="-355600">
              <a:buSzPts val="2000"/>
              <a:buFont typeface="Helvetica Neue"/>
              <a:buChar char="●"/>
            </a:pP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Save 200 in a register.</a:t>
            </a:r>
          </a:p>
          <a:p>
            <a:pPr lvl="1" indent="-355600">
              <a:buSzPts val="2000"/>
              <a:buFont typeface="Helvetica Neue"/>
              <a:buChar char="●"/>
            </a:pP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 the counter register from 0. </a:t>
            </a:r>
          </a:p>
          <a:p>
            <a:pPr lvl="1" indent="-355600">
              <a:buSzPts val="2000"/>
              <a:buFont typeface="Helvetica Neue"/>
              <a:buChar char="●"/>
            </a:pP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Compare the counter register value with that register.</a:t>
            </a:r>
          </a:p>
          <a:p>
            <a:pPr lvl="1" indent="-355600">
              <a:buSzPts val="2000"/>
              <a:buFont typeface="Helvetica Neue"/>
              <a:buChar char="●"/>
            </a:pP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a flag when both registers are equal. And stop. </a:t>
            </a:r>
          </a:p>
          <a:p>
            <a:pPr lvl="1" indent="-355600">
              <a:buSzPts val="2000"/>
              <a:buFont typeface="Helvetica Neue"/>
              <a:buChar char="●"/>
            </a:pP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got a 200 </a:t>
            </a: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Wingdings" panose="05000000000000000000" pitchFamily="2" charset="2"/>
              </a:rPr>
              <a:t>µs delay!</a:t>
            </a:r>
            <a:endParaRPr lang="en-US" sz="18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44500">
              <a:buSzPts val="2000"/>
            </a:pPr>
            <a:endParaRPr lang="en-US" sz="22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2ACEC-95D1-5CCF-208A-059E616E8EDD}"/>
              </a:ext>
            </a:extLst>
          </p:cNvPr>
          <p:cNvSpPr txBox="1"/>
          <p:nvPr/>
        </p:nvSpPr>
        <p:spPr>
          <a:xfrm>
            <a:off x="4379174" y="18142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FF9C7D-A3E1-D11F-3ACF-0E066685C412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5171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4F2986DE-BE25-7B7E-6EE3-D1B351A3F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52F23D79-0233-C036-DC37-A950871EC6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Concept of Pre scalar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EE7FE6E8-67C2-85D0-55B3-28286404AE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55600">
              <a:buSzPts val="2000"/>
              <a:buFont typeface="Helvetica Neue"/>
              <a:buChar char="●"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Assume a situation where you need an 800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Helvetica Neue"/>
                <a:ea typeface="Helvetica Neue"/>
                <a:cs typeface="Helvetica Neue"/>
                <a:sym typeface="Wingdings" panose="05000000000000000000" pitchFamily="2" charset="2"/>
              </a:rPr>
              <a:t>µs delay</a:t>
            </a:r>
            <a:endParaRPr lang="en-US" sz="2200" dirty="0">
              <a:solidFill>
                <a:schemeClr val="accent1">
                  <a:lumMod val="75000"/>
                </a:scheme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01700" lvl="1">
              <a:buSzPts val="2000"/>
            </a:pP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Ie. 4 times what you got before with a 1 MHz clock frequency. </a:t>
            </a:r>
          </a:p>
          <a:p>
            <a:pPr marL="901700" lvl="1">
              <a:buSzPts val="2000"/>
            </a:pP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interesting way to do this is to divide your clock frequency by a scalar and give that value to the counter register</a:t>
            </a:r>
          </a:p>
          <a:p>
            <a:pPr marL="584200" lvl="1" indent="0">
              <a:buSzPts val="2000"/>
              <a:buNone/>
            </a:pPr>
            <a:endParaRPr lang="en-US" sz="18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9D791-0390-AD4A-9E2E-B4BCD62A5CBB}"/>
              </a:ext>
            </a:extLst>
          </p:cNvPr>
          <p:cNvSpPr txBox="1"/>
          <p:nvPr/>
        </p:nvSpPr>
        <p:spPr>
          <a:xfrm>
            <a:off x="4379174" y="18142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6DB23-604F-C071-39AD-C9A2E832B1C6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853389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F0F0F0"/>
      </a:dk1>
      <a:lt1>
        <a:srgbClr val="121212"/>
      </a:lt1>
      <a:dk2>
        <a:srgbClr val="808080"/>
      </a:dk2>
      <a:lt2>
        <a:srgbClr val="4A4A4A"/>
      </a:lt2>
      <a:accent1>
        <a:srgbClr val="B0DAFF"/>
      </a:accent1>
      <a:accent2>
        <a:srgbClr val="33997D"/>
      </a:accent2>
      <a:accent3>
        <a:srgbClr val="F87B7C"/>
      </a:accent3>
      <a:accent4>
        <a:srgbClr val="9965AD"/>
      </a:accent4>
      <a:accent5>
        <a:srgbClr val="FFF2BC"/>
      </a:accent5>
      <a:accent6>
        <a:srgbClr val="FFE2B0"/>
      </a:accent6>
      <a:hlink>
        <a:srgbClr val="B0DA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564</Words>
  <Application>Microsoft Office PowerPoint</Application>
  <PresentationFormat>On-screen Show (16:9)</PresentationFormat>
  <Paragraphs>81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Anek Malayalam SemiBold</vt:lpstr>
      <vt:lpstr>Helvetica Neue</vt:lpstr>
      <vt:lpstr>Anek Malayalam</vt:lpstr>
      <vt:lpstr>Simple Light</vt:lpstr>
      <vt:lpstr>AVR Timer/Counter</vt:lpstr>
      <vt:lpstr>AVR Timer/Counter </vt:lpstr>
      <vt:lpstr>Basics </vt:lpstr>
      <vt:lpstr>Timer Overview </vt:lpstr>
      <vt:lpstr>Let’s See an example </vt:lpstr>
      <vt:lpstr>Cool… </vt:lpstr>
      <vt:lpstr>Method 1-Normal </vt:lpstr>
      <vt:lpstr>Method 2- CTC </vt:lpstr>
      <vt:lpstr>Concept of Pre scalar </vt:lpstr>
      <vt:lpstr>Let’s See in Detail </vt:lpstr>
      <vt:lpstr>Register set of Timer/Counter </vt:lpstr>
      <vt:lpstr>Timer/Counter Register(TCNTn) </vt:lpstr>
      <vt:lpstr>Output Compare Register(OCRn) </vt:lpstr>
      <vt:lpstr>Timer Counter Control Register </vt:lpstr>
      <vt:lpstr>Timer Interrupt Flag Register(TIFR)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Sreejith Rajan</dc:creator>
  <cp:lastModifiedBy>Sreejith Rajan</cp:lastModifiedBy>
  <cp:revision>20</cp:revision>
  <dcterms:modified xsi:type="dcterms:W3CDTF">2025-06-24T07:55:29Z</dcterms:modified>
</cp:coreProperties>
</file>