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26"/>
  </p:notesMasterIdLst>
  <p:sldIdLst>
    <p:sldId id="256" r:id="rId2"/>
    <p:sldId id="258" r:id="rId3"/>
    <p:sldId id="259" r:id="rId4"/>
    <p:sldId id="266" r:id="rId5"/>
    <p:sldId id="267" r:id="rId6"/>
    <p:sldId id="268" r:id="rId7"/>
    <p:sldId id="269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2" r:id="rId19"/>
    <p:sldId id="283" r:id="rId20"/>
    <p:sldId id="285" r:id="rId21"/>
    <p:sldId id="286" r:id="rId22"/>
    <p:sldId id="284" r:id="rId23"/>
    <p:sldId id="287" r:id="rId24"/>
    <p:sldId id="264" r:id="rId25"/>
  </p:sldIdLst>
  <p:sldSz cx="9144000" cy="5143500" type="screen16x9"/>
  <p:notesSz cx="6858000" cy="9144000"/>
  <p:embeddedFontLst>
    <p:embeddedFont>
      <p:font typeface="Anek Malayalam" panose="020B0604020202020204" charset="0"/>
      <p:regular r:id="rId27"/>
      <p:bold r:id="rId28"/>
    </p:embeddedFont>
    <p:embeddedFont>
      <p:font typeface="Anek Malayalam SemiBold" panose="020B0604020202020204" charset="0"/>
      <p:regular r:id="rId29"/>
      <p:bold r:id="rId30"/>
    </p:embeddedFont>
    <p:embeddedFont>
      <p:font typeface="Helvetica Neue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190291-8C04-44FF-8A4F-F80E00DA35CB}" v="9" dt="2025-08-01T14:17:05.3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418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eejith Rajan" userId="ec11bca0e4bee75f" providerId="LiveId" clId="{91190291-8C04-44FF-8A4F-F80E00DA35CB}"/>
    <pc:docChg chg="custSel addSld delSld modSld">
      <pc:chgData name="Sreejith Rajan" userId="ec11bca0e4bee75f" providerId="LiveId" clId="{91190291-8C04-44FF-8A4F-F80E00DA35CB}" dt="2025-08-01T14:18:16.797" v="48" actId="47"/>
      <pc:docMkLst>
        <pc:docMk/>
      </pc:docMkLst>
      <pc:sldChg chg="addSp modSp mod">
        <pc:chgData name="Sreejith Rajan" userId="ec11bca0e4bee75f" providerId="LiveId" clId="{91190291-8C04-44FF-8A4F-F80E00DA35CB}" dt="2025-08-01T14:15:25.286" v="43" actId="1076"/>
        <pc:sldMkLst>
          <pc:docMk/>
          <pc:sldMk cId="1389626550" sldId="267"/>
        </pc:sldMkLst>
        <pc:picChg chg="add mod">
          <ac:chgData name="Sreejith Rajan" userId="ec11bca0e4bee75f" providerId="LiveId" clId="{91190291-8C04-44FF-8A4F-F80E00DA35CB}" dt="2025-08-01T14:15:25.286" v="43" actId="1076"/>
          <ac:picMkLst>
            <pc:docMk/>
            <pc:sldMk cId="1389626550" sldId="267"/>
            <ac:picMk id="3" creationId="{819926D0-21C4-81AC-83FB-2615CF4A942E}"/>
          </ac:picMkLst>
        </pc:picChg>
      </pc:sldChg>
      <pc:sldChg chg="addSp modSp mod">
        <pc:chgData name="Sreejith Rajan" userId="ec11bca0e4bee75f" providerId="LiveId" clId="{91190291-8C04-44FF-8A4F-F80E00DA35CB}" dt="2025-08-01T14:16:36.508" v="46" actId="1076"/>
        <pc:sldMkLst>
          <pc:docMk/>
          <pc:sldMk cId="1170049216" sldId="268"/>
        </pc:sldMkLst>
        <pc:spChg chg="mod">
          <ac:chgData name="Sreejith Rajan" userId="ec11bca0e4bee75f" providerId="LiveId" clId="{91190291-8C04-44FF-8A4F-F80E00DA35CB}" dt="2025-08-01T14:15:04.032" v="40" actId="5793"/>
          <ac:spMkLst>
            <pc:docMk/>
            <pc:sldMk cId="1170049216" sldId="268"/>
            <ac:spMk id="55" creationId="{4207A35B-D2C4-E3A9-9F56-52C2EC21C48C}"/>
          </ac:spMkLst>
        </pc:spChg>
        <pc:picChg chg="add mod">
          <ac:chgData name="Sreejith Rajan" userId="ec11bca0e4bee75f" providerId="LiveId" clId="{91190291-8C04-44FF-8A4F-F80E00DA35CB}" dt="2025-08-01T14:16:36.508" v="46" actId="1076"/>
          <ac:picMkLst>
            <pc:docMk/>
            <pc:sldMk cId="1170049216" sldId="268"/>
            <ac:picMk id="3" creationId="{60A72D3E-E19A-CE57-CFC8-967A97AE0BA0}"/>
          </ac:picMkLst>
        </pc:picChg>
      </pc:sldChg>
      <pc:sldChg chg="modSp">
        <pc:chgData name="Sreejith Rajan" userId="ec11bca0e4bee75f" providerId="LiveId" clId="{91190291-8C04-44FF-8A4F-F80E00DA35CB}" dt="2025-08-01T14:17:05.387" v="47" actId="14100"/>
        <pc:sldMkLst>
          <pc:docMk/>
          <pc:sldMk cId="1554403277" sldId="269"/>
        </pc:sldMkLst>
        <pc:spChg chg="mod">
          <ac:chgData name="Sreejith Rajan" userId="ec11bca0e4bee75f" providerId="LiveId" clId="{91190291-8C04-44FF-8A4F-F80E00DA35CB}" dt="2025-08-01T14:17:05.387" v="47" actId="14100"/>
          <ac:spMkLst>
            <pc:docMk/>
            <pc:sldMk cId="1554403277" sldId="269"/>
            <ac:spMk id="3" creationId="{82219FFB-F9BC-4269-42C9-30D43B2F0ED7}"/>
          </ac:spMkLst>
        </pc:spChg>
      </pc:sldChg>
      <pc:sldChg chg="del">
        <pc:chgData name="Sreejith Rajan" userId="ec11bca0e4bee75f" providerId="LiveId" clId="{91190291-8C04-44FF-8A4F-F80E00DA35CB}" dt="2025-08-01T14:18:16.797" v="48" actId="47"/>
        <pc:sldMkLst>
          <pc:docMk/>
          <pc:sldMk cId="4275675289" sldId="281"/>
        </pc:sldMkLst>
      </pc:sldChg>
      <pc:sldChg chg="addSp delSp modSp add mod">
        <pc:chgData name="Sreejith Rajan" userId="ec11bca0e4bee75f" providerId="LiveId" clId="{91190291-8C04-44FF-8A4F-F80E00DA35CB}" dt="2025-08-01T14:13:43.358" v="38" actId="14100"/>
        <pc:sldMkLst>
          <pc:docMk/>
          <pc:sldMk cId="443813890" sldId="287"/>
        </pc:sldMkLst>
        <pc:spChg chg="mod">
          <ac:chgData name="Sreejith Rajan" userId="ec11bca0e4bee75f" providerId="LiveId" clId="{91190291-8C04-44FF-8A4F-F80E00DA35CB}" dt="2025-08-01T14:12:54.077" v="27" actId="14100"/>
          <ac:spMkLst>
            <pc:docMk/>
            <pc:sldMk cId="443813890" sldId="287"/>
            <ac:spMk id="2" creationId="{DD2033AA-5EA4-637D-E46B-2A0862FF1B4F}"/>
          </ac:spMkLst>
        </pc:spChg>
        <pc:spChg chg="mod">
          <ac:chgData name="Sreejith Rajan" userId="ec11bca0e4bee75f" providerId="LiveId" clId="{91190291-8C04-44FF-8A4F-F80E00DA35CB}" dt="2025-08-01T14:11:34.444" v="12" actId="20577"/>
          <ac:spMkLst>
            <pc:docMk/>
            <pc:sldMk cId="443813890" sldId="287"/>
            <ac:spMk id="3" creationId="{E748014D-0E23-F73F-EF04-8E0A76616C5F}"/>
          </ac:spMkLst>
        </pc:spChg>
        <pc:graphicFrameChg chg="del modGraphic">
          <ac:chgData name="Sreejith Rajan" userId="ec11bca0e4bee75f" providerId="LiveId" clId="{91190291-8C04-44FF-8A4F-F80E00DA35CB}" dt="2025-08-01T14:11:47.832" v="14" actId="478"/>
          <ac:graphicFrameMkLst>
            <pc:docMk/>
            <pc:sldMk cId="443813890" sldId="287"/>
            <ac:graphicFrameMk id="4" creationId="{D282DCE0-67B7-5CD0-5A29-49C49A4927D6}"/>
          </ac:graphicFrameMkLst>
        </pc:graphicFrameChg>
        <pc:picChg chg="add mod">
          <ac:chgData name="Sreejith Rajan" userId="ec11bca0e4bee75f" providerId="LiveId" clId="{91190291-8C04-44FF-8A4F-F80E00DA35CB}" dt="2025-08-01T14:13:43.358" v="38" actId="14100"/>
          <ac:picMkLst>
            <pc:docMk/>
            <pc:sldMk cId="443813890" sldId="287"/>
            <ac:picMk id="6" creationId="{448600B6-617B-B52D-8020-0BD89EE1D2DB}"/>
          </ac:picMkLst>
        </pc:picChg>
        <pc:picChg chg="add mod">
          <ac:chgData name="Sreejith Rajan" userId="ec11bca0e4bee75f" providerId="LiveId" clId="{91190291-8C04-44FF-8A4F-F80E00DA35CB}" dt="2025-08-01T14:12:26.826" v="21" actId="931"/>
          <ac:picMkLst>
            <pc:docMk/>
            <pc:sldMk cId="443813890" sldId="287"/>
            <ac:picMk id="8" creationId="{EB70EBCB-3428-A71A-5DE7-B8CCAA8BBA3C}"/>
          </ac:picMkLst>
        </pc:picChg>
        <pc:picChg chg="add mod">
          <ac:chgData name="Sreejith Rajan" userId="ec11bca0e4bee75f" providerId="LiveId" clId="{91190291-8C04-44FF-8A4F-F80E00DA35CB}" dt="2025-08-01T14:12:59.289" v="29" actId="1076"/>
          <ac:picMkLst>
            <pc:docMk/>
            <pc:sldMk cId="443813890" sldId="287"/>
            <ac:picMk id="10" creationId="{AD447CCD-D9EB-778F-0B37-CE45C122CFC0}"/>
          </ac:picMkLst>
        </pc:picChg>
        <pc:picChg chg="add mod">
          <ac:chgData name="Sreejith Rajan" userId="ec11bca0e4bee75f" providerId="LiveId" clId="{91190291-8C04-44FF-8A4F-F80E00DA35CB}" dt="2025-08-01T14:13:39.625" v="37" actId="14100"/>
          <ac:picMkLst>
            <pc:docMk/>
            <pc:sldMk cId="443813890" sldId="287"/>
            <ac:picMk id="12" creationId="{1C7FD704-2627-DDEB-FA43-0D6E49BC56B1}"/>
          </ac:picMkLst>
        </pc:picChg>
        <pc:picChg chg="add mod">
          <ac:chgData name="Sreejith Rajan" userId="ec11bca0e4bee75f" providerId="LiveId" clId="{91190291-8C04-44FF-8A4F-F80E00DA35CB}" dt="2025-08-01T14:13:35.324" v="36" actId="1076"/>
          <ac:picMkLst>
            <pc:docMk/>
            <pc:sldMk cId="443813890" sldId="287"/>
            <ac:picMk id="14" creationId="{3D4B8E32-161A-7117-FF3F-6B0F6BBE46E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Google Shape;3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9632D618-A152-6A22-3E2A-F15D7CEE3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EFA59CCC-1A9C-B7D2-93F8-808CDE34A8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C47EE03B-6FCB-7731-60B4-4B1E7314A6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71686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83278E81-321D-BC85-3E7D-6FA324869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9F094E65-DF85-0C5B-B911-8996A6319C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E28E4088-E5E0-A785-CBFD-D9A960D125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65753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8CE84FCF-BC19-6E7A-11D6-C4727B4BA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DA3700A0-80F0-C24E-B593-A3FE6AE521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4DC17175-84AD-B6A0-F95D-FDF8C721A8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50724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ff2b50d283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ff2b50d283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ff2b50d28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2ff2b50d28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CF06BF82-6EDA-9D9F-0F8E-3A4BF82A2C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EB1BB52E-A336-FE2A-2CDE-D7EAA09408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CDD43261-8ACD-F164-5AEE-C2E97D7007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4685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DECA89B7-AA3F-FD7E-AB65-88B732AF44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F663E214-624F-6931-9819-CEFB7F7B2B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6D4AC08E-24E6-11C1-D605-416DEE4814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0206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23C8457E-A440-90DF-DB03-5A46AA488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972303C9-EFA8-E850-6422-B505DD740A0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883A500B-9D27-57D6-4438-E0FD93EB18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1836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F7929F50-2048-4021-11F3-74A118F475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ECDA80DE-CEDE-B1C9-2F8A-F7ADE04452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32831F4F-7607-332D-816A-87AE8D41DE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6946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46747204-BCE6-ECAC-C1FD-08EB536003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70F15BAE-4BB7-ECD6-2479-6540B14406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EE8465B6-7A0E-9C2D-FF56-74F0922364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6474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DA08C175-3C59-50C8-870E-F1644251DA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A1559B28-F399-ACD1-DD3C-7F818AAFC6A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8F4409A9-3C1A-B269-D4D9-BBDA2CE911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4563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Heading &amp; Faculty Nam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784351" y="749150"/>
            <a:ext cx="59385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Font typeface="Anek Malayalam SemiBold"/>
              <a:buNone/>
              <a:defRPr sz="4000">
                <a:latin typeface="Anek Malayalam SemiBold"/>
                <a:ea typeface="Anek Malayalam SemiBold"/>
                <a:cs typeface="Anek Malayalam SemiBold"/>
                <a:sym typeface="Anek Malayalam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805801" y="2834125"/>
            <a:ext cx="5895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Font typeface="Anek Malayalam"/>
              <a:buNone/>
              <a:defRPr sz="2600" b="1">
                <a:latin typeface="Anek Malayalam"/>
                <a:ea typeface="Anek Malayalam"/>
                <a:cs typeface="Anek Malayalam"/>
                <a:sym typeface="Anek Malay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2698250" y="1152475"/>
            <a:ext cx="5905500" cy="24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Font typeface="Anek Malayalam"/>
              <a:buNone/>
              <a:defRPr sz="2600" b="1">
                <a:latin typeface="Anek Malayalam"/>
                <a:ea typeface="Anek Malayalam"/>
                <a:cs typeface="Anek Malayalam"/>
                <a:sym typeface="Anek Malay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2731850" y="2066275"/>
            <a:ext cx="602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nek Malayalam"/>
              <a:buNone/>
              <a:defRPr sz="2800" b="1">
                <a:solidFill>
                  <a:schemeClr val="accen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698250" y="1074550"/>
            <a:ext cx="5905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nek Malayalam"/>
              <a:buChar char="●"/>
              <a:defRPr sz="1800"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○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■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●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○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■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●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○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■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0"/>
            <a:ext cx="2286000" cy="513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ek Malayalam"/>
              <a:ea typeface="Anek Malayalam"/>
              <a:cs typeface="Anek Malayalam"/>
              <a:sym typeface="Anek Malayalam"/>
            </a:endParaRPr>
          </a:p>
        </p:txBody>
      </p:sp>
      <p:pic>
        <p:nvPicPr>
          <p:cNvPr id="10" name="Google Shape;10;p1"/>
          <p:cNvPicPr preferRelativeResize="0"/>
          <p:nvPr/>
        </p:nvPicPr>
        <p:blipFill rotWithShape="1">
          <a:blip r:embed="rId8">
            <a:alphaModFix/>
          </a:blip>
          <a:srcRect l="3279" r="3288"/>
          <a:stretch/>
        </p:blipFill>
        <p:spPr>
          <a:xfrm>
            <a:off x="601275" y="338099"/>
            <a:ext cx="1083450" cy="4551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ctrTitle"/>
          </p:nvPr>
        </p:nvSpPr>
        <p:spPr>
          <a:xfrm>
            <a:off x="2784351" y="749150"/>
            <a:ext cx="59385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Embedded Systems</a:t>
            </a:r>
            <a:endParaRPr dirty="0"/>
          </a:p>
        </p:txBody>
      </p:sp>
      <p:sp>
        <p:nvSpPr>
          <p:cNvPr id="34" name="Google Shape;34;p8"/>
          <p:cNvSpPr txBox="1">
            <a:spLocks noGrp="1"/>
          </p:cNvSpPr>
          <p:nvPr>
            <p:ph type="subTitle" idx="1"/>
          </p:nvPr>
        </p:nvSpPr>
        <p:spPr>
          <a:xfrm>
            <a:off x="2805801" y="2834125"/>
            <a:ext cx="5895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Dr.Sreejith Rajan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7E634D19-9123-24B9-4A48-D14BFD994C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935CEB27-5910-6E0D-6595-A2A63A6F35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8250" y="367099"/>
            <a:ext cx="5905500" cy="10109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2010s – IoT and EDGE</a:t>
            </a:r>
            <a:endParaRPr sz="33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11">
            <a:extLst>
              <a:ext uri="{FF2B5EF4-FFF2-40B4-BE49-F238E27FC236}">
                <a16:creationId xmlns:a16="http://schemas.microsoft.com/office/drawing/2014/main" id="{097C568C-C356-38F6-AAC6-7832071D52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72115" y="1571038"/>
            <a:ext cx="5905500" cy="3123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r>
              <a:rPr lang="en-IN" dirty="0"/>
              <a:t>Term </a:t>
            </a:r>
            <a:r>
              <a:rPr lang="en-IN" b="1" dirty="0"/>
              <a:t>"Internet of Things (IoT)"</a:t>
            </a:r>
            <a:r>
              <a:rPr lang="en-IN" dirty="0"/>
              <a:t> became mainstream.</a:t>
            </a:r>
          </a:p>
          <a:p>
            <a:r>
              <a:rPr lang="en-IN" dirty="0"/>
              <a:t>Embedded systems became:</a:t>
            </a:r>
          </a:p>
          <a:p>
            <a:pPr lvl="1"/>
            <a:r>
              <a:rPr lang="en-IN" b="1" dirty="0"/>
              <a:t>Smart</a:t>
            </a:r>
            <a:r>
              <a:rPr lang="en-IN" dirty="0"/>
              <a:t> (AI integration, local inference).</a:t>
            </a:r>
          </a:p>
          <a:p>
            <a:pPr lvl="1"/>
            <a:r>
              <a:rPr lang="en-IN" b="1" dirty="0"/>
              <a:t>Connected</a:t>
            </a:r>
            <a:r>
              <a:rPr lang="en-IN" dirty="0"/>
              <a:t> (Wi-Fi, BLE, LoRa).</a:t>
            </a:r>
          </a:p>
          <a:p>
            <a:pPr lvl="1"/>
            <a:r>
              <a:rPr lang="en-IN" b="1" dirty="0"/>
              <a:t>Miniaturized</a:t>
            </a:r>
            <a:r>
              <a:rPr lang="en-IN" dirty="0"/>
              <a:t> (wearables, smart tags).</a:t>
            </a:r>
          </a:p>
          <a:p>
            <a:pPr lvl="1"/>
            <a:endParaRPr lang="en-IN" dirty="0"/>
          </a:p>
          <a:p>
            <a:r>
              <a:rPr lang="en-IN" dirty="0"/>
              <a:t>Rise of </a:t>
            </a:r>
            <a:r>
              <a:rPr lang="en-IN" b="1" dirty="0"/>
              <a:t>Edge AI</a:t>
            </a:r>
            <a:r>
              <a:rPr lang="en-IN" dirty="0"/>
              <a:t>: on-device machine learning using TensorFlow Lite, </a:t>
            </a:r>
            <a:r>
              <a:rPr lang="en-IN" dirty="0" err="1"/>
              <a:t>TinyML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IN" b="1" dirty="0"/>
              <a:t>Single-board computers</a:t>
            </a:r>
            <a:r>
              <a:rPr lang="en-IN" dirty="0"/>
              <a:t> (e.g., Raspberry Pi, </a:t>
            </a:r>
            <a:r>
              <a:rPr lang="en-IN" dirty="0" err="1"/>
              <a:t>BeagleBone</a:t>
            </a:r>
            <a:r>
              <a:rPr lang="en-IN" dirty="0"/>
              <a:t>) bridged hobby and industrial use.</a:t>
            </a:r>
          </a:p>
          <a:p>
            <a:pPr lvl="1" indent="-355600">
              <a:buSzPts val="2000"/>
              <a:buFont typeface="Helvetica Neue"/>
              <a:buChar char="●"/>
            </a:pPr>
            <a:endParaRPr lang="en-US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1" indent="-355600">
              <a:buSzPts val="2000"/>
              <a:buFont typeface="Helvetica Neue"/>
              <a:buChar char="●"/>
            </a:pPr>
            <a:endParaRPr lang="en-US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558800" lvl="1" indent="0">
              <a:buSzPts val="2000"/>
              <a:buNone/>
            </a:pPr>
            <a:endParaRPr lang="en-US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735493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02CB1A1F-6981-B345-CBFF-9105AE2174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1ACB7DBD-1D41-60F9-1930-9B10EB3083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8250" y="367099"/>
            <a:ext cx="5905500" cy="10109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2020s – Intelligent Embedded Systems</a:t>
            </a:r>
            <a:endParaRPr sz="33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11">
            <a:extLst>
              <a:ext uri="{FF2B5EF4-FFF2-40B4-BE49-F238E27FC236}">
                <a16:creationId xmlns:a16="http://schemas.microsoft.com/office/drawing/2014/main" id="{7E3CEC6D-2785-B225-F10B-9EC8C50A46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72115" y="1571038"/>
            <a:ext cx="5905500" cy="3123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lvl="1" indent="-355600">
              <a:buSzPts val="2000"/>
              <a:buFont typeface="Helvetica Neue"/>
              <a:buChar char="●"/>
            </a:pPr>
            <a:r>
              <a:rPr lang="en-US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Embedded systems now power:</a:t>
            </a:r>
          </a:p>
          <a:p>
            <a:pPr lvl="2" indent="-355600">
              <a:buSzPts val="2000"/>
              <a:buFont typeface="Helvetica Neue"/>
              <a:buChar char="●"/>
            </a:pPr>
            <a:r>
              <a:rPr lang="en-US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Self-driving cars</a:t>
            </a:r>
          </a:p>
          <a:p>
            <a:pPr lvl="2" indent="-355600">
              <a:buSzPts val="2000"/>
              <a:buFont typeface="Helvetica Neue"/>
              <a:buChar char="●"/>
            </a:pPr>
            <a:r>
              <a:rPr lang="en-US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Wearable health tech</a:t>
            </a:r>
          </a:p>
          <a:p>
            <a:pPr lvl="2" indent="-355600">
              <a:buSzPts val="2000"/>
              <a:buFont typeface="Helvetica Neue"/>
              <a:buChar char="●"/>
            </a:pPr>
            <a:r>
              <a:rPr lang="en-US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Drones and robotics</a:t>
            </a:r>
          </a:p>
          <a:p>
            <a:pPr lvl="2" indent="-355600">
              <a:buSzPts val="2000"/>
              <a:buFont typeface="Helvetica Neue"/>
              <a:buChar char="●"/>
            </a:pPr>
            <a:r>
              <a:rPr lang="en-US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Industrial automation (Industry 4.0)</a:t>
            </a:r>
          </a:p>
          <a:p>
            <a:pPr lvl="1" indent="-355600">
              <a:buSzPts val="2000"/>
              <a:buFont typeface="Helvetica Neue"/>
              <a:buChar char="●"/>
            </a:pPr>
            <a:endParaRPr lang="en-US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1" indent="-355600">
              <a:buSzPts val="2000"/>
              <a:buFont typeface="Helvetica Neue"/>
              <a:buChar char="●"/>
            </a:pPr>
            <a:r>
              <a:rPr lang="en-US" dirty="0" err="1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MicroPython</a:t>
            </a:r>
            <a:r>
              <a:rPr lang="en-US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Rust, and other modern languages in embedded development.</a:t>
            </a:r>
          </a:p>
          <a:p>
            <a:pPr lvl="1" indent="-355600">
              <a:buSzPts val="2000"/>
              <a:buFont typeface="Helvetica Neue"/>
              <a:buChar char="●"/>
            </a:pPr>
            <a:r>
              <a:rPr lang="en-US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Real-time ML models running on chips like ESP32, STM32, and NPUs.</a:t>
            </a:r>
          </a:p>
          <a:p>
            <a:pPr lvl="1" indent="-355600">
              <a:buSzPts val="2000"/>
              <a:buFont typeface="Helvetica Neue"/>
              <a:buChar char="●"/>
            </a:pPr>
            <a:r>
              <a:rPr lang="en-US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Security and compliance (ISO 26262, IEC 61508) as critical requirements.</a:t>
            </a:r>
          </a:p>
          <a:p>
            <a:pPr lvl="1" indent="-355600">
              <a:buSzPts val="2000"/>
              <a:buFont typeface="Helvetica Neue"/>
              <a:buChar char="●"/>
            </a:pPr>
            <a:endParaRPr lang="en-US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558800" lvl="1" indent="0">
              <a:buSzPts val="2000"/>
              <a:buNone/>
            </a:pPr>
            <a:endParaRPr lang="en-US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795441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D1E02BEE-3763-C302-8831-A4F1A977F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AD6FA6B2-1081-29BA-81FB-E8594D9E21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8250" y="367099"/>
            <a:ext cx="5905500" cy="10109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Microprocessors and Microcontrollers</a:t>
            </a:r>
            <a:endParaRPr sz="33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11">
            <a:extLst>
              <a:ext uri="{FF2B5EF4-FFF2-40B4-BE49-F238E27FC236}">
                <a16:creationId xmlns:a16="http://schemas.microsoft.com/office/drawing/2014/main" id="{872F0D12-3FEB-96FF-1D45-CAAF477945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72115" y="1571038"/>
            <a:ext cx="5905500" cy="3123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IN" b="1" dirty="0"/>
              <a:t>Microprocessor (MPU):</a:t>
            </a:r>
            <a:br>
              <a:rPr lang="en-IN" dirty="0"/>
            </a:br>
            <a:r>
              <a:rPr lang="en-IN" dirty="0"/>
              <a:t>A general-purpose CPU (Central Processing Unit) integrated into a single chip, used for computation-heavy tasks.</a:t>
            </a:r>
          </a:p>
          <a:p>
            <a:r>
              <a:rPr lang="en-IN" b="1" dirty="0"/>
              <a:t>Microcontroller (MCU):</a:t>
            </a:r>
            <a:br>
              <a:rPr lang="en-IN" dirty="0"/>
            </a:br>
            <a:r>
              <a:rPr lang="en-IN" dirty="0"/>
              <a:t>A compact integrated circuit designed to govern a specific operation in an embedded system. Includes CPU + memory + peripherals.</a:t>
            </a:r>
          </a:p>
          <a:p>
            <a:pPr marL="558800" lvl="1" indent="0">
              <a:buSzPts val="2000"/>
              <a:buNone/>
            </a:pPr>
            <a:endParaRPr lang="en-US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558800" lvl="1" indent="0">
              <a:buSzPts val="2000"/>
              <a:buNone/>
            </a:pPr>
            <a:endParaRPr lang="en-US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61696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94DA71-117A-559F-21ED-5468401D26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A5EF29-B081-417D-2EB1-D09B31B1A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1"/>
                </a:solidFill>
              </a:rPr>
              <a:t>Comparison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7A06279-4A85-CCDD-DAA9-5D8D5D13CC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137968"/>
              </p:ext>
            </p:extLst>
          </p:nvPr>
        </p:nvGraphicFramePr>
        <p:xfrm>
          <a:off x="2802866" y="1270855"/>
          <a:ext cx="569626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2268">
                  <a:extLst>
                    <a:ext uri="{9D8B030D-6E8A-4147-A177-3AD203B41FA5}">
                      <a16:colId xmlns:a16="http://schemas.microsoft.com/office/drawing/2014/main" val="337394498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9012663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58535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Microprocessor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Microcontroller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4714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CPU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584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RAM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External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Built-in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743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ROM/Flash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External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Built-in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6444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I/O Ports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External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Built-in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6347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Timers, ADC, etc.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Usually external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Built-in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0208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8780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FE37C0-83B2-B049-6446-FC4D03D02F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495715-6858-9F39-BCAE-2A8E0B3DA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1"/>
                </a:solidFill>
              </a:rPr>
              <a:t>Photos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693EE8-E0B2-C879-24BB-74168DFD0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313" y="1221325"/>
            <a:ext cx="2476500" cy="2324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C21127-9665-D829-2B74-8E474FCC3DD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796" t="4633" r="5621" b="5728"/>
          <a:stretch>
            <a:fillRect/>
          </a:stretch>
        </p:blipFill>
        <p:spPr>
          <a:xfrm>
            <a:off x="2853752" y="1152475"/>
            <a:ext cx="2476500" cy="236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196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593584-E1F2-CCC5-CC1D-52DAA6B382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Microprocessor: Used in PCs, servers, smartphones — where complex computations and multitasking are needed.</a:t>
            </a:r>
          </a:p>
          <a:p>
            <a:endParaRPr lang="en-IN" dirty="0"/>
          </a:p>
          <a:p>
            <a:r>
              <a:rPr lang="en-IN" dirty="0"/>
              <a:t>Microcontroller: Used in embedded systems — washing machines, microwave ovens, IoT devices, automotive electronics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4A5F7F-25D3-0796-9B9D-CCD439166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1"/>
                </a:solidFill>
              </a:rPr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2267786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47CA59-C3A0-8254-6D83-CB43DAB32B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EEAB35-3E8F-A482-1EEE-711A637F39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MPU: Higher, since external components are required.</a:t>
            </a:r>
          </a:p>
          <a:p>
            <a:endParaRPr lang="en-US" dirty="0"/>
          </a:p>
          <a:p>
            <a:r>
              <a:rPr lang="en-US" dirty="0"/>
              <a:t>MCU: Lower, </a:t>
            </a:r>
            <a:r>
              <a:rPr lang="en-US" dirty="0" err="1"/>
              <a:t>optimised</a:t>
            </a:r>
            <a:r>
              <a:rPr lang="en-US" dirty="0"/>
              <a:t> for power-sensitive applications.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8350D63-7567-628C-D115-C37611E72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1"/>
                </a:solidFill>
              </a:rPr>
              <a:t>Power Consumption</a:t>
            </a:r>
          </a:p>
        </p:txBody>
      </p:sp>
    </p:spTree>
    <p:extLst>
      <p:ext uri="{BB962C8B-B14F-4D97-AF65-F5344CB8AC3E}">
        <p14:creationId xmlns:p14="http://schemas.microsoft.com/office/powerpoint/2010/main" val="3505954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CBBC1E-9A26-96BC-08D0-68C95D609A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CE23F1-AFE6-D7B0-23C5-3E2CBC1A0A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MPU: More expensive due to need for external RAM, ROM, I/O controllers.</a:t>
            </a:r>
          </a:p>
          <a:p>
            <a:endParaRPr lang="en-US" dirty="0"/>
          </a:p>
          <a:p>
            <a:r>
              <a:rPr lang="en-US" dirty="0"/>
              <a:t>MCU: Cheaper and more cost-efficient for single-purpose applications..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7321B0-686A-1406-9AE6-6200958F0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1"/>
                </a:solidFill>
              </a:rPr>
              <a:t>Cost</a:t>
            </a:r>
          </a:p>
        </p:txBody>
      </p:sp>
    </p:spTree>
    <p:extLst>
      <p:ext uri="{BB962C8B-B14F-4D97-AF65-F5344CB8AC3E}">
        <p14:creationId xmlns:p14="http://schemas.microsoft.com/office/powerpoint/2010/main" val="2654067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85CC5-E23C-E536-6BE6-C62562CC62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6986BC-64FB-8A0F-B8AC-4B7E15DED6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MPU: Faster (higher clock speeds), suitable for complex OS and applications.</a:t>
            </a:r>
          </a:p>
          <a:p>
            <a:endParaRPr lang="en-US" dirty="0"/>
          </a:p>
          <a:p>
            <a:r>
              <a:rPr lang="en-US" dirty="0"/>
              <a:t>MCU: Slower, but sufficient for control-oriented tasks.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DD35C5-DE8E-6E57-351D-708DDFDA4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1"/>
                </a:solidFill>
              </a:rPr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3019165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7D16E-8722-4733-3828-393D1425D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E827C6-E363-749D-AB13-F288931194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MPU: Can run a full OS like Linux, Windows.</a:t>
            </a:r>
          </a:p>
          <a:p>
            <a:endParaRPr lang="en-IN" dirty="0"/>
          </a:p>
          <a:p>
            <a:r>
              <a:rPr lang="en-IN" dirty="0"/>
              <a:t>MCU: Usually runs bare-metal or lightweight RTOS (e.g., </a:t>
            </a:r>
            <a:r>
              <a:rPr lang="en-IN" dirty="0" err="1"/>
              <a:t>FreeRTOS</a:t>
            </a:r>
            <a:r>
              <a:rPr lang="en-IN" dirty="0"/>
              <a:t>).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0D750A-9DFB-ED68-BEDA-174026E90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1"/>
                </a:solidFill>
              </a:rPr>
              <a:t>Operating </a:t>
            </a:r>
            <a:r>
              <a:rPr lang="en-IN" dirty="0" err="1">
                <a:solidFill>
                  <a:schemeClr val="tx1"/>
                </a:solidFill>
              </a:rPr>
              <a:t>Syatem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070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What’s an Embedded system</a:t>
            </a:r>
            <a:endParaRPr sz="33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" name="Google Shape;47;p10"/>
          <p:cNvSpPr txBox="1"/>
          <p:nvPr/>
        </p:nvSpPr>
        <p:spPr>
          <a:xfrm>
            <a:off x="2926725" y="1057650"/>
            <a:ext cx="5274000" cy="30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55600">
              <a:lnSpc>
                <a:spcPct val="115000"/>
              </a:lnSpc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-US" sz="1800" dirty="0">
                <a:solidFill>
                  <a:schemeClr val="tx1"/>
                </a:solidFill>
              </a:rPr>
              <a:t>An </a:t>
            </a:r>
            <a:r>
              <a:rPr lang="en-US" sz="1800" b="1" dirty="0">
                <a:solidFill>
                  <a:schemeClr val="tx1"/>
                </a:solidFill>
              </a:rPr>
              <a:t>embedded system</a:t>
            </a:r>
            <a:r>
              <a:rPr lang="en-US" sz="1800" dirty="0">
                <a:solidFill>
                  <a:schemeClr val="tx1"/>
                </a:solidFill>
              </a:rPr>
              <a:t> is a </a:t>
            </a:r>
            <a:r>
              <a:rPr lang="en-US" sz="1800" b="1" dirty="0">
                <a:solidFill>
                  <a:schemeClr val="tx1"/>
                </a:solidFill>
              </a:rPr>
              <a:t>computer system designed to perform a specific task</a:t>
            </a:r>
            <a:r>
              <a:rPr lang="en-US" sz="1800" dirty="0">
                <a:solidFill>
                  <a:schemeClr val="tx1"/>
                </a:solidFill>
              </a:rPr>
              <a:t> or set of functions </a:t>
            </a:r>
            <a:r>
              <a:rPr lang="en-US" sz="1800" b="1" dirty="0">
                <a:solidFill>
                  <a:schemeClr val="tx1"/>
                </a:solidFill>
              </a:rPr>
              <a:t>within a larger system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457200" indent="-355600">
              <a:lnSpc>
                <a:spcPct val="115000"/>
              </a:lnSpc>
              <a:buClr>
                <a:schemeClr val="dk1"/>
              </a:buClr>
              <a:buSzPts val="2000"/>
              <a:buFont typeface="Helvetica Neue"/>
              <a:buChar char="●"/>
            </a:pPr>
            <a:endParaRPr lang="en-US" sz="1800" dirty="0">
              <a:solidFill>
                <a:schemeClr val="tx1"/>
              </a:solidFill>
            </a:endParaRPr>
          </a:p>
          <a:p>
            <a:pPr marL="457200" indent="-355600">
              <a:lnSpc>
                <a:spcPct val="115000"/>
              </a:lnSpc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-US" sz="1800" dirty="0">
                <a:solidFill>
                  <a:schemeClr val="tx1"/>
                </a:solidFill>
              </a:rPr>
              <a:t>Embedded systems are typically </a:t>
            </a:r>
            <a:r>
              <a:rPr lang="en-US" sz="1800" b="1" dirty="0">
                <a:solidFill>
                  <a:schemeClr val="tx1"/>
                </a:solidFill>
              </a:rPr>
              <a:t>dedicated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b="1" dirty="0">
                <a:solidFill>
                  <a:schemeClr val="tx1"/>
                </a:solidFill>
              </a:rPr>
              <a:t>resource-constrained</a:t>
            </a:r>
            <a:r>
              <a:rPr lang="en-US" sz="1800" dirty="0">
                <a:solidFill>
                  <a:schemeClr val="tx1"/>
                </a:solidFill>
              </a:rPr>
              <a:t>, and </a:t>
            </a:r>
            <a:r>
              <a:rPr lang="en-US" sz="1800" b="1" dirty="0" err="1">
                <a:solidFill>
                  <a:schemeClr val="tx1"/>
                </a:solidFill>
              </a:rPr>
              <a:t>optimised</a:t>
            </a:r>
            <a:r>
              <a:rPr lang="en-US" sz="1800" dirty="0">
                <a:solidFill>
                  <a:schemeClr val="tx1"/>
                </a:solidFill>
              </a:rPr>
              <a:t> for efficiency, reliability, and real-time performance.</a:t>
            </a: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endParaRPr sz="1800" dirty="0">
              <a:solidFill>
                <a:schemeClr val="dk1"/>
              </a:solidFill>
              <a:latin typeface="Anek Malayalam"/>
              <a:ea typeface="Anek Malayalam"/>
              <a:cs typeface="Anek Malayalam"/>
              <a:sym typeface="Anek Malayalam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1C278-F66D-DC12-24B2-43E41576A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0C1777-6FEA-F2BC-0EEC-B5D42A415A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654195-30FD-5386-2C7E-4F85ABC40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1"/>
                </a:solidFill>
              </a:rPr>
              <a:t>Summary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5BAC091-CA4B-0B1C-5F58-691FE99EB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548703"/>
              </p:ext>
            </p:extLst>
          </p:nvPr>
        </p:nvGraphicFramePr>
        <p:xfrm>
          <a:off x="2826914" y="1152476"/>
          <a:ext cx="5776835" cy="2389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4645">
                  <a:extLst>
                    <a:ext uri="{9D8B030D-6E8A-4147-A177-3AD203B41FA5}">
                      <a16:colId xmlns:a16="http://schemas.microsoft.com/office/drawing/2014/main" val="966453903"/>
                    </a:ext>
                  </a:extLst>
                </a:gridCol>
                <a:gridCol w="2181095">
                  <a:extLst>
                    <a:ext uri="{9D8B030D-6E8A-4147-A177-3AD203B41FA5}">
                      <a16:colId xmlns:a16="http://schemas.microsoft.com/office/drawing/2014/main" val="434881501"/>
                    </a:ext>
                  </a:extLst>
                </a:gridCol>
                <a:gridCol w="2181095">
                  <a:extLst>
                    <a:ext uri="{9D8B030D-6E8A-4147-A177-3AD203B41FA5}">
                      <a16:colId xmlns:a16="http://schemas.microsoft.com/office/drawing/2014/main" val="3825816952"/>
                    </a:ext>
                  </a:extLst>
                </a:gridCol>
              </a:tblGrid>
              <a:tr h="412323">
                <a:tc>
                  <a:txBody>
                    <a:bodyPr/>
                    <a:lstStyle/>
                    <a:p>
                      <a:r>
                        <a:rPr lang="en-IN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Microprocessor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Microcontroller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1271537"/>
                  </a:ext>
                </a:extLst>
              </a:tr>
              <a:tr h="412323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Scope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bg1"/>
                          </a:solidFill>
                        </a:rPr>
                        <a:t>General-purpose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Task-specific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4789889"/>
                  </a:ext>
                </a:extLst>
              </a:tr>
              <a:tr h="576122"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bg1"/>
                          </a:solidFill>
                        </a:rPr>
                        <a:t>Integration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bg1"/>
                          </a:solidFill>
                        </a:rPr>
                        <a:t>Needs external peripherals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All-in-one chip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8300754"/>
                  </a:ext>
                </a:extLst>
              </a:tr>
              <a:tr h="412323"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bg1"/>
                          </a:solidFill>
                        </a:rPr>
                        <a:t>Power &amp; Cost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bg1"/>
                          </a:solidFill>
                        </a:rPr>
                        <a:t>Low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3961336"/>
                  </a:ext>
                </a:extLst>
              </a:tr>
              <a:tr h="576122"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bg1"/>
                          </a:solidFill>
                        </a:rPr>
                        <a:t>Ideal For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Desktops, smartphones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IoT, appliances, sensors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2843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8146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550A6-656F-6B87-919C-BAC10FE1B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A571515-17D5-F514-6DD3-B69854BAF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8250" y="1203990"/>
            <a:ext cx="5905500" cy="2461800"/>
          </a:xfrm>
        </p:spPr>
        <p:txBody>
          <a:bodyPr/>
          <a:lstStyle/>
          <a:p>
            <a:r>
              <a:rPr lang="en-US" dirty="0"/>
              <a:t>A development board is like a ready-made circuit board that helps you build and test electronic ideas without designing the hardware from scratch.</a:t>
            </a:r>
          </a:p>
          <a:p>
            <a:endParaRPr lang="en-US" dirty="0"/>
          </a:p>
          <a:p>
            <a:r>
              <a:rPr lang="en-US" dirty="0" err="1"/>
              <a:t>Eg</a:t>
            </a:r>
            <a:r>
              <a:rPr lang="en-US" dirty="0"/>
              <a:t>: Arduino, </a:t>
            </a:r>
            <a:r>
              <a:rPr lang="en-US" dirty="0" err="1"/>
              <a:t>Nucleo</a:t>
            </a:r>
            <a:r>
              <a:rPr lang="en-US" dirty="0"/>
              <a:t> Board, ESP 32, TI MSP Launchpad, Raspberry Pi </a:t>
            </a:r>
            <a:r>
              <a:rPr lang="en-US" dirty="0" err="1"/>
              <a:t>etc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5E22E9-CD96-EA24-CC6C-D1247E3F1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1"/>
                </a:solidFill>
              </a:rPr>
              <a:t>Development Board</a:t>
            </a:r>
          </a:p>
        </p:txBody>
      </p:sp>
    </p:spTree>
    <p:extLst>
      <p:ext uri="{BB962C8B-B14F-4D97-AF65-F5344CB8AC3E}">
        <p14:creationId xmlns:p14="http://schemas.microsoft.com/office/powerpoint/2010/main" val="38152534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D48E6D-8076-924E-70EA-EBCFE474B0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4443D2-0213-4FEE-B1CC-981BC6158F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AF2C8C-D07D-7265-7AC4-582CB38D1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1"/>
                </a:solidFill>
              </a:rPr>
              <a:t>Dev Board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869DFC8-F17A-BCC8-634D-49110B3A34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547717"/>
              </p:ext>
            </p:extLst>
          </p:nvPr>
        </p:nvGraphicFramePr>
        <p:xfrm>
          <a:off x="2507750" y="1054905"/>
          <a:ext cx="6096000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26216227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725445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Component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Purpose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9331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Microcontroller / Microprocessor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The brain of the board (e.g., ATmega328, STM32, ESP32)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6107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Power Supply Circuit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Accepts USB, battery, or adapter input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4129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GPIO Pins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Connect to LEDs, sensors, motors, etc.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082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Communication Ports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USB, UART, I2C, SPI for talking to other devices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2575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Programming Interface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Load code via USB or serial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9913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Onboard Components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LEDs, buttons, sensors (in some cases)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4708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61168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B2B77E-E430-1485-09CB-ABD9E597F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2033AA-5EA4-637D-E46B-2A0862FF1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8250" y="1152475"/>
            <a:ext cx="5905500" cy="3496798"/>
          </a:xfrm>
        </p:spPr>
        <p:txBody>
          <a:bodyPr/>
          <a:lstStyle/>
          <a:p>
            <a:pPr marL="114300" indent="0">
              <a:buNone/>
            </a:pP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48014D-0E23-F73F-EF04-8E0A76616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1"/>
                </a:solidFill>
              </a:rPr>
              <a:t>Some Boards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8600B6-617B-B52D-8020-0BD89EE1D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120" y="1157221"/>
            <a:ext cx="2179899" cy="15314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447CCD-D9EB-778F-0B37-CE45C122C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979" y="1152475"/>
            <a:ext cx="1935181" cy="16531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C7FD704-2627-DDEB-FA43-0D6E49BC56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0417" y="2809760"/>
            <a:ext cx="2853333" cy="17471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4B8E32-161A-7117-FF3F-6B0F6BBE46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2530" y="2735520"/>
            <a:ext cx="292847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8138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2510200" y="1939350"/>
            <a:ext cx="6354600" cy="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rgbClr val="FFE2B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</a:t>
            </a:r>
            <a:r>
              <a:rPr lang="en" sz="3200" b="1">
                <a:solidFill>
                  <a:srgbClr val="B0DA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3200" b="1">
              <a:solidFill>
                <a:srgbClr val="B0DA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Don’t Forget these 4 things</a:t>
            </a:r>
            <a:endParaRPr sz="33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2698250" y="1152474"/>
            <a:ext cx="5905500" cy="3123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-US" sz="2000" dirty="0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What?</a:t>
            </a:r>
            <a:endParaRPr lang="en-US" sz="20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-US" sz="2000" dirty="0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Where?</a:t>
            </a:r>
            <a:endParaRPr lang="en-US" sz="20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-US" sz="2000" dirty="0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Why?</a:t>
            </a:r>
            <a:endParaRPr lang="en-US" sz="20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-US" sz="2000" dirty="0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How?</a:t>
            </a:r>
            <a:endParaRPr sz="2000" dirty="0">
              <a:solidFill>
                <a:schemeClr val="accent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F1E5856D-9B70-B877-F772-7DAD38585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09C1F60A-4A4C-68E5-3F97-C52147EAD9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8250" y="295015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History</a:t>
            </a:r>
            <a:endParaRPr sz="33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11">
            <a:extLst>
              <a:ext uri="{FF2B5EF4-FFF2-40B4-BE49-F238E27FC236}">
                <a16:creationId xmlns:a16="http://schemas.microsoft.com/office/drawing/2014/main" id="{584A333B-6DF4-7239-EB74-3D23AD30C6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698250" y="1152474"/>
            <a:ext cx="5905500" cy="3123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en-US" b="1" dirty="0"/>
              <a:t>1950s–1960s: The Precursor Era</a:t>
            </a:r>
          </a:p>
          <a:p>
            <a:pPr marL="114300" indent="0">
              <a:buNone/>
            </a:pPr>
            <a:endParaRPr lang="en-US" b="1" dirty="0"/>
          </a:p>
          <a:p>
            <a:r>
              <a:rPr lang="en-US" b="1" dirty="0"/>
              <a:t>Computers were giant, room-sized machines</a:t>
            </a:r>
            <a:r>
              <a:rPr lang="en-US" dirty="0"/>
              <a:t>, built using vacuum tubes and later transistors.</a:t>
            </a:r>
          </a:p>
          <a:p>
            <a:endParaRPr lang="en-US" dirty="0"/>
          </a:p>
          <a:p>
            <a:r>
              <a:rPr lang="en-US" dirty="0"/>
              <a:t>Early embedded-like behavior was seen in </a:t>
            </a:r>
            <a:r>
              <a:rPr lang="en-US" b="1" dirty="0"/>
              <a:t>military and aerospace</a:t>
            </a:r>
            <a:r>
              <a:rPr lang="en-US" dirty="0"/>
              <a:t> applications, such as:</a:t>
            </a:r>
          </a:p>
          <a:p>
            <a:pPr lvl="1"/>
            <a:r>
              <a:rPr lang="en-US" b="1" dirty="0"/>
              <a:t>Apollo Guidance Computer (AGC)</a:t>
            </a:r>
            <a:r>
              <a:rPr lang="en-US" dirty="0"/>
              <a:t> – developed by MIT for the NASA Apollo missions (1965). </a:t>
            </a:r>
            <a:endParaRPr sz="2000" dirty="0">
              <a:solidFill>
                <a:schemeClr val="accent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20899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30740191-610A-1721-727A-563C7CD2E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505CB07C-62A7-0E4C-6035-03E85C6DF0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Birth of Microprocessor</a:t>
            </a:r>
            <a:endParaRPr sz="33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11">
            <a:extLst>
              <a:ext uri="{FF2B5EF4-FFF2-40B4-BE49-F238E27FC236}">
                <a16:creationId xmlns:a16="http://schemas.microsoft.com/office/drawing/2014/main" id="{93441B73-3EF0-0031-34E8-88A822C7B5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698250" y="1152474"/>
            <a:ext cx="5905500" cy="3123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b="1" dirty="0"/>
              <a:t>Intel 4004</a:t>
            </a:r>
            <a:r>
              <a:rPr lang="en-US" dirty="0"/>
              <a:t> was launched – the first commercial </a:t>
            </a:r>
            <a:r>
              <a:rPr lang="en-US" b="1" dirty="0"/>
              <a:t>microprocessor(1971)</a:t>
            </a:r>
            <a:r>
              <a:rPr lang="en-US" dirty="0"/>
              <a:t>.</a:t>
            </a:r>
          </a:p>
          <a:p>
            <a:endParaRPr lang="en-US" dirty="0"/>
          </a:p>
          <a:p>
            <a:pPr lvl="1"/>
            <a:r>
              <a:rPr lang="en-US" dirty="0"/>
              <a:t>4-bit CPU, originally designed for a calculator.</a:t>
            </a:r>
          </a:p>
          <a:p>
            <a:pPr lvl="1"/>
            <a:r>
              <a:rPr lang="en-US" dirty="0"/>
              <a:t>A major milestone that laid the foundation for embedding computers into everyday devices.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endParaRPr sz="2200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9926D0-21C4-81AC-83FB-2615CF4A9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3098800"/>
            <a:ext cx="3635022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626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33BE698A-7B5B-E8EB-7A09-59E127CC2B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2EA12927-0C77-4C83-9A61-4F12EEF966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1974 Birth of microcontroller</a:t>
            </a:r>
            <a:endParaRPr sz="33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11">
            <a:extLst>
              <a:ext uri="{FF2B5EF4-FFF2-40B4-BE49-F238E27FC236}">
                <a16:creationId xmlns:a16="http://schemas.microsoft.com/office/drawing/2014/main" id="{4207A35B-D2C4-E3A9-9F56-52C2EC21C4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698250" y="1152474"/>
            <a:ext cx="5905500" cy="3123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indent="-355600">
              <a:buSzPts val="2000"/>
              <a:buFont typeface="Helvetica Neue"/>
              <a:buChar char="●"/>
            </a:pPr>
            <a:r>
              <a:rPr lang="en-US" sz="2000" dirty="0"/>
              <a:t>The </a:t>
            </a:r>
            <a:r>
              <a:rPr lang="en-US" sz="2000" b="1" dirty="0"/>
              <a:t>first microcontroller</a:t>
            </a:r>
            <a:r>
              <a:rPr lang="en-US" sz="2000" dirty="0"/>
              <a:t>, </a:t>
            </a:r>
            <a:r>
              <a:rPr lang="en-US" sz="2000" b="1" dirty="0"/>
              <a:t>TMS1000</a:t>
            </a:r>
            <a:r>
              <a:rPr lang="en-US" sz="2000" dirty="0"/>
              <a:t> (Texas Instruments, 1974)</a:t>
            </a:r>
          </a:p>
          <a:p>
            <a:pPr lvl="0" indent="-355600">
              <a:buSzPts val="2000"/>
              <a:buFont typeface="Helvetica Neue"/>
              <a:buChar char="●"/>
            </a:pPr>
            <a:endParaRPr lang="en-US" sz="2000" dirty="0"/>
          </a:p>
          <a:p>
            <a:pPr lvl="0" indent="-355600">
              <a:buSzPts val="2000"/>
              <a:buFont typeface="Helvetica Neue"/>
              <a:buChar char="●"/>
            </a:pPr>
            <a:r>
              <a:rPr lang="en-US" sz="2000" dirty="0"/>
              <a:t>CPU, RAM, ROM, and I/O on a single chip – </a:t>
            </a:r>
            <a:r>
              <a:rPr lang="en-US" sz="2000" b="1" dirty="0"/>
              <a:t>a true embedded system-on-chip</a:t>
            </a:r>
            <a:r>
              <a:rPr lang="en-US" sz="2000" dirty="0"/>
              <a:t>.</a:t>
            </a:r>
          </a:p>
          <a:p>
            <a:pPr marL="101600" lvl="0" indent="0">
              <a:buSzPts val="2000"/>
              <a:buNone/>
            </a:pPr>
            <a:endParaRPr sz="2200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A72D3E-E19A-CE57-CFC8-967A97AE0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0988" y="3244319"/>
            <a:ext cx="2700421" cy="170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049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0CF59D59-F34E-C500-9F0D-8E36A04AB8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C1AC688E-95CA-3FA4-57DC-8ED0D8549A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1980s -Rise of Microcontrollers</a:t>
            </a:r>
            <a:endParaRPr sz="33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19FFB-F9BC-4269-42C9-30D43B2F0E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698750" y="1417010"/>
            <a:ext cx="6213430" cy="200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ek Malayalam" panose="020B0604020202020204" charset="0"/>
                <a:cs typeface="Anek Malayalam" panose="020B0604020202020204" charset="0"/>
              </a:rPr>
              <a:t>Explosion in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ek Malayalam" panose="020B0604020202020204" charset="0"/>
                <a:cs typeface="Anek Malayalam" panose="020B0604020202020204" charset="0"/>
              </a:rPr>
              <a:t>8-bit and 16-bit microcontrollers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ek Malayalam" panose="020B0604020202020204" charset="0"/>
                <a:cs typeface="Anek Malayalam" panose="020B0604020202020204" charset="0"/>
              </a:rPr>
              <a:t>: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ek Malayalam" panose="020B0604020202020204" charset="0"/>
                <a:cs typeface="Anek Malayalam" panose="020B0604020202020204" charset="0"/>
              </a:rPr>
              <a:t>Intel 8051, Atmel AVR, PIC.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nek Malayalam" panose="020B0604020202020204" charset="0"/>
              <a:cs typeface="Anek Malayalam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ek Malayalam" panose="020B0604020202020204" charset="0"/>
                <a:cs typeface="Anek Malayalam" panose="020B0604020202020204" charset="0"/>
              </a:rPr>
              <a:t>Development of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ek Malayalam" panose="020B0604020202020204" charset="0"/>
                <a:cs typeface="Anek Malayalam" panose="020B0604020202020204" charset="0"/>
              </a:rPr>
              <a:t>real-time operating systems (RTOS)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ek Malayalam" panose="020B0604020202020204" charset="0"/>
                <a:cs typeface="Anek Malayalam" panose="020B0604020202020204" charset="0"/>
              </a:rPr>
              <a:t>VxWorks and QNX.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nek Malayalam" panose="020B0604020202020204" charset="0"/>
              <a:cs typeface="Anek Malayalam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ek Malayalam" panose="020B0604020202020204" charset="0"/>
                <a:cs typeface="Anek Malayalam" panose="020B0604020202020204" charset="0"/>
              </a:rPr>
              <a:t>Firmware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ek Malayalam" panose="020B0604020202020204" charset="0"/>
                <a:cs typeface="Anek Malayalam" panose="020B0604020202020204" charset="0"/>
              </a:rPr>
              <a:t> became an important layer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ek Malayalam" panose="020B0604020202020204" charset="0"/>
                <a:cs typeface="Anek Malayalam" panose="020B0604020202020204" charset="0"/>
              </a:rPr>
              <a:t>— code burned into ROM to control devices</a:t>
            </a:r>
          </a:p>
        </p:txBody>
      </p:sp>
    </p:spTree>
    <p:extLst>
      <p:ext uri="{BB962C8B-B14F-4D97-AF65-F5344CB8AC3E}">
        <p14:creationId xmlns:p14="http://schemas.microsoft.com/office/powerpoint/2010/main" val="1554403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02007D32-7CC4-4C14-BF6A-C053B19BE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364376D5-EE0B-AEB5-6E2B-D46A5BB859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90s – The connected Era</a:t>
            </a:r>
            <a:endParaRPr sz="33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11">
            <a:extLst>
              <a:ext uri="{FF2B5EF4-FFF2-40B4-BE49-F238E27FC236}">
                <a16:creationId xmlns:a16="http://schemas.microsoft.com/office/drawing/2014/main" id="{1B651904-CFDF-8EFE-EC2F-3B87B3C125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698250" y="1152474"/>
            <a:ext cx="5905500" cy="3123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-US" sz="20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90s – Networked Embedded systems</a:t>
            </a:r>
          </a:p>
          <a:p>
            <a:pPr lvl="1" indent="-355600">
              <a:buSzPts val="2000"/>
              <a:buFont typeface="Helvetica Neue"/>
              <a:buChar char="●"/>
            </a:pPr>
            <a:r>
              <a:rPr lang="en-US" sz="18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Connected embedded systems </a:t>
            </a:r>
          </a:p>
          <a:p>
            <a:pPr lvl="1" indent="-355600">
              <a:buSzPts val="2000"/>
              <a:buFont typeface="Helvetica Neue"/>
              <a:buChar char="●"/>
            </a:pPr>
            <a:r>
              <a:rPr lang="en-US" sz="18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CAN, ETHERNET in automotive</a:t>
            </a:r>
          </a:p>
          <a:p>
            <a:pPr lvl="1" indent="-355600">
              <a:buSzPts val="2000"/>
              <a:buFont typeface="Helvetica Neue"/>
              <a:buChar char="●"/>
            </a:pPr>
            <a:r>
              <a:rPr lang="en-US" sz="18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TCP/IP in remote monitoring and diagnostics</a:t>
            </a:r>
          </a:p>
          <a:p>
            <a:pPr marL="558800" lvl="1" indent="0">
              <a:buSzPts val="2000"/>
              <a:buNone/>
            </a:pPr>
            <a:endParaRPr lang="en-US" sz="1800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85898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CC79EE5D-51A0-C5B3-A63A-C0C553F4F8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5F97A7A4-CA70-B34F-522A-AE5F70DC43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8250" y="367099"/>
            <a:ext cx="5905500" cy="10109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2000s – Embedded meets Internet</a:t>
            </a:r>
            <a:endParaRPr sz="33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11">
            <a:extLst>
              <a:ext uri="{FF2B5EF4-FFF2-40B4-BE49-F238E27FC236}">
                <a16:creationId xmlns:a16="http://schemas.microsoft.com/office/drawing/2014/main" id="{6CF58547-4860-78D6-A1D1-6CD72FB7B3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72115" y="1571038"/>
            <a:ext cx="5905500" cy="3123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-US" sz="18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IoT Foundations</a:t>
            </a:r>
          </a:p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1800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1" indent="-355600">
              <a:buSzPts val="2000"/>
              <a:buFont typeface="Helvetica Neue"/>
              <a:buChar char="●"/>
            </a:pPr>
            <a:r>
              <a:rPr lang="en-US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Wireless sensor nodes, remote monitoring devices.</a:t>
            </a:r>
          </a:p>
          <a:p>
            <a:pPr lvl="1" indent="-355600">
              <a:buSzPts val="2000"/>
              <a:buFont typeface="Helvetica Neue"/>
              <a:buChar char="●"/>
            </a:pPr>
            <a:r>
              <a:rPr lang="en-US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Smartphones as complex embedded platforms.</a:t>
            </a:r>
          </a:p>
          <a:p>
            <a:pPr lvl="1" indent="-355600">
              <a:buSzPts val="2000"/>
              <a:buFont typeface="Helvetica Neue"/>
              <a:buChar char="●"/>
            </a:pPr>
            <a:r>
              <a:rPr lang="en-US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Emergence of Linux in embedded systems (</a:t>
            </a:r>
            <a:r>
              <a:rPr lang="en-US" dirty="0" err="1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OpenWRT</a:t>
            </a:r>
            <a:r>
              <a:rPr lang="en-US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Android base).</a:t>
            </a:r>
          </a:p>
          <a:p>
            <a:pPr lvl="1" indent="-355600">
              <a:buSzPts val="2000"/>
              <a:buFont typeface="Helvetica Neue"/>
              <a:buChar char="●"/>
            </a:pPr>
            <a:r>
              <a:rPr lang="en-US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ARM processors dominated low-power embedded design.</a:t>
            </a:r>
          </a:p>
          <a:p>
            <a:pPr lvl="1" indent="-355600">
              <a:buSzPts val="2000"/>
              <a:buFont typeface="Helvetica Neue"/>
              <a:buChar char="●"/>
            </a:pPr>
            <a:endParaRPr lang="en-US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1" indent="-355600">
              <a:buSzPts val="2000"/>
              <a:buFont typeface="Helvetica Neue"/>
              <a:buChar char="●"/>
            </a:pPr>
            <a:endParaRPr lang="en-US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558800" lvl="1" indent="0">
              <a:buSzPts val="2000"/>
              <a:buNone/>
            </a:pPr>
            <a:endParaRPr lang="en-US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6377902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F0F0F0"/>
      </a:dk1>
      <a:lt1>
        <a:srgbClr val="121212"/>
      </a:lt1>
      <a:dk2>
        <a:srgbClr val="808080"/>
      </a:dk2>
      <a:lt2>
        <a:srgbClr val="4A4A4A"/>
      </a:lt2>
      <a:accent1>
        <a:srgbClr val="B0DAFF"/>
      </a:accent1>
      <a:accent2>
        <a:srgbClr val="33997D"/>
      </a:accent2>
      <a:accent3>
        <a:srgbClr val="F87B7C"/>
      </a:accent3>
      <a:accent4>
        <a:srgbClr val="9965AD"/>
      </a:accent4>
      <a:accent5>
        <a:srgbClr val="FFF2BC"/>
      </a:accent5>
      <a:accent6>
        <a:srgbClr val="FFE2B0"/>
      </a:accent6>
      <a:hlink>
        <a:srgbClr val="B0DA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826</Words>
  <Application>Microsoft Office PowerPoint</Application>
  <PresentationFormat>On-screen Show (16:9)</PresentationFormat>
  <Paragraphs>150</Paragraphs>
  <Slides>24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Anek Malayalam SemiBold</vt:lpstr>
      <vt:lpstr>Helvetica Neue</vt:lpstr>
      <vt:lpstr>Arial</vt:lpstr>
      <vt:lpstr>Anek Malayalam</vt:lpstr>
      <vt:lpstr>Simple Light</vt:lpstr>
      <vt:lpstr>Introduction to Embedded Systems</vt:lpstr>
      <vt:lpstr>What’s an Embedded system </vt:lpstr>
      <vt:lpstr>Don’t Forget these 4 things </vt:lpstr>
      <vt:lpstr>History </vt:lpstr>
      <vt:lpstr>Birth of Microprocessor </vt:lpstr>
      <vt:lpstr>1974 Birth of microcontroller </vt:lpstr>
      <vt:lpstr>1980s -Rise of Microcontrollers </vt:lpstr>
      <vt:lpstr>90s – The connected Era </vt:lpstr>
      <vt:lpstr>2000s – Embedded meets Internet </vt:lpstr>
      <vt:lpstr>2010s – IoT and EDGE </vt:lpstr>
      <vt:lpstr>2020s – Intelligent Embedded Systems </vt:lpstr>
      <vt:lpstr>Microprocessors and Microcontrollers </vt:lpstr>
      <vt:lpstr>Comparison</vt:lpstr>
      <vt:lpstr>Photos</vt:lpstr>
      <vt:lpstr>Applications</vt:lpstr>
      <vt:lpstr>Power Consumption</vt:lpstr>
      <vt:lpstr>Cost</vt:lpstr>
      <vt:lpstr>Performance</vt:lpstr>
      <vt:lpstr>Operating Syatem</vt:lpstr>
      <vt:lpstr>Summary</vt:lpstr>
      <vt:lpstr>Development Board</vt:lpstr>
      <vt:lpstr>Dev Board</vt:lpstr>
      <vt:lpstr>Some Boards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Sreejith Rajan</dc:creator>
  <cp:lastModifiedBy>Sreejith Rajan</cp:lastModifiedBy>
  <cp:revision>12</cp:revision>
  <dcterms:modified xsi:type="dcterms:W3CDTF">2025-08-01T14:18:26Z</dcterms:modified>
</cp:coreProperties>
</file>