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13"/>
  </p:notesMasterIdLst>
  <p:sldIdLst>
    <p:sldId id="256" r:id="rId2"/>
    <p:sldId id="258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Anek Malayalam" panose="020B0604020202020204" charset="0"/>
      <p:regular r:id="rId14"/>
      <p:bold r:id="rId15"/>
    </p:embeddedFont>
    <p:embeddedFont>
      <p:font typeface="Anek Malayalam SemiBold" panose="020B0604020202020204" charset="0"/>
      <p:regular r:id="rId16"/>
      <p:bold r:id="rId17"/>
    </p:embeddedFont>
    <p:embeddedFont>
      <p:font typeface="Inter" panose="020B0604020202020204" charset="0"/>
      <p:regular r:id="rId18"/>
      <p:bold r:id="rId19"/>
      <p:italic r:id="rId20"/>
      <p:boldItalic r:id="rId21"/>
    </p:embeddedFont>
    <p:embeddedFont>
      <p:font typeface="Inter Medium" panose="020B0604020202020204" charset="0"/>
      <p:regular r:id="rId22"/>
      <p:bold r:id="rId23"/>
      <p:italic r:id="rId24"/>
      <p:boldItalic r:id="rId25"/>
    </p:embeddedFont>
    <p:embeddedFont>
      <p:font typeface="Inter SemiBold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ejith Rajan" userId="ec11bca0e4bee75f" providerId="LiveId" clId="{7B4F392D-EAB3-4CE7-903E-F84869825F47}"/>
    <pc:docChg chg="custSel modSld">
      <pc:chgData name="Sreejith Rajan" userId="ec11bca0e4bee75f" providerId="LiveId" clId="{7B4F392D-EAB3-4CE7-903E-F84869825F47}" dt="2025-09-19T17:37:15.647" v="0" actId="478"/>
      <pc:docMkLst>
        <pc:docMk/>
      </pc:docMkLst>
      <pc:sldChg chg="delSp mod">
        <pc:chgData name="Sreejith Rajan" userId="ec11bca0e4bee75f" providerId="LiveId" clId="{7B4F392D-EAB3-4CE7-903E-F84869825F47}" dt="2025-09-19T17:37:15.647" v="0" actId="478"/>
        <pc:sldMkLst>
          <pc:docMk/>
          <pc:sldMk cId="0" sldId="266"/>
        </pc:sldMkLst>
        <pc:spChg chg="del">
          <ac:chgData name="Sreejith Rajan" userId="ec11bca0e4bee75f" providerId="LiveId" clId="{7B4F392D-EAB3-4CE7-903E-F84869825F47}" dt="2025-09-19T17:37:15.647" v="0" actId="478"/>
          <ac:spMkLst>
            <pc:docMk/>
            <pc:sldMk cId="0" sldId="266"/>
            <ac:spMk id="11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ff2b50d28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2ff2b50d28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be4af8483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be4af8483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70faabc7d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70faabc7d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be4af84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be4af84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>
          <a:extLst>
            <a:ext uri="{FF2B5EF4-FFF2-40B4-BE49-F238E27FC236}">
              <a16:creationId xmlns:a16="http://schemas.microsoft.com/office/drawing/2014/main" id="{89938C7B-4CAE-EC0E-BF03-7BEFFDA2D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be4af8483_0_0:notes">
            <a:extLst>
              <a:ext uri="{FF2B5EF4-FFF2-40B4-BE49-F238E27FC236}">
                <a16:creationId xmlns:a16="http://schemas.microsoft.com/office/drawing/2014/main" id="{C1019674-E519-C237-9213-DA6C412FC8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be4af8483_0_0:notes">
            <a:extLst>
              <a:ext uri="{FF2B5EF4-FFF2-40B4-BE49-F238E27FC236}">
                <a16:creationId xmlns:a16="http://schemas.microsoft.com/office/drawing/2014/main" id="{7EFE6058-30ED-F36F-4E9D-1E564A5AF6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2031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be4af848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be4af848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be4af848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be4af848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be4af848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be4af848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be4af848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be4af848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be4af848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be4af848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be4af848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be4af848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Heading &amp; Faculty Nam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84351" y="749150"/>
            <a:ext cx="593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Font typeface="Anek Malayalam SemiBold"/>
              <a:buNone/>
              <a:defRPr sz="4000">
                <a:latin typeface="Anek Malayalam SemiBold"/>
                <a:ea typeface="Anek Malayalam SemiBold"/>
                <a:cs typeface="Anek Malayalam SemiBold"/>
                <a:sym typeface="Anek Malayalam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805801" y="2834125"/>
            <a:ext cx="589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Anek Malayalam"/>
              <a:buNone/>
              <a:defRPr sz="2600" b="1"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copy">
  <p:cSld name="CUSTOM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698250" y="376900"/>
            <a:ext cx="5905500" cy="41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 SemiBold"/>
              <a:buChar char="●"/>
              <a:defRPr sz="1400">
                <a:solidFill>
                  <a:schemeClr val="dk1"/>
                </a:solidFill>
                <a:latin typeface="Anek Malayalam SemiBold"/>
                <a:ea typeface="Anek Malayalam SemiBold"/>
                <a:cs typeface="Anek Malayalam SemiBold"/>
                <a:sym typeface="Anek Malayalam SemiBol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 SemiBold"/>
              <a:buChar char="○"/>
              <a:defRPr>
                <a:solidFill>
                  <a:schemeClr val="dk1"/>
                </a:solidFill>
                <a:latin typeface="Anek Malayalam SemiBold"/>
                <a:ea typeface="Anek Malayalam SemiBold"/>
                <a:cs typeface="Anek Malayalam SemiBold"/>
                <a:sym typeface="Anek Malayalam SemiBol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 SemiBold"/>
              <a:buChar char="■"/>
              <a:defRPr>
                <a:solidFill>
                  <a:schemeClr val="dk1"/>
                </a:solidFill>
                <a:latin typeface="Anek Malayalam SemiBold"/>
                <a:ea typeface="Anek Malayalam SemiBold"/>
                <a:cs typeface="Anek Malayalam SemiBold"/>
                <a:sym typeface="Anek Malayalam SemiBol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 SemiBold"/>
              <a:buChar char="●"/>
              <a:defRPr>
                <a:solidFill>
                  <a:schemeClr val="dk1"/>
                </a:solidFill>
                <a:latin typeface="Anek Malayalam SemiBold"/>
                <a:ea typeface="Anek Malayalam SemiBold"/>
                <a:cs typeface="Anek Malayalam SemiBold"/>
                <a:sym typeface="Anek Malayalam SemiBol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 SemiBold"/>
              <a:buChar char="○"/>
              <a:defRPr>
                <a:solidFill>
                  <a:schemeClr val="dk1"/>
                </a:solidFill>
                <a:latin typeface="Anek Malayalam SemiBold"/>
                <a:ea typeface="Anek Malayalam SemiBold"/>
                <a:cs typeface="Anek Malayalam SemiBold"/>
                <a:sym typeface="Anek Malayalam SemiBol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 SemiBold"/>
              <a:buChar char="■"/>
              <a:defRPr>
                <a:solidFill>
                  <a:schemeClr val="dk1"/>
                </a:solidFill>
                <a:latin typeface="Anek Malayalam SemiBold"/>
                <a:ea typeface="Anek Malayalam SemiBold"/>
                <a:cs typeface="Anek Malayalam SemiBold"/>
                <a:sym typeface="Anek Malayalam SemiBol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 SemiBold"/>
              <a:buChar char="●"/>
              <a:defRPr>
                <a:solidFill>
                  <a:schemeClr val="dk1"/>
                </a:solidFill>
                <a:latin typeface="Anek Malayalam SemiBold"/>
                <a:ea typeface="Anek Malayalam SemiBold"/>
                <a:cs typeface="Anek Malayalam SemiBold"/>
                <a:sym typeface="Anek Malayalam SemiBol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 SemiBold"/>
              <a:buChar char="○"/>
              <a:defRPr>
                <a:solidFill>
                  <a:schemeClr val="dk1"/>
                </a:solidFill>
                <a:latin typeface="Anek Malayalam SemiBold"/>
                <a:ea typeface="Anek Malayalam SemiBold"/>
                <a:cs typeface="Anek Malayalam SemiBold"/>
                <a:sym typeface="Anek Malayalam SemiBol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 SemiBold"/>
              <a:buChar char="■"/>
              <a:defRPr>
                <a:solidFill>
                  <a:schemeClr val="dk1"/>
                </a:solidFill>
                <a:latin typeface="Anek Malayalam SemiBold"/>
                <a:ea typeface="Anek Malayalam SemiBold"/>
                <a:cs typeface="Anek Malayalam SemiBold"/>
                <a:sym typeface="Anek Malayalam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2698250" y="1152475"/>
            <a:ext cx="5905500" cy="24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Anek Malayalam"/>
              <a:buNone/>
              <a:defRPr sz="2600" b="1"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2731850" y="2066275"/>
            <a:ext cx="602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22494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22494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2494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ek Malayalam"/>
              <a:buNone/>
              <a:defRPr sz="2800" b="1">
                <a:solidFill>
                  <a:schemeClr val="accen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98250" y="1074550"/>
            <a:ext cx="5905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ek Malayalam"/>
              <a:buChar char="●"/>
              <a:defRPr sz="18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●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●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0"/>
            <a:ext cx="2286000" cy="513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Malayalam"/>
              <a:ea typeface="Anek Malayalam"/>
              <a:cs typeface="Anek Malayalam"/>
              <a:sym typeface="Anek Malayalam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0">
            <a:alphaModFix/>
          </a:blip>
          <a:srcRect l="3279" r="3288"/>
          <a:stretch/>
        </p:blipFill>
        <p:spPr>
          <a:xfrm>
            <a:off x="601275" y="338099"/>
            <a:ext cx="1083450" cy="4551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805801" y="2834125"/>
            <a:ext cx="589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Dr. Sreejith Rajan</a:t>
            </a:r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ctrTitle"/>
          </p:nvPr>
        </p:nvSpPr>
        <p:spPr>
          <a:xfrm>
            <a:off x="2784351" y="749150"/>
            <a:ext cx="593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Course Expectations - Embedded systems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3405888" y="694575"/>
            <a:ext cx="464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Inter SemiBold"/>
              <a:buNone/>
            </a:pPr>
            <a:r>
              <a:rPr lang="en" sz="2000" b="0" i="0" u="none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Contact Us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8885" y="1404190"/>
            <a:ext cx="1190084" cy="2874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33660" y="1404190"/>
            <a:ext cx="1423163" cy="287496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6180922" y="2305893"/>
            <a:ext cx="2562600" cy="8556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rgbClr val="FFD42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2448876" y="788589"/>
            <a:ext cx="1468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nter"/>
              <a:buNone/>
            </a:pPr>
            <a:r>
              <a:rPr lang="en" sz="1400" b="0" i="0" u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In the application: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2392672" y="4404575"/>
            <a:ext cx="1468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Inter"/>
              <a:buNone/>
            </a:pPr>
            <a:r>
              <a:rPr lang="en" sz="1000" b="0" i="0" u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Mobile device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3811723" y="4404575"/>
            <a:ext cx="1468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Inter"/>
              <a:buNone/>
            </a:pPr>
            <a:r>
              <a:rPr lang="en" sz="1000" b="0" i="0" u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Desktop/Laptop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6216569" y="3271096"/>
            <a:ext cx="225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6335852" y="2436069"/>
            <a:ext cx="2252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000"/>
              </a:buClr>
              <a:buSzPts val="2400"/>
              <a:buFont typeface="Inter"/>
              <a:buNone/>
            </a:pPr>
            <a:r>
              <a:rPr lang="en" sz="2400" b="1" i="0" u="none">
                <a:solidFill>
                  <a:srgbClr val="FFA000"/>
                </a:solidFill>
                <a:latin typeface="Inter"/>
                <a:ea typeface="Inter"/>
                <a:cs typeface="Inter"/>
                <a:sym typeface="Inter"/>
              </a:rPr>
              <a:t> 9446549626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6180922" y="1796304"/>
            <a:ext cx="272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nter"/>
              <a:buNone/>
            </a:pPr>
            <a:r>
              <a:rPr lang="en" sz="1400" b="0" i="0" u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Contact us in  this number: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5554346" y="2482106"/>
            <a:ext cx="483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428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rgbClr val="FFD428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2442030" y="1501028"/>
            <a:ext cx="1189800" cy="760500"/>
          </a:xfrm>
          <a:prstGeom prst="rect">
            <a:avLst/>
          </a:prstGeom>
          <a:solidFill>
            <a:srgbClr val="6531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2698250" y="1152475"/>
            <a:ext cx="5905500" cy="24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“Being a student is easy. Learning requires actual work.”</a:t>
            </a:r>
            <a:br>
              <a:rPr lang="en-US" dirty="0"/>
            </a:br>
            <a:endParaRPr lang="en-US" dirty="0"/>
          </a:p>
          <a:p>
            <a:pPr marL="114300" indent="0">
              <a:buNone/>
            </a:pPr>
            <a:r>
              <a:rPr lang="en-US" dirty="0"/>
              <a:t>				- William Crawford</a:t>
            </a:r>
          </a:p>
          <a:p>
            <a:pPr marL="114300" indent="0">
              <a:buNone/>
            </a:pPr>
            <a:endParaRPr lang="en-US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			Thank you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of Contents</a:t>
            </a:r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2698250" y="1152475"/>
            <a:ext cx="5905500" cy="3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9050" algn="l" rtl="0">
              <a:spcBef>
                <a:spcPts val="0"/>
              </a:spcBef>
              <a:spcAft>
                <a:spcPts val="0"/>
              </a:spcAft>
              <a:buSzPts val="2054"/>
              <a:buChar char="-"/>
            </a:pPr>
            <a:r>
              <a:rPr lang="en" sz="2054" b="1" dirty="0"/>
              <a:t>Pre - Recorded Videos</a:t>
            </a:r>
            <a:endParaRPr sz="2054" b="1" dirty="0"/>
          </a:p>
          <a:p>
            <a:pPr marL="457200" lvl="0" indent="-359050" algn="l" rtl="0">
              <a:spcBef>
                <a:spcPts val="0"/>
              </a:spcBef>
              <a:spcAft>
                <a:spcPts val="0"/>
              </a:spcAft>
              <a:buSzPts val="2054"/>
              <a:buChar char="-"/>
            </a:pPr>
            <a:r>
              <a:rPr lang="en" sz="2054" b="1" dirty="0"/>
              <a:t>Live Session</a:t>
            </a:r>
            <a:endParaRPr sz="2054" b="1" dirty="0"/>
          </a:p>
          <a:p>
            <a:pPr marL="457200" lvl="0" indent="-359050" algn="l" rtl="0">
              <a:spcBef>
                <a:spcPts val="0"/>
              </a:spcBef>
              <a:spcAft>
                <a:spcPts val="0"/>
              </a:spcAft>
              <a:buSzPts val="2054"/>
              <a:buChar char="-"/>
            </a:pPr>
            <a:r>
              <a:rPr lang="en" sz="2054" b="1" dirty="0"/>
              <a:t>Live Recordings</a:t>
            </a:r>
            <a:endParaRPr sz="2054" b="1" dirty="0"/>
          </a:p>
          <a:p>
            <a:pPr marL="457200" lvl="0" indent="-359050" algn="l" rtl="0">
              <a:spcBef>
                <a:spcPts val="0"/>
              </a:spcBef>
              <a:spcAft>
                <a:spcPts val="0"/>
              </a:spcAft>
              <a:buSzPts val="2054"/>
              <a:buChar char="-"/>
            </a:pPr>
            <a:r>
              <a:rPr lang="en" sz="2054" b="1" dirty="0"/>
              <a:t>PDF Contents</a:t>
            </a:r>
            <a:endParaRPr sz="2054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>
          <a:extLst>
            <a:ext uri="{FF2B5EF4-FFF2-40B4-BE49-F238E27FC236}">
              <a16:creationId xmlns:a16="http://schemas.microsoft.com/office/drawing/2014/main" id="{9186F7DF-6DA6-3684-E41D-C26D37220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>
            <a:extLst>
              <a:ext uri="{FF2B5EF4-FFF2-40B4-BE49-F238E27FC236}">
                <a16:creationId xmlns:a16="http://schemas.microsoft.com/office/drawing/2014/main" id="{99CC9041-C530-1116-A2E2-BF0613DF6A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Course Outcomes</a:t>
            </a:r>
            <a:endParaRPr dirty="0"/>
          </a:p>
        </p:txBody>
      </p:sp>
      <p:sp>
        <p:nvSpPr>
          <p:cNvPr id="52" name="Google Shape;52;p11">
            <a:extLst>
              <a:ext uri="{FF2B5EF4-FFF2-40B4-BE49-F238E27FC236}">
                <a16:creationId xmlns:a16="http://schemas.microsoft.com/office/drawing/2014/main" id="{EC2022E8-C539-C343-BB58-A54FDD026D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5"/>
            <a:ext cx="5905500" cy="3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55350" lvl="0" indent="-457200" algn="l" rtl="0">
              <a:spcBef>
                <a:spcPts val="0"/>
              </a:spcBef>
              <a:spcAft>
                <a:spcPts val="0"/>
              </a:spcAft>
              <a:buSzPts val="2054"/>
              <a:buFont typeface="+mj-lt"/>
              <a:buAutoNum type="arabicPeriod"/>
            </a:pPr>
            <a:r>
              <a:rPr lang="en-US" sz="2054" dirty="0"/>
              <a:t>Solid Foundations in Embedded Systems</a:t>
            </a:r>
            <a:endParaRPr lang="en" sz="2054" dirty="0"/>
          </a:p>
          <a:p>
            <a:pPr marL="555350" lvl="0" indent="-457200" algn="l" rtl="0">
              <a:spcBef>
                <a:spcPts val="0"/>
              </a:spcBef>
              <a:spcAft>
                <a:spcPts val="0"/>
              </a:spcAft>
              <a:buSzPts val="2054"/>
              <a:buFont typeface="+mj-lt"/>
              <a:buAutoNum type="arabicPeriod"/>
            </a:pPr>
            <a:r>
              <a:rPr lang="en-US" sz="2054" dirty="0"/>
              <a:t>Hands-On Hardware and Software Skills</a:t>
            </a:r>
            <a:endParaRPr lang="en" sz="2054" dirty="0"/>
          </a:p>
          <a:p>
            <a:pPr marL="555350" lvl="0" indent="-457200" algn="l" rtl="0">
              <a:spcBef>
                <a:spcPts val="0"/>
              </a:spcBef>
              <a:spcAft>
                <a:spcPts val="0"/>
              </a:spcAft>
              <a:buSzPts val="2054"/>
              <a:buFont typeface="+mj-lt"/>
              <a:buAutoNum type="arabicPeriod"/>
            </a:pPr>
            <a:r>
              <a:rPr lang="en-US" sz="2054" dirty="0"/>
              <a:t>Intermediate to Advanced Embedded Development</a:t>
            </a:r>
          </a:p>
          <a:p>
            <a:pPr marL="555350" lvl="0" indent="-457200" algn="l" rtl="0">
              <a:spcBef>
                <a:spcPts val="0"/>
              </a:spcBef>
              <a:spcAft>
                <a:spcPts val="0"/>
              </a:spcAft>
              <a:buSzPts val="2054"/>
              <a:buFont typeface="+mj-lt"/>
              <a:buAutoNum type="arabicPeriod"/>
            </a:pPr>
            <a:r>
              <a:rPr lang="en-US" sz="2054" dirty="0"/>
              <a:t>IoT Integration</a:t>
            </a:r>
          </a:p>
          <a:p>
            <a:pPr marL="555350" lvl="0" indent="-457200" algn="l" rtl="0">
              <a:spcBef>
                <a:spcPts val="0"/>
              </a:spcBef>
              <a:spcAft>
                <a:spcPts val="0"/>
              </a:spcAft>
              <a:buSzPts val="2054"/>
              <a:buFont typeface="+mj-lt"/>
              <a:buAutoNum type="arabicPeriod"/>
            </a:pPr>
            <a:r>
              <a:rPr lang="en-US" sz="2054" dirty="0"/>
              <a:t>Embedded Linux and Device Driver Development</a:t>
            </a:r>
          </a:p>
          <a:p>
            <a:pPr marL="555350" lvl="0" indent="-457200" algn="l" rtl="0">
              <a:spcBef>
                <a:spcPts val="0"/>
              </a:spcBef>
              <a:spcAft>
                <a:spcPts val="0"/>
              </a:spcAft>
              <a:buSzPts val="2054"/>
              <a:buFont typeface="+mj-lt"/>
              <a:buAutoNum type="arabicPeriod"/>
            </a:pPr>
            <a:r>
              <a:rPr lang="en-IN" sz="2054" dirty="0"/>
              <a:t>Career-Readiness and Industry Skills</a:t>
            </a:r>
            <a:endParaRPr sz="2054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435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2575475" y="674975"/>
            <a:ext cx="651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/>
              <a:t>Time Management &amp; Weekly Learning Expectations</a:t>
            </a:r>
            <a:endParaRPr sz="2140"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>
            <a:off x="2713250" y="1392750"/>
            <a:ext cx="5905500" cy="3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9050" algn="l" rtl="0">
              <a:spcBef>
                <a:spcPts val="0"/>
              </a:spcBef>
              <a:spcAft>
                <a:spcPts val="0"/>
              </a:spcAft>
              <a:buSzPts val="2054"/>
              <a:buChar char="-"/>
            </a:pPr>
            <a:r>
              <a:rPr lang="en" sz="2054" b="1"/>
              <a:t>Weekly Expectations:</a:t>
            </a:r>
            <a:endParaRPr sz="2054" b="1"/>
          </a:p>
          <a:p>
            <a:pPr marL="914400" lvl="1" indent="-352700" algn="l" rtl="0">
              <a:spcBef>
                <a:spcPts val="0"/>
              </a:spcBef>
              <a:spcAft>
                <a:spcPts val="0"/>
              </a:spcAft>
              <a:buSzPts val="1954"/>
              <a:buChar char="-"/>
            </a:pPr>
            <a:r>
              <a:rPr lang="en" sz="1954"/>
              <a:t>Consume weekly content on a regular weekly basis to stay on track.</a:t>
            </a:r>
            <a:endParaRPr sz="1954"/>
          </a:p>
          <a:p>
            <a:pPr marL="914400" lvl="1" indent="-352700" algn="l" rtl="0">
              <a:spcBef>
                <a:spcPts val="0"/>
              </a:spcBef>
              <a:spcAft>
                <a:spcPts val="0"/>
              </a:spcAft>
              <a:buSzPts val="1954"/>
              <a:buChar char="-"/>
            </a:pPr>
            <a:r>
              <a:rPr lang="en" sz="1954"/>
              <a:t>Watch prerequisite content before attending the live sessions.</a:t>
            </a:r>
            <a:endParaRPr sz="1954"/>
          </a:p>
          <a:p>
            <a:pPr marL="914400" lvl="1" indent="-352700" algn="l" rtl="0">
              <a:spcBef>
                <a:spcPts val="0"/>
              </a:spcBef>
              <a:spcAft>
                <a:spcPts val="0"/>
              </a:spcAft>
              <a:buSzPts val="1954"/>
              <a:buChar char="-"/>
            </a:pPr>
            <a:r>
              <a:rPr lang="en" sz="1954"/>
              <a:t>Attend live classes to gain deeper insights, clarify doubts and engage with faculty</a:t>
            </a:r>
            <a:endParaRPr sz="1954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2567975" y="614875"/>
            <a:ext cx="651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/>
              <a:t>Time Management &amp; Weekly Learning Expectations</a:t>
            </a:r>
            <a:endParaRPr sz="214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2698250" y="1377750"/>
            <a:ext cx="5905500" cy="3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9050" algn="l" rtl="0">
              <a:spcBef>
                <a:spcPts val="0"/>
              </a:spcBef>
              <a:spcAft>
                <a:spcPts val="0"/>
              </a:spcAft>
              <a:buSzPts val="2054"/>
              <a:buChar char="-"/>
            </a:pPr>
            <a:r>
              <a:rPr lang="en" sz="2054" b="1"/>
              <a:t>Why Consistency Matters:</a:t>
            </a:r>
            <a:endParaRPr sz="2054" b="1"/>
          </a:p>
          <a:p>
            <a:pPr marL="914400" lvl="1" indent="-352700" algn="l" rtl="0">
              <a:spcBef>
                <a:spcPts val="0"/>
              </a:spcBef>
              <a:spcAft>
                <a:spcPts val="0"/>
              </a:spcAft>
              <a:buSzPts val="1954"/>
              <a:buChar char="-"/>
            </a:pPr>
            <a:r>
              <a:rPr lang="en" sz="1954"/>
              <a:t>Regular learning builds strong foundational knowledge.</a:t>
            </a:r>
            <a:endParaRPr sz="1954"/>
          </a:p>
          <a:p>
            <a:pPr marL="914400" lvl="1" indent="-352700" algn="l" rtl="0">
              <a:spcBef>
                <a:spcPts val="0"/>
              </a:spcBef>
              <a:spcAft>
                <a:spcPts val="0"/>
              </a:spcAft>
              <a:buSzPts val="1954"/>
              <a:buChar char="-"/>
            </a:pPr>
            <a:r>
              <a:rPr lang="en" sz="1954"/>
              <a:t>Staying consistent reduces last-minute pressure and improves retention.</a:t>
            </a:r>
            <a:endParaRPr sz="1954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2635575" y="1152475"/>
            <a:ext cx="6262200" cy="3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Live sessions focus on practical tutoring of key concepts, enabling you to apply what you’ve learned effectively.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Gain deeper insights through real-time discussions, problem-solving, and direct faculty guidance.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75% attendance in live classes is mandatory to fulfill course completion requirements.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miss a live session, you must watch the live recording within the same week to stay aligned with the course schedule and assignments.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Active participation enhances understanding and improves long-term retention of concepts.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2713275" y="6549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Class Expectations &amp; Importance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2635575" y="1073750"/>
            <a:ext cx="6262200" cy="37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Assignments</a:t>
            </a:r>
            <a:endParaRPr sz="19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Designed to reinforce learning and assess your understanding.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Must be completed and submitted within the due date using the submission section in the app.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Timely submission is important for tracking progress and course completion.</a:t>
            </a:r>
            <a:endParaRPr sz="15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Live Projects</a:t>
            </a:r>
            <a:endParaRPr sz="19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Real-world, application-based projects to help you gain hands-on experience.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Involve applying concepts learned throughout the course.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Active participation is mandatory for practical exposure and final evaluation.</a:t>
            </a:r>
            <a:endParaRPr sz="1500"/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2698250" y="5398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Assignments &amp; Live Projects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2648453" y="764657"/>
            <a:ext cx="6262200" cy="37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Number of Modules: 9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Number of Technical sessions: 96 Hours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HR and CV sessions: 4 Hours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Classes will be on alternate days (MWF/TTS)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Number of assignments: 18</a:t>
            </a: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dirty="0"/>
              <a:t>Capstone Project: 1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Number of certificates : 3 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Course duration – 8 months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CV or Assignment evaluation lead time: 15 working days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Overview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2720775" y="76505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official Communication Channel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6025" y="1221925"/>
            <a:ext cx="2463800" cy="24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3867925" y="36139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A000"/>
                </a:solidFill>
                <a:latin typeface="Inter Medium"/>
                <a:ea typeface="Inter Medium"/>
                <a:cs typeface="Inter Medium"/>
                <a:sym typeface="Inter Medium"/>
              </a:rPr>
              <a:t>Slack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2548375" y="4075625"/>
            <a:ext cx="563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Ask the queries in Group and Live Sessions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F0F0F0"/>
      </a:dk1>
      <a:lt1>
        <a:srgbClr val="121212"/>
      </a:lt1>
      <a:dk2>
        <a:srgbClr val="808080"/>
      </a:dk2>
      <a:lt2>
        <a:srgbClr val="4A4A4A"/>
      </a:lt2>
      <a:accent1>
        <a:srgbClr val="B0DAFF"/>
      </a:accent1>
      <a:accent2>
        <a:srgbClr val="33997D"/>
      </a:accent2>
      <a:accent3>
        <a:srgbClr val="F87B7C"/>
      </a:accent3>
      <a:accent4>
        <a:srgbClr val="9965AD"/>
      </a:accent4>
      <a:accent5>
        <a:srgbClr val="FFF2BC"/>
      </a:accent5>
      <a:accent6>
        <a:srgbClr val="FFE2B0"/>
      </a:accent6>
      <a:hlink>
        <a:srgbClr val="B0DA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405</Words>
  <Application>Microsoft Office PowerPoint</Application>
  <PresentationFormat>On-screen Show (16:9)</PresentationFormat>
  <Paragraphs>63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Inter Medium</vt:lpstr>
      <vt:lpstr>Inter</vt:lpstr>
      <vt:lpstr>Inter SemiBold</vt:lpstr>
      <vt:lpstr>Anek Malayalam</vt:lpstr>
      <vt:lpstr>Arial</vt:lpstr>
      <vt:lpstr>Anek Malayalam SemiBold</vt:lpstr>
      <vt:lpstr>Simple Light</vt:lpstr>
      <vt:lpstr>Course Expectations - Embedded systems</vt:lpstr>
      <vt:lpstr>Type of Contents</vt:lpstr>
      <vt:lpstr>Course Outcomes</vt:lpstr>
      <vt:lpstr>Time Management &amp; Weekly Learning Expectations</vt:lpstr>
      <vt:lpstr>Time Management &amp; Weekly Learning Expectations</vt:lpstr>
      <vt:lpstr>Live Class Expectations &amp; Importance</vt:lpstr>
      <vt:lpstr>Assignments &amp; Live Projects</vt:lpstr>
      <vt:lpstr>Course Overview</vt:lpstr>
      <vt:lpstr>Our official Communication Channel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Sreejith Rajan</cp:lastModifiedBy>
  <cp:revision>7</cp:revision>
  <dcterms:modified xsi:type="dcterms:W3CDTF">2025-09-19T17:37:17Z</dcterms:modified>
</cp:coreProperties>
</file>