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6" r:id="rId15"/>
    <p:sldId id="278" r:id="rId16"/>
    <p:sldId id="283" r:id="rId17"/>
  </p:sldIdLst>
  <p:sldSz cx="9144000" cy="5143500" type="screen16x9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8.png"/><Relationship Id="rId7" Type="http://schemas.openxmlformats.org/officeDocument/2006/relationships/image" Target="../media/image4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hyperlink" Target="http://www.edureka.co/front-end-web-development" TargetMode="External"/><Relationship Id="rId4" Type="http://schemas.openxmlformats.org/officeDocument/2006/relationships/image" Target="../media/image24.png"/><Relationship Id="rId9" Type="http://schemas.openxmlformats.org/officeDocument/2006/relationships/image" Target="../media/image2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dureka.co/front-end-web-development" TargetMode="Externa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flipH="1">
            <a:off x="10108692" y="1123950"/>
            <a:ext cx="254508" cy="1539239"/>
            <a:chOff x="2260092" y="2395727"/>
            <a:chExt cx="4850892" cy="15392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0092" y="2700527"/>
              <a:ext cx="4366259" cy="80771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8672" y="2700527"/>
              <a:ext cx="972312" cy="8077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8772" y="3127247"/>
              <a:ext cx="771144" cy="8077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1292" y="2395727"/>
              <a:ext cx="2831591" cy="80771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491485" y="2813050"/>
            <a:ext cx="439039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spc="-25" dirty="0" smtClean="0">
                <a:solidFill>
                  <a:srgbClr val="FF8D3D"/>
                </a:solidFill>
                <a:latin typeface="Times New Roman" pitchFamily="18" charset="0"/>
                <a:cs typeface="Times New Roman" pitchFamily="18" charset="0"/>
              </a:rPr>
              <a:t> Introduction to </a:t>
            </a:r>
            <a:r>
              <a:rPr sz="2800" b="1" spc="-25" smtClean="0">
                <a:solidFill>
                  <a:srgbClr val="FF8D3D"/>
                </a:solidFill>
                <a:latin typeface="Times New Roman" pitchFamily="18" charset="0"/>
                <a:cs typeface="Times New Roman" pitchFamily="18" charset="0"/>
              </a:rPr>
              <a:t>Web </a:t>
            </a:r>
            <a:r>
              <a:rPr sz="2800" b="1" spc="-10" smtClean="0">
                <a:solidFill>
                  <a:srgbClr val="FF8D3D"/>
                </a:solidFill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en-US" sz="2800" b="1" spc="-10" dirty="0">
                <a:solidFill>
                  <a:srgbClr val="FF8D3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5623" y="4095394"/>
            <a:ext cx="3820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HTML5,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CSS3,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JavaScript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14600" y="210311"/>
            <a:ext cx="4343400" cy="2513330"/>
            <a:chOff x="2514600" y="210311"/>
            <a:chExt cx="4343400" cy="251333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45080" y="269747"/>
              <a:ext cx="4268724" cy="24536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14600" y="210311"/>
              <a:ext cx="4343400" cy="24978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39" y="326136"/>
            <a:ext cx="8557260" cy="4114800"/>
            <a:chOff x="167639" y="326136"/>
            <a:chExt cx="8557260" cy="4114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39" y="348996"/>
              <a:ext cx="1007363" cy="7482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99" y="348996"/>
              <a:ext cx="1306068" cy="7482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8967" y="348996"/>
              <a:ext cx="1554480" cy="7482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2344" y="348996"/>
              <a:ext cx="550164" cy="7482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1404" y="348996"/>
              <a:ext cx="550164" cy="74828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0491" y="430530"/>
            <a:ext cx="28105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5C5C5C"/>
                </a:solidFill>
                <a:latin typeface="Calibri"/>
                <a:cs typeface="Calibri"/>
              </a:rPr>
              <a:t>CSS</a:t>
            </a:r>
            <a:r>
              <a:rPr sz="2600" b="0" spc="10" dirty="0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600" b="0" spc="-35" dirty="0">
                <a:solidFill>
                  <a:srgbClr val="5C5C5C"/>
                </a:solidFill>
                <a:latin typeface="Calibri"/>
                <a:cs typeface="Calibri"/>
              </a:rPr>
              <a:t>Syntax</a:t>
            </a:r>
            <a:r>
              <a:rPr sz="2600" b="0" spc="-50" dirty="0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600" b="0" spc="-25" dirty="0">
                <a:solidFill>
                  <a:srgbClr val="5C5C5C"/>
                </a:solidFill>
                <a:latin typeface="Calibri"/>
                <a:cs typeface="Calibri"/>
              </a:rPr>
              <a:t>(Contd./-</a:t>
            </a:r>
            <a:r>
              <a:rPr sz="2600" b="0" spc="-50" dirty="0">
                <a:solidFill>
                  <a:srgbClr val="5C5C5C"/>
                </a:solidFill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291" y="894178"/>
            <a:ext cx="5941695" cy="325374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89865" indent="-177165">
              <a:lnSpc>
                <a:spcPct val="100000"/>
              </a:lnSpc>
              <a:spcBef>
                <a:spcPts val="790"/>
              </a:spcBef>
              <a:buSzPct val="80555"/>
              <a:buFont typeface="Wingdings"/>
              <a:buChar char=""/>
              <a:tabLst>
                <a:tab pos="189865" algn="l"/>
              </a:tabLst>
            </a:pPr>
            <a:r>
              <a:rPr sz="1800" dirty="0">
                <a:solidFill>
                  <a:srgbClr val="1269EB"/>
                </a:solidFill>
                <a:latin typeface="Tahoma"/>
                <a:cs typeface="Tahoma"/>
              </a:rPr>
              <a:t>Style</a:t>
            </a:r>
            <a:r>
              <a:rPr sz="1800" spc="-6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1269EB"/>
                </a:solidFill>
                <a:latin typeface="Tahoma"/>
                <a:cs typeface="Tahoma"/>
              </a:rPr>
              <a:t>Selector</a:t>
            </a:r>
            <a:endParaRPr sz="1800">
              <a:latin typeface="Tahoma"/>
              <a:cs typeface="Tahoma"/>
            </a:endParaRPr>
          </a:p>
          <a:p>
            <a:pPr marL="461645" lvl="1" indent="-1778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461645" algn="l"/>
              </a:tabLst>
            </a:pP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6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HTML</a:t>
            </a:r>
            <a:r>
              <a:rPr sz="16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elements</a:t>
            </a:r>
            <a:r>
              <a:rPr sz="16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6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16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6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Style</a:t>
            </a:r>
            <a:r>
              <a:rPr sz="16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rule</a:t>
            </a:r>
            <a:r>
              <a:rPr sz="16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should</a:t>
            </a:r>
            <a:r>
              <a:rPr sz="16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600" spc="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applied</a:t>
            </a:r>
            <a:endParaRPr sz="1600">
              <a:latin typeface="Tahoma"/>
              <a:cs typeface="Tahoma"/>
            </a:endParaRPr>
          </a:p>
          <a:p>
            <a:pPr marL="461645" lvl="1" indent="-1778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61645" algn="l"/>
              </a:tabLst>
            </a:pP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6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6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6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match</a:t>
            </a:r>
            <a:r>
              <a:rPr sz="16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expression</a:t>
            </a:r>
            <a:endParaRPr sz="1600">
              <a:latin typeface="Tahoma"/>
              <a:cs typeface="Tahoma"/>
            </a:endParaRPr>
          </a:p>
          <a:p>
            <a:pPr marL="461645" lvl="1" indent="-1778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461645" algn="l"/>
              </a:tabLst>
            </a:pP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Specified</a:t>
            </a:r>
            <a:r>
              <a:rPr sz="16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42424"/>
                </a:solidFill>
                <a:latin typeface="Tahoma"/>
                <a:cs typeface="Tahoma"/>
              </a:rPr>
              <a:t>as:</a:t>
            </a:r>
            <a:endParaRPr sz="1600">
              <a:latin typeface="Tahoma"/>
              <a:cs typeface="Tahoma"/>
            </a:endParaRPr>
          </a:p>
          <a:p>
            <a:pPr marL="731520" lvl="2" indent="-177800">
              <a:lnSpc>
                <a:spcPct val="100000"/>
              </a:lnSpc>
              <a:spcBef>
                <a:spcPts val="595"/>
              </a:spcBef>
              <a:buSzPct val="78571"/>
              <a:buFont typeface="Wingdings"/>
              <a:buChar char=""/>
              <a:tabLst>
                <a:tab pos="731520" algn="l"/>
              </a:tabLst>
            </a:pPr>
            <a:r>
              <a:rPr sz="1400" spc="-10" dirty="0">
                <a:solidFill>
                  <a:srgbClr val="009554"/>
                </a:solidFill>
                <a:latin typeface="Tahoma"/>
                <a:cs typeface="Tahoma"/>
              </a:rPr>
              <a:t>Element’s</a:t>
            </a:r>
            <a:r>
              <a:rPr sz="1400" spc="-6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tag</a:t>
            </a:r>
            <a:r>
              <a:rPr sz="1400" spc="-5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9554"/>
                </a:solidFill>
                <a:latin typeface="Tahoma"/>
                <a:cs typeface="Tahoma"/>
              </a:rPr>
              <a:t>name</a:t>
            </a:r>
            <a:endParaRPr sz="1400">
              <a:latin typeface="Tahoma"/>
              <a:cs typeface="Tahoma"/>
            </a:endParaRPr>
          </a:p>
          <a:p>
            <a:pPr marL="1090295" lvl="3" indent="-273050">
              <a:lnSpc>
                <a:spcPct val="100000"/>
              </a:lnSpc>
              <a:spcBef>
                <a:spcPts val="595"/>
              </a:spcBef>
              <a:buSzPct val="79166"/>
              <a:buFont typeface="Wingdings"/>
              <a:buChar char=""/>
              <a:tabLst>
                <a:tab pos="1090295" algn="l"/>
                <a:tab pos="2033270" algn="l"/>
              </a:tabLst>
            </a:pPr>
            <a:r>
              <a:rPr sz="1200" dirty="0">
                <a:solidFill>
                  <a:srgbClr val="FF0066"/>
                </a:solidFill>
                <a:latin typeface="Tahoma"/>
                <a:cs typeface="Tahoma"/>
              </a:rPr>
              <a:t>h1,</a:t>
            </a:r>
            <a:r>
              <a:rPr sz="1200" spc="-35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66"/>
                </a:solidFill>
                <a:latin typeface="Tahoma"/>
                <a:cs typeface="Tahoma"/>
              </a:rPr>
              <a:t>p,</a:t>
            </a:r>
            <a:r>
              <a:rPr sz="1200" spc="-2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0066"/>
                </a:solidFill>
                <a:latin typeface="Tahoma"/>
                <a:cs typeface="Tahoma"/>
              </a:rPr>
              <a:t>label</a:t>
            </a:r>
            <a:r>
              <a:rPr sz="1200" dirty="0">
                <a:solidFill>
                  <a:srgbClr val="FF0066"/>
                </a:solidFill>
                <a:latin typeface="Tahoma"/>
                <a:cs typeface="Tahoma"/>
              </a:rPr>
              <a:t>	-</a:t>
            </a:r>
            <a:r>
              <a:rPr sz="1200" spc="-5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269EB"/>
                </a:solidFill>
                <a:latin typeface="Tahoma"/>
                <a:cs typeface="Tahoma"/>
              </a:rPr>
              <a:t>case</a:t>
            </a:r>
            <a:r>
              <a:rPr sz="1200" spc="-2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269EB"/>
                </a:solidFill>
                <a:latin typeface="Tahoma"/>
                <a:cs typeface="Tahoma"/>
              </a:rPr>
              <a:t>insensitive</a:t>
            </a:r>
            <a:endParaRPr sz="1200">
              <a:latin typeface="Tahoma"/>
              <a:cs typeface="Tahoma"/>
            </a:endParaRPr>
          </a:p>
          <a:p>
            <a:pPr marL="730885" lvl="2" indent="-177165">
              <a:lnSpc>
                <a:spcPct val="100000"/>
              </a:lnSpc>
              <a:spcBef>
                <a:spcPts val="605"/>
              </a:spcBef>
              <a:buSzPct val="78571"/>
              <a:buFont typeface="Wingdings"/>
              <a:buChar char=""/>
              <a:tabLst>
                <a:tab pos="730885" algn="l"/>
              </a:tabLst>
            </a:pPr>
            <a:r>
              <a:rPr sz="1400" spc="-20" dirty="0">
                <a:solidFill>
                  <a:srgbClr val="009554"/>
                </a:solidFill>
                <a:latin typeface="Tahoma"/>
                <a:cs typeface="Tahoma"/>
              </a:rPr>
              <a:t>Value</a:t>
            </a:r>
            <a:r>
              <a:rPr sz="1400" spc="-5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of</a:t>
            </a:r>
            <a:r>
              <a:rPr sz="1400" spc="-2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9554"/>
                </a:solidFill>
                <a:latin typeface="Tahoma"/>
                <a:cs typeface="Tahoma"/>
              </a:rPr>
              <a:t>Element’s</a:t>
            </a:r>
            <a:r>
              <a:rPr sz="1400" spc="-8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9554"/>
                </a:solidFill>
                <a:latin typeface="Tahoma"/>
                <a:cs typeface="Tahoma"/>
              </a:rPr>
              <a:t>attribute</a:t>
            </a:r>
            <a:endParaRPr sz="1400">
              <a:latin typeface="Tahoma"/>
              <a:cs typeface="Tahoma"/>
            </a:endParaRPr>
          </a:p>
          <a:p>
            <a:pPr marL="1090295" lvl="3" indent="-273050">
              <a:lnSpc>
                <a:spcPct val="100000"/>
              </a:lnSpc>
              <a:spcBef>
                <a:spcPts val="600"/>
              </a:spcBef>
              <a:buSzPct val="79166"/>
              <a:buFont typeface="Wingdings"/>
              <a:buChar char=""/>
              <a:tabLst>
                <a:tab pos="1090295" algn="l"/>
                <a:tab pos="2054860" algn="l"/>
              </a:tabLst>
            </a:pPr>
            <a:r>
              <a:rPr sz="1200" dirty="0">
                <a:solidFill>
                  <a:srgbClr val="FF0066"/>
                </a:solidFill>
                <a:latin typeface="Tahoma"/>
                <a:cs typeface="Tahoma"/>
              </a:rPr>
              <a:t>id, </a:t>
            </a:r>
            <a:r>
              <a:rPr sz="1200" spc="-10" dirty="0">
                <a:solidFill>
                  <a:srgbClr val="FF0066"/>
                </a:solidFill>
                <a:latin typeface="Tahoma"/>
                <a:cs typeface="Tahoma"/>
              </a:rPr>
              <a:t>class</a:t>
            </a:r>
            <a:r>
              <a:rPr sz="1200" dirty="0">
                <a:solidFill>
                  <a:srgbClr val="FF0066"/>
                </a:solidFill>
                <a:latin typeface="Tahoma"/>
                <a:cs typeface="Tahoma"/>
              </a:rPr>
              <a:t>	- Case</a:t>
            </a:r>
            <a:r>
              <a:rPr sz="1200" spc="-5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0066"/>
                </a:solidFill>
                <a:latin typeface="Tahoma"/>
                <a:cs typeface="Tahoma"/>
              </a:rPr>
              <a:t>Sensitive</a:t>
            </a:r>
            <a:endParaRPr sz="1200">
              <a:latin typeface="Tahoma"/>
              <a:cs typeface="Tahoma"/>
            </a:endParaRPr>
          </a:p>
          <a:p>
            <a:pPr marL="731520" lvl="2" indent="-177800">
              <a:lnSpc>
                <a:spcPct val="100000"/>
              </a:lnSpc>
              <a:spcBef>
                <a:spcPts val="605"/>
              </a:spcBef>
              <a:buSzPct val="78571"/>
              <a:buFont typeface="Wingdings"/>
              <a:buChar char=""/>
              <a:tabLst>
                <a:tab pos="731520" algn="l"/>
              </a:tabLst>
            </a:pPr>
            <a:r>
              <a:rPr sz="1400" spc="-10" dirty="0">
                <a:solidFill>
                  <a:srgbClr val="009554"/>
                </a:solidFill>
                <a:latin typeface="Tahoma"/>
                <a:cs typeface="Tahoma"/>
              </a:rPr>
              <a:t>Element’s</a:t>
            </a:r>
            <a:r>
              <a:rPr sz="1400" spc="-3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placement</a:t>
            </a:r>
            <a:r>
              <a:rPr sz="1400" spc="-1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in</a:t>
            </a:r>
            <a:r>
              <a:rPr sz="1400" spc="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9554"/>
                </a:solidFill>
                <a:latin typeface="Tahoma"/>
                <a:cs typeface="Tahoma"/>
              </a:rPr>
              <a:t>Document</a:t>
            </a:r>
            <a:r>
              <a:rPr sz="1400" spc="-15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9554"/>
                </a:solidFill>
                <a:latin typeface="Tahoma"/>
                <a:cs typeface="Tahoma"/>
              </a:rPr>
              <a:t>tree</a:t>
            </a:r>
            <a:endParaRPr sz="1400">
              <a:latin typeface="Tahoma"/>
              <a:cs typeface="Tahoma"/>
            </a:endParaRPr>
          </a:p>
          <a:p>
            <a:pPr marL="994410" lvl="3" indent="-177165">
              <a:lnSpc>
                <a:spcPct val="100000"/>
              </a:lnSpc>
              <a:spcBef>
                <a:spcPts val="595"/>
              </a:spcBef>
              <a:buSzPct val="79166"/>
              <a:buFont typeface="Wingdings"/>
              <a:buChar char=""/>
              <a:tabLst>
                <a:tab pos="994410" algn="l"/>
              </a:tabLst>
            </a:pPr>
            <a:r>
              <a:rPr sz="1200" dirty="0">
                <a:solidFill>
                  <a:srgbClr val="FF0066"/>
                </a:solidFill>
                <a:latin typeface="Tahoma"/>
                <a:cs typeface="Tahoma"/>
              </a:rPr>
              <a:t>Child</a:t>
            </a:r>
            <a:r>
              <a:rPr sz="1200" spc="-1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66"/>
                </a:solidFill>
                <a:latin typeface="Tahoma"/>
                <a:cs typeface="Tahoma"/>
              </a:rPr>
              <a:t>element</a:t>
            </a:r>
            <a:r>
              <a:rPr sz="1200" spc="1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00FF"/>
                </a:solidFill>
                <a:latin typeface="Tahoma"/>
                <a:cs typeface="Tahoma"/>
              </a:rPr>
              <a:t>is</a:t>
            </a:r>
            <a:r>
              <a:rPr sz="12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00FF"/>
                </a:solidFill>
                <a:latin typeface="Tahoma"/>
                <a:cs typeface="Tahoma"/>
              </a:rPr>
              <a:t>nested</a:t>
            </a:r>
            <a:r>
              <a:rPr sz="12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00FF"/>
                </a:solidFill>
                <a:latin typeface="Tahoma"/>
                <a:cs typeface="Tahoma"/>
              </a:rPr>
              <a:t>within</a:t>
            </a:r>
            <a:r>
              <a:rPr sz="12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0066"/>
                </a:solidFill>
                <a:latin typeface="Tahoma"/>
                <a:cs typeface="Tahoma"/>
              </a:rPr>
              <a:t>Parent</a:t>
            </a:r>
            <a:endParaRPr sz="1200">
              <a:latin typeface="Tahoma"/>
              <a:cs typeface="Tahoma"/>
            </a:endParaRPr>
          </a:p>
          <a:p>
            <a:pPr marL="1042035" lvl="3" indent="-224790">
              <a:lnSpc>
                <a:spcPct val="100000"/>
              </a:lnSpc>
              <a:spcBef>
                <a:spcPts val="600"/>
              </a:spcBef>
              <a:buSzPct val="79166"/>
              <a:buFont typeface="Wingdings"/>
              <a:buChar char=""/>
              <a:tabLst>
                <a:tab pos="1042035" algn="l"/>
              </a:tabLst>
            </a:pPr>
            <a:r>
              <a:rPr sz="1200" dirty="0">
                <a:solidFill>
                  <a:srgbClr val="FF0066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66"/>
                </a:solidFill>
                <a:latin typeface="Tahoma"/>
                <a:cs typeface="Tahoma"/>
              </a:rPr>
              <a:t>Sibling</a:t>
            </a:r>
            <a:r>
              <a:rPr sz="1200" spc="-2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66"/>
                </a:solidFill>
                <a:latin typeface="Tahoma"/>
                <a:cs typeface="Tahoma"/>
              </a:rPr>
              <a:t>element</a:t>
            </a:r>
            <a:r>
              <a:rPr sz="1200" spc="-1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66"/>
                </a:solidFill>
                <a:latin typeface="Tahoma"/>
                <a:cs typeface="Tahoma"/>
              </a:rPr>
              <a:t>is at</a:t>
            </a:r>
            <a:r>
              <a:rPr sz="1200" spc="-35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66"/>
                </a:solidFill>
                <a:latin typeface="Tahoma"/>
                <a:cs typeface="Tahoma"/>
              </a:rPr>
              <a:t>the</a:t>
            </a:r>
            <a:r>
              <a:rPr sz="1200" spc="-1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FF"/>
                </a:solidFill>
                <a:latin typeface="Tahoma"/>
                <a:cs typeface="Tahoma"/>
              </a:rPr>
              <a:t>same</a:t>
            </a:r>
            <a:r>
              <a:rPr sz="1200" spc="-3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FF"/>
                </a:solidFill>
                <a:latin typeface="Tahoma"/>
                <a:cs typeface="Tahoma"/>
              </a:rPr>
              <a:t>nesting</a:t>
            </a:r>
            <a:r>
              <a:rPr sz="1200" spc="2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0066"/>
                </a:solidFill>
                <a:latin typeface="Tahoma"/>
                <a:cs typeface="Tahoma"/>
              </a:rPr>
              <a:t>level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840" y="272795"/>
            <a:ext cx="8481060" cy="4168140"/>
            <a:chOff x="243840" y="272795"/>
            <a:chExt cx="8481060" cy="41681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" y="272795"/>
              <a:ext cx="1007363" cy="7482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272795"/>
              <a:ext cx="1306068" cy="7482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168" y="272795"/>
              <a:ext cx="1554480" cy="7482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8544" y="272795"/>
              <a:ext cx="550164" cy="7482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7604" y="272795"/>
              <a:ext cx="550164" cy="74828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6691" y="354330"/>
            <a:ext cx="28105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5C5C5C"/>
                </a:solidFill>
                <a:latin typeface="Calibri"/>
                <a:cs typeface="Calibri"/>
              </a:rPr>
              <a:t>CSS</a:t>
            </a:r>
            <a:r>
              <a:rPr sz="2600" b="0" spc="10" dirty="0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600" b="0" spc="-35" dirty="0">
                <a:solidFill>
                  <a:srgbClr val="5C5C5C"/>
                </a:solidFill>
                <a:latin typeface="Calibri"/>
                <a:cs typeface="Calibri"/>
              </a:rPr>
              <a:t>Syntax</a:t>
            </a:r>
            <a:r>
              <a:rPr sz="2600" b="0" spc="-50" dirty="0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600" b="0" spc="-25" dirty="0">
                <a:solidFill>
                  <a:srgbClr val="5C5C5C"/>
                </a:solidFill>
                <a:latin typeface="Calibri"/>
                <a:cs typeface="Calibri"/>
              </a:rPr>
              <a:t>(Contd./-</a:t>
            </a:r>
            <a:r>
              <a:rPr sz="2600" b="0" spc="-50" dirty="0">
                <a:solidFill>
                  <a:srgbClr val="5C5C5C"/>
                </a:solidFill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691" y="817978"/>
            <a:ext cx="7021830" cy="346773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89865" indent="-177165">
              <a:lnSpc>
                <a:spcPct val="100000"/>
              </a:lnSpc>
              <a:spcBef>
                <a:spcPts val="790"/>
              </a:spcBef>
              <a:buSzPct val="80555"/>
              <a:buFont typeface="Wingdings"/>
              <a:buChar char=""/>
              <a:tabLst>
                <a:tab pos="189865" algn="l"/>
              </a:tabLst>
            </a:pPr>
            <a:r>
              <a:rPr sz="1800" dirty="0">
                <a:solidFill>
                  <a:srgbClr val="1269EB"/>
                </a:solidFill>
                <a:latin typeface="Tahoma"/>
                <a:cs typeface="Tahoma"/>
              </a:rPr>
              <a:t>CSS</a:t>
            </a:r>
            <a:r>
              <a:rPr sz="1800" spc="-9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1269EB"/>
                </a:solidFill>
                <a:latin typeface="Tahoma"/>
                <a:cs typeface="Tahoma"/>
              </a:rPr>
              <a:t>Declaration</a:t>
            </a:r>
            <a:r>
              <a:rPr sz="1800" spc="-20" dirty="0">
                <a:solidFill>
                  <a:srgbClr val="1269EB"/>
                </a:solidFill>
                <a:latin typeface="Tahoma"/>
                <a:cs typeface="Tahoma"/>
              </a:rPr>
              <a:t> Block</a:t>
            </a:r>
            <a:endParaRPr sz="1800">
              <a:latin typeface="Tahoma"/>
              <a:cs typeface="Tahoma"/>
            </a:endParaRPr>
          </a:p>
          <a:p>
            <a:pPr marL="461645" lvl="1" indent="-1778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461645" algn="l"/>
              </a:tabLst>
            </a:pP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List</a:t>
            </a:r>
            <a:r>
              <a:rPr sz="16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6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9554"/>
                </a:solidFill>
                <a:latin typeface="Tahoma"/>
                <a:cs typeface="Tahoma"/>
              </a:rPr>
              <a:t>Declarations</a:t>
            </a:r>
            <a:endParaRPr sz="1600">
              <a:latin typeface="Tahoma"/>
              <a:cs typeface="Tahoma"/>
            </a:endParaRPr>
          </a:p>
          <a:p>
            <a:pPr marL="461645" lvl="1" indent="-1778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61645" algn="l"/>
              </a:tabLst>
            </a:pP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Enclosed</a:t>
            </a:r>
            <a:r>
              <a:rPr sz="16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6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9554"/>
                </a:solidFill>
                <a:latin typeface="Tahoma"/>
                <a:cs typeface="Tahoma"/>
              </a:rPr>
              <a:t>curly</a:t>
            </a:r>
            <a:r>
              <a:rPr sz="1600" spc="-4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9554"/>
                </a:solidFill>
                <a:latin typeface="Tahoma"/>
                <a:cs typeface="Tahoma"/>
              </a:rPr>
              <a:t>braces</a:t>
            </a:r>
            <a:r>
              <a:rPr sz="1600" spc="-5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ahoma"/>
                <a:cs typeface="Tahoma"/>
              </a:rPr>
              <a:t>{</a:t>
            </a:r>
            <a:r>
              <a:rPr sz="1600" b="1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r>
              <a:rPr sz="16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r>
              <a:rPr sz="16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r>
              <a:rPr sz="1600" spc="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0000FF"/>
                </a:solidFill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  <a:p>
            <a:pPr marL="461645" lvl="1" indent="-1778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461645" algn="l"/>
              </a:tabLst>
            </a:pP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Declaration</a:t>
            </a:r>
            <a:endParaRPr sz="1600">
              <a:latin typeface="Tahoma"/>
              <a:cs typeface="Tahoma"/>
            </a:endParaRPr>
          </a:p>
          <a:p>
            <a:pPr marL="786130" lvl="2" indent="-232410">
              <a:lnSpc>
                <a:spcPct val="100000"/>
              </a:lnSpc>
              <a:spcBef>
                <a:spcPts val="380"/>
              </a:spcBef>
              <a:buSzPct val="78571"/>
              <a:buFont typeface="Wingdings"/>
              <a:buChar char=""/>
              <a:tabLst>
                <a:tab pos="786130" algn="l"/>
              </a:tabLst>
            </a:pPr>
            <a:r>
              <a:rPr sz="1400" b="1" dirty="0">
                <a:solidFill>
                  <a:srgbClr val="009554"/>
                </a:solidFill>
                <a:latin typeface="Courier New"/>
                <a:cs typeface="Courier New"/>
              </a:rPr>
              <a:t>property</a:t>
            </a:r>
            <a:r>
              <a:rPr sz="1400" b="1" spc="-95" dirty="0">
                <a:solidFill>
                  <a:srgbClr val="00955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242424"/>
                </a:solidFill>
                <a:latin typeface="Tahoma"/>
                <a:cs typeface="Tahoma"/>
              </a:rPr>
              <a:t>: </a:t>
            </a:r>
            <a:r>
              <a:rPr sz="1400" b="1" spc="-10" dirty="0">
                <a:solidFill>
                  <a:srgbClr val="0000FF"/>
                </a:solidFill>
                <a:latin typeface="Courier New"/>
                <a:cs typeface="Courier New"/>
              </a:rPr>
              <a:t>value(s)</a:t>
            </a:r>
            <a:r>
              <a:rPr sz="1400" b="1" spc="-50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50" dirty="0">
                <a:solidFill>
                  <a:srgbClr val="242424"/>
                </a:solidFill>
                <a:latin typeface="Tahoma"/>
                <a:cs typeface="Tahoma"/>
              </a:rPr>
              <a:t>;</a:t>
            </a:r>
            <a:endParaRPr sz="1400">
              <a:latin typeface="Tahoma"/>
              <a:cs typeface="Tahoma"/>
            </a:endParaRPr>
          </a:p>
          <a:p>
            <a:pPr marL="461645" lvl="1" indent="-1778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461645" algn="l"/>
              </a:tabLst>
            </a:pPr>
            <a:r>
              <a:rPr sz="1600" spc="-10" dirty="0">
                <a:solidFill>
                  <a:srgbClr val="009554"/>
                </a:solidFill>
                <a:latin typeface="Tahoma"/>
                <a:cs typeface="Tahoma"/>
              </a:rPr>
              <a:t>property</a:t>
            </a:r>
            <a:r>
              <a:rPr sz="1600" spc="-5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6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Tahoma"/>
                <a:cs typeface="Tahoma"/>
              </a:rPr>
              <a:t>value(s)</a:t>
            </a:r>
            <a:r>
              <a:rPr sz="16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42424"/>
                </a:solidFill>
                <a:latin typeface="Tahoma"/>
                <a:cs typeface="Tahoma"/>
              </a:rPr>
              <a:t>pre-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defined</a:t>
            </a:r>
            <a:endParaRPr sz="1600">
              <a:latin typeface="Tahoma"/>
              <a:cs typeface="Tahoma"/>
            </a:endParaRPr>
          </a:p>
          <a:p>
            <a:pPr marL="461645" lvl="1" indent="-1778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61645" algn="l"/>
              </a:tabLst>
            </a:pPr>
            <a:r>
              <a:rPr sz="1600" spc="-10" dirty="0">
                <a:solidFill>
                  <a:srgbClr val="FF00FF"/>
                </a:solidFill>
                <a:latin typeface="Tahoma"/>
                <a:cs typeface="Tahoma"/>
              </a:rPr>
              <a:t>Property</a:t>
            </a:r>
            <a:r>
              <a:rPr sz="1600" spc="-5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00FF"/>
                </a:solidFill>
                <a:latin typeface="Tahoma"/>
                <a:cs typeface="Tahoma"/>
              </a:rPr>
              <a:t>name</a:t>
            </a:r>
            <a:r>
              <a:rPr sz="1600" spc="-9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6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unique</a:t>
            </a:r>
            <a:endParaRPr sz="1600">
              <a:latin typeface="Tahoma"/>
              <a:cs typeface="Tahoma"/>
            </a:endParaRPr>
          </a:p>
          <a:p>
            <a:pPr marL="461645" lvl="1" indent="-1778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61645" algn="l"/>
              </a:tabLst>
            </a:pPr>
            <a:r>
              <a:rPr sz="1600" spc="-10" dirty="0">
                <a:solidFill>
                  <a:srgbClr val="0000FF"/>
                </a:solidFill>
                <a:latin typeface="Tahoma"/>
                <a:cs typeface="Tahoma"/>
              </a:rPr>
              <a:t>Property</a:t>
            </a:r>
            <a:r>
              <a:rPr sz="1600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Tahoma"/>
                <a:cs typeface="Tahoma"/>
              </a:rPr>
              <a:t>value</a:t>
            </a:r>
            <a:r>
              <a:rPr sz="1600" spc="-7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sz="16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Specified</a:t>
            </a:r>
            <a:r>
              <a:rPr sz="16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6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multiple</a:t>
            </a:r>
            <a:r>
              <a:rPr sz="16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formats</a:t>
            </a:r>
            <a:endParaRPr sz="1600">
              <a:latin typeface="Tahoma"/>
              <a:cs typeface="Tahoma"/>
            </a:endParaRPr>
          </a:p>
          <a:p>
            <a:pPr marL="786130" lvl="2" indent="-232410">
              <a:lnSpc>
                <a:spcPct val="100000"/>
              </a:lnSpc>
              <a:spcBef>
                <a:spcPts val="600"/>
              </a:spcBef>
              <a:buSzPct val="78571"/>
              <a:buFont typeface="Wingdings"/>
              <a:buChar char=""/>
              <a:tabLst>
                <a:tab pos="786130" algn="l"/>
              </a:tabLst>
            </a:pP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keywords</a:t>
            </a:r>
            <a:r>
              <a:rPr sz="1400" spc="-7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(words)</a:t>
            </a:r>
            <a:r>
              <a:rPr sz="1400" spc="-6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or</a:t>
            </a:r>
            <a:r>
              <a:rPr sz="1400" spc="-2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mnemonics</a:t>
            </a:r>
            <a:r>
              <a:rPr sz="1400" spc="-4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(in</a:t>
            </a:r>
            <a:r>
              <a:rPr sz="1400" spc="-2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combination</a:t>
            </a:r>
            <a:r>
              <a:rPr sz="1400" spc="-3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with</a:t>
            </a:r>
            <a:r>
              <a:rPr sz="1400" spc="-6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some</a:t>
            </a:r>
            <a:r>
              <a:rPr sz="1400" spc="-4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symbols</a:t>
            </a:r>
            <a:r>
              <a:rPr sz="1400" spc="-7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like:</a:t>
            </a:r>
            <a:r>
              <a:rPr sz="1400" spc="-3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ahoma"/>
                <a:cs typeface="Tahoma"/>
              </a:rPr>
              <a:t>#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,</a:t>
            </a:r>
            <a:r>
              <a:rPr sz="1400" spc="-4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b="1" spc="-25" dirty="0">
                <a:solidFill>
                  <a:srgbClr val="0000FF"/>
                </a:solidFill>
                <a:latin typeface="Tahoma"/>
                <a:cs typeface="Tahoma"/>
              </a:rPr>
              <a:t>/</a:t>
            </a:r>
            <a:r>
              <a:rPr sz="1400" spc="-25" dirty="0">
                <a:solidFill>
                  <a:srgbClr val="009554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786130" lvl="2" indent="-232410">
              <a:lnSpc>
                <a:spcPct val="100000"/>
              </a:lnSpc>
              <a:spcBef>
                <a:spcPts val="600"/>
              </a:spcBef>
              <a:buSzPct val="78571"/>
              <a:buFont typeface="Wingdings"/>
              <a:buChar char=""/>
              <a:tabLst>
                <a:tab pos="786130" algn="l"/>
              </a:tabLst>
            </a:pP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numerical,</a:t>
            </a:r>
            <a:r>
              <a:rPr sz="1400" spc="-2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hexadecimal,</a:t>
            </a:r>
            <a:r>
              <a:rPr sz="1400" spc="-3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or</a:t>
            </a:r>
            <a:r>
              <a:rPr sz="1400" spc="-2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a</a:t>
            </a:r>
            <a:r>
              <a:rPr sz="1400" spc="-6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9554"/>
                </a:solidFill>
                <a:latin typeface="Tahoma"/>
                <a:cs typeface="Tahoma"/>
              </a:rPr>
              <a:t>combination</a:t>
            </a:r>
            <a:endParaRPr sz="1400">
              <a:latin typeface="Tahoma"/>
              <a:cs typeface="Tahoma"/>
            </a:endParaRPr>
          </a:p>
          <a:p>
            <a:pPr marL="731520" lvl="2" indent="-177800">
              <a:lnSpc>
                <a:spcPct val="100000"/>
              </a:lnSpc>
              <a:spcBef>
                <a:spcPts val="600"/>
              </a:spcBef>
              <a:buSzPct val="78571"/>
              <a:buFont typeface="Wingdings"/>
              <a:buChar char=""/>
              <a:tabLst>
                <a:tab pos="731520" algn="l"/>
              </a:tabLst>
            </a:pP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some</a:t>
            </a:r>
            <a:r>
              <a:rPr sz="1400" spc="-5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values</a:t>
            </a:r>
            <a:r>
              <a:rPr sz="1400" spc="-6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may</a:t>
            </a:r>
            <a:r>
              <a:rPr sz="1400" spc="-5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have</a:t>
            </a:r>
            <a:r>
              <a:rPr sz="1400" spc="-3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00FF"/>
                </a:solidFill>
                <a:latin typeface="Tahoma"/>
                <a:cs typeface="Tahoma"/>
              </a:rPr>
              <a:t>units</a:t>
            </a:r>
            <a:r>
              <a:rPr sz="14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14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Tahoma"/>
                <a:cs typeface="Tahoma"/>
              </a:rPr>
              <a:t>measure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9100" y="120395"/>
            <a:ext cx="8305800" cy="4320540"/>
            <a:chOff x="419100" y="120395"/>
            <a:chExt cx="8305800" cy="43205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2239" y="120395"/>
              <a:ext cx="1783080" cy="7482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5176" y="120395"/>
              <a:ext cx="1656588" cy="748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726" y="201244"/>
            <a:ext cx="26257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5C5C5C"/>
                </a:solidFill>
                <a:latin typeface="Calibri"/>
                <a:cs typeface="Calibri"/>
              </a:rPr>
              <a:t>New</a:t>
            </a:r>
            <a:r>
              <a:rPr sz="2600" b="0" spc="-55" dirty="0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5C5C5C"/>
                </a:solidFill>
                <a:latin typeface="Calibri"/>
                <a:cs typeface="Calibri"/>
              </a:rPr>
              <a:t>CSS3</a:t>
            </a:r>
            <a:r>
              <a:rPr sz="2600" b="0" spc="-114" dirty="0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5C5C5C"/>
                </a:solidFill>
                <a:latin typeface="Calibri"/>
                <a:cs typeface="Calibri"/>
              </a:rPr>
              <a:t>Selectors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7918" y="4541621"/>
            <a:ext cx="3340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A7A299"/>
                </a:solidFill>
                <a:latin typeface="Verdana"/>
                <a:cs typeface="Verdana"/>
              </a:rPr>
              <a:t>Slide</a:t>
            </a:r>
            <a:endParaRPr sz="1000">
              <a:latin typeface="Verdana"/>
              <a:cs typeface="Verdana"/>
            </a:endParaRPr>
          </a:p>
          <a:p>
            <a:pPr marR="7620" algn="r">
              <a:lnSpc>
                <a:spcPct val="100000"/>
              </a:lnSpc>
            </a:pPr>
            <a:r>
              <a:rPr sz="1000" spc="-25" dirty="0">
                <a:solidFill>
                  <a:srgbClr val="A7A299"/>
                </a:solidFill>
                <a:latin typeface="Verdana"/>
                <a:cs typeface="Verdana"/>
              </a:rPr>
              <a:t>15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709" y="664783"/>
            <a:ext cx="6207125" cy="32454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89865" indent="-177165">
              <a:lnSpc>
                <a:spcPct val="100000"/>
              </a:lnSpc>
              <a:spcBef>
                <a:spcPts val="535"/>
              </a:spcBef>
              <a:buSzPct val="79411"/>
              <a:buFont typeface="Wingdings"/>
              <a:buChar char=""/>
              <a:tabLst>
                <a:tab pos="189865" algn="l"/>
              </a:tabLst>
            </a:pPr>
            <a:r>
              <a:rPr sz="1700" dirty="0">
                <a:solidFill>
                  <a:srgbClr val="1269EB"/>
                </a:solidFill>
                <a:latin typeface="Tahoma"/>
                <a:cs typeface="Tahoma"/>
              </a:rPr>
              <a:t>New</a:t>
            </a:r>
            <a:r>
              <a:rPr sz="1700" spc="-3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1269EB"/>
                </a:solidFill>
                <a:latin typeface="Tahoma"/>
                <a:cs typeface="Tahoma"/>
              </a:rPr>
              <a:t>CSS3</a:t>
            </a:r>
            <a:r>
              <a:rPr sz="1700" spc="-30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1269EB"/>
                </a:solidFill>
                <a:latin typeface="Tahoma"/>
                <a:cs typeface="Tahoma"/>
              </a:rPr>
              <a:t>Structural</a:t>
            </a:r>
            <a:r>
              <a:rPr sz="1700" spc="-40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1269EB"/>
                </a:solidFill>
                <a:latin typeface="Tahoma"/>
                <a:cs typeface="Tahoma"/>
              </a:rPr>
              <a:t>Pseudo-</a:t>
            </a:r>
            <a:r>
              <a:rPr sz="1700" dirty="0">
                <a:solidFill>
                  <a:srgbClr val="1269EB"/>
                </a:solidFill>
                <a:latin typeface="Tahoma"/>
                <a:cs typeface="Tahoma"/>
              </a:rPr>
              <a:t>Class</a:t>
            </a:r>
            <a:r>
              <a:rPr sz="1700" spc="-50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1269EB"/>
                </a:solidFill>
                <a:latin typeface="Tahoma"/>
                <a:cs typeface="Tahoma"/>
              </a:rPr>
              <a:t>Selectors</a:t>
            </a:r>
            <a:endParaRPr sz="1700">
              <a:latin typeface="Tahoma"/>
              <a:cs typeface="Tahoma"/>
            </a:endParaRPr>
          </a:p>
          <a:p>
            <a:pPr marL="525780" lvl="1" indent="-241935">
              <a:lnSpc>
                <a:spcPct val="100000"/>
              </a:lnSpc>
              <a:spcBef>
                <a:spcPts val="400"/>
              </a:spcBef>
              <a:buClr>
                <a:srgbClr val="242424"/>
              </a:buClr>
              <a:buFont typeface="Arial MT"/>
              <a:buChar char="•"/>
              <a:tabLst>
                <a:tab pos="525780" algn="l"/>
              </a:tabLst>
            </a:pPr>
            <a:r>
              <a:rPr sz="1600" spc="-35" dirty="0">
                <a:solidFill>
                  <a:srgbClr val="FF00FF"/>
                </a:solidFill>
                <a:latin typeface="Tahoma"/>
                <a:cs typeface="Tahoma"/>
              </a:rPr>
              <a:t>E</a:t>
            </a:r>
            <a:r>
              <a:rPr sz="1600" spc="-35" dirty="0">
                <a:solidFill>
                  <a:srgbClr val="242424"/>
                </a:solidFill>
                <a:latin typeface="Tahoma"/>
                <a:cs typeface="Tahoma"/>
              </a:rPr>
              <a:t>:</a:t>
            </a:r>
            <a:r>
              <a:rPr sz="1600" spc="-35" dirty="0">
                <a:solidFill>
                  <a:srgbClr val="D6432D"/>
                </a:solidFill>
                <a:latin typeface="Tahoma"/>
                <a:cs typeface="Tahoma"/>
              </a:rPr>
              <a:t>first-</a:t>
            </a:r>
            <a:r>
              <a:rPr sz="1600" spc="-50" dirty="0">
                <a:solidFill>
                  <a:srgbClr val="D6432D"/>
                </a:solidFill>
                <a:latin typeface="Tahoma"/>
                <a:cs typeface="Tahoma"/>
              </a:rPr>
              <a:t>of-</a:t>
            </a:r>
            <a:r>
              <a:rPr sz="1600" dirty="0">
                <a:solidFill>
                  <a:srgbClr val="D6432D"/>
                </a:solidFill>
                <a:latin typeface="Tahoma"/>
                <a:cs typeface="Tahoma"/>
              </a:rPr>
              <a:t>type</a:t>
            </a:r>
            <a:r>
              <a:rPr sz="1600" spc="-50" dirty="0">
                <a:solidFill>
                  <a:srgbClr val="D6432D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sz="16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Selects</a:t>
            </a:r>
            <a:r>
              <a:rPr sz="16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6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first</a:t>
            </a:r>
            <a:r>
              <a:rPr sz="16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element</a:t>
            </a:r>
            <a:r>
              <a:rPr sz="16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6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type</a:t>
            </a:r>
            <a:r>
              <a:rPr sz="16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00FF"/>
                </a:solidFill>
                <a:latin typeface="Tahoma"/>
                <a:cs typeface="Tahoma"/>
              </a:rPr>
              <a:t>E</a:t>
            </a:r>
            <a:r>
              <a:rPr sz="1600" spc="-5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6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sz="1600" spc="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parent</a:t>
            </a:r>
            <a:endParaRPr sz="1600">
              <a:latin typeface="Tahoma"/>
              <a:cs typeface="Tahoma"/>
            </a:endParaRPr>
          </a:p>
          <a:p>
            <a:pPr marL="1333500">
              <a:lnSpc>
                <a:spcPct val="100000"/>
              </a:lnSpc>
              <a:spcBef>
                <a:spcPts val="5"/>
              </a:spcBef>
            </a:pPr>
            <a:r>
              <a:rPr sz="1700" b="1" spc="-10" dirty="0">
                <a:solidFill>
                  <a:srgbClr val="FF00FF"/>
                </a:solidFill>
                <a:latin typeface="Courier New"/>
                <a:cs typeface="Courier New"/>
              </a:rPr>
              <a:t>li</a:t>
            </a:r>
            <a:r>
              <a:rPr sz="1700" b="1" spc="-10" dirty="0">
                <a:solidFill>
                  <a:srgbClr val="242424"/>
                </a:solidFill>
                <a:latin typeface="Courier New"/>
                <a:cs typeface="Courier New"/>
              </a:rPr>
              <a:t>:</a:t>
            </a:r>
            <a:r>
              <a:rPr sz="1700" b="1" spc="-10" dirty="0">
                <a:solidFill>
                  <a:srgbClr val="D6432D"/>
                </a:solidFill>
                <a:latin typeface="Courier New"/>
                <a:cs typeface="Courier New"/>
              </a:rPr>
              <a:t>first-</a:t>
            </a:r>
            <a:r>
              <a:rPr sz="1700" b="1" dirty="0">
                <a:solidFill>
                  <a:srgbClr val="D6432D"/>
                </a:solidFill>
                <a:latin typeface="Courier New"/>
                <a:cs typeface="Courier New"/>
              </a:rPr>
              <a:t>of-type</a:t>
            </a:r>
            <a:r>
              <a:rPr sz="1700" b="1" spc="5" dirty="0">
                <a:solidFill>
                  <a:srgbClr val="D6432D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242424"/>
                </a:solidFill>
                <a:latin typeface="Courier New"/>
                <a:cs typeface="Courier New"/>
              </a:rPr>
              <a:t>{</a:t>
            </a:r>
            <a:r>
              <a:rPr sz="1700" b="1" spc="20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009554"/>
                </a:solidFill>
                <a:latin typeface="Courier New"/>
                <a:cs typeface="Courier New"/>
              </a:rPr>
              <a:t>color:</a:t>
            </a:r>
            <a:r>
              <a:rPr sz="1700" b="1" spc="15" dirty="0">
                <a:solidFill>
                  <a:srgbClr val="009554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red</a:t>
            </a:r>
            <a:r>
              <a:rPr sz="1700" b="1" dirty="0">
                <a:solidFill>
                  <a:srgbClr val="242424"/>
                </a:solidFill>
                <a:latin typeface="Courier New"/>
                <a:cs typeface="Courier New"/>
              </a:rPr>
              <a:t>;</a:t>
            </a:r>
            <a:r>
              <a:rPr sz="1700" b="1" spc="35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700" b="1" spc="-50" dirty="0">
                <a:solidFill>
                  <a:srgbClr val="242424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ourier New"/>
              <a:cs typeface="Courier New"/>
            </a:endParaRPr>
          </a:p>
          <a:p>
            <a:pPr marL="461645" lvl="1" indent="-177800">
              <a:lnSpc>
                <a:spcPct val="100000"/>
              </a:lnSpc>
              <a:buFont typeface="Arial MT"/>
              <a:buChar char="•"/>
              <a:tabLst>
                <a:tab pos="461645" algn="l"/>
                <a:tab pos="1925320" algn="l"/>
              </a:tabLst>
            </a:pPr>
            <a:r>
              <a:rPr sz="1600" spc="-35" dirty="0">
                <a:solidFill>
                  <a:srgbClr val="FF00FF"/>
                </a:solidFill>
                <a:latin typeface="Tahoma"/>
                <a:cs typeface="Tahoma"/>
              </a:rPr>
              <a:t>E</a:t>
            </a:r>
            <a:r>
              <a:rPr sz="1600" spc="-35" dirty="0">
                <a:solidFill>
                  <a:srgbClr val="242424"/>
                </a:solidFill>
                <a:latin typeface="Tahoma"/>
                <a:cs typeface="Tahoma"/>
              </a:rPr>
              <a:t>:</a:t>
            </a:r>
            <a:r>
              <a:rPr sz="1600" spc="-35" dirty="0">
                <a:solidFill>
                  <a:srgbClr val="D6432D"/>
                </a:solidFill>
                <a:latin typeface="Tahoma"/>
                <a:cs typeface="Tahoma"/>
              </a:rPr>
              <a:t>last-</a:t>
            </a:r>
            <a:r>
              <a:rPr sz="1600" spc="-50" dirty="0">
                <a:solidFill>
                  <a:srgbClr val="D6432D"/>
                </a:solidFill>
                <a:latin typeface="Tahoma"/>
                <a:cs typeface="Tahoma"/>
              </a:rPr>
              <a:t>of-</a:t>
            </a:r>
            <a:r>
              <a:rPr sz="1600" dirty="0">
                <a:solidFill>
                  <a:srgbClr val="D6432D"/>
                </a:solidFill>
                <a:latin typeface="Tahoma"/>
                <a:cs typeface="Tahoma"/>
              </a:rPr>
              <a:t>type</a:t>
            </a:r>
            <a:r>
              <a:rPr sz="1600" spc="55" dirty="0">
                <a:solidFill>
                  <a:srgbClr val="D6432D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242424"/>
                </a:solidFill>
                <a:latin typeface="Tahoma"/>
                <a:cs typeface="Tahoma"/>
              </a:rPr>
              <a:t>-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	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Selects</a:t>
            </a:r>
            <a:r>
              <a:rPr sz="16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6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last</a:t>
            </a:r>
            <a:r>
              <a:rPr sz="16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element</a:t>
            </a:r>
            <a:r>
              <a:rPr sz="16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6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type</a:t>
            </a:r>
            <a:r>
              <a:rPr sz="16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00FF"/>
                </a:solidFill>
                <a:latin typeface="Tahoma"/>
                <a:cs typeface="Tahoma"/>
              </a:rPr>
              <a:t>E</a:t>
            </a:r>
            <a:r>
              <a:rPr sz="1600" spc="-7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6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sz="1600" spc="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parent</a:t>
            </a:r>
            <a:endParaRPr sz="1600">
              <a:latin typeface="Tahoma"/>
              <a:cs typeface="Tahoma"/>
            </a:endParaRPr>
          </a:p>
          <a:p>
            <a:pPr marL="1333500">
              <a:lnSpc>
                <a:spcPct val="100000"/>
              </a:lnSpc>
              <a:spcBef>
                <a:spcPts val="10"/>
              </a:spcBef>
            </a:pPr>
            <a:r>
              <a:rPr sz="1700" b="1" spc="-10" dirty="0">
                <a:solidFill>
                  <a:srgbClr val="FF00FF"/>
                </a:solidFill>
                <a:latin typeface="Courier New"/>
                <a:cs typeface="Courier New"/>
              </a:rPr>
              <a:t>li</a:t>
            </a:r>
            <a:r>
              <a:rPr sz="1700" b="1" spc="-10" dirty="0">
                <a:solidFill>
                  <a:srgbClr val="242424"/>
                </a:solidFill>
                <a:latin typeface="Courier New"/>
                <a:cs typeface="Courier New"/>
              </a:rPr>
              <a:t>:</a:t>
            </a:r>
            <a:r>
              <a:rPr sz="1700" b="1" spc="-10" dirty="0">
                <a:solidFill>
                  <a:srgbClr val="D6432D"/>
                </a:solidFill>
                <a:latin typeface="Courier New"/>
                <a:cs typeface="Courier New"/>
              </a:rPr>
              <a:t>last-</a:t>
            </a:r>
            <a:r>
              <a:rPr sz="1700" b="1" dirty="0">
                <a:solidFill>
                  <a:srgbClr val="D6432D"/>
                </a:solidFill>
                <a:latin typeface="Courier New"/>
                <a:cs typeface="Courier New"/>
              </a:rPr>
              <a:t>of-type</a:t>
            </a:r>
            <a:r>
              <a:rPr sz="1700" b="1" spc="5" dirty="0">
                <a:solidFill>
                  <a:srgbClr val="D6432D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242424"/>
                </a:solidFill>
                <a:latin typeface="Courier New"/>
                <a:cs typeface="Courier New"/>
              </a:rPr>
              <a:t>{</a:t>
            </a:r>
            <a:r>
              <a:rPr sz="1700" b="1" spc="10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009554"/>
                </a:solidFill>
                <a:latin typeface="Courier New"/>
                <a:cs typeface="Courier New"/>
              </a:rPr>
              <a:t>color:</a:t>
            </a:r>
            <a:r>
              <a:rPr sz="1700" b="1" spc="-5" dirty="0">
                <a:solidFill>
                  <a:srgbClr val="009554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yellow</a:t>
            </a:r>
            <a:r>
              <a:rPr sz="1700" b="1" dirty="0">
                <a:solidFill>
                  <a:srgbClr val="242424"/>
                </a:solidFill>
                <a:latin typeface="Courier New"/>
                <a:cs typeface="Courier New"/>
              </a:rPr>
              <a:t>;</a:t>
            </a:r>
            <a:r>
              <a:rPr sz="1700" b="1" spc="30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700" b="1" spc="-50" dirty="0">
                <a:solidFill>
                  <a:srgbClr val="242424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461645" lvl="1" indent="-1778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1645" algn="l"/>
                <a:tab pos="1766570" algn="l"/>
              </a:tabLst>
            </a:pPr>
            <a:r>
              <a:rPr sz="1600" spc="-35" dirty="0">
                <a:solidFill>
                  <a:srgbClr val="FF00FF"/>
                </a:solidFill>
                <a:latin typeface="Tahoma"/>
                <a:cs typeface="Tahoma"/>
              </a:rPr>
              <a:t>E</a:t>
            </a:r>
            <a:r>
              <a:rPr sz="1600" spc="-35" dirty="0">
                <a:solidFill>
                  <a:srgbClr val="242424"/>
                </a:solidFill>
                <a:latin typeface="Tahoma"/>
                <a:cs typeface="Tahoma"/>
              </a:rPr>
              <a:t>:</a:t>
            </a:r>
            <a:r>
              <a:rPr sz="1600" spc="-35" dirty="0">
                <a:solidFill>
                  <a:srgbClr val="D6432D"/>
                </a:solidFill>
                <a:latin typeface="Tahoma"/>
                <a:cs typeface="Tahoma"/>
              </a:rPr>
              <a:t>only-</a:t>
            </a:r>
            <a:r>
              <a:rPr sz="1600" dirty="0">
                <a:solidFill>
                  <a:srgbClr val="D6432D"/>
                </a:solidFill>
                <a:latin typeface="Tahoma"/>
                <a:cs typeface="Tahoma"/>
              </a:rPr>
              <a:t>child</a:t>
            </a:r>
            <a:r>
              <a:rPr sz="1600" spc="65" dirty="0">
                <a:solidFill>
                  <a:srgbClr val="D6432D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242424"/>
                </a:solidFill>
                <a:latin typeface="Tahoma"/>
                <a:cs typeface="Tahoma"/>
              </a:rPr>
              <a:t>-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	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Selects</a:t>
            </a:r>
            <a:r>
              <a:rPr sz="16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sz="16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00FF"/>
                </a:solidFill>
                <a:latin typeface="Tahoma"/>
                <a:cs typeface="Tahoma"/>
              </a:rPr>
              <a:t>E</a:t>
            </a:r>
            <a:r>
              <a:rPr sz="1600" spc="-4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6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only</a:t>
            </a:r>
            <a:r>
              <a:rPr sz="16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6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child</a:t>
            </a:r>
            <a:r>
              <a:rPr sz="16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6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sz="1600" spc="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parent</a:t>
            </a:r>
            <a:endParaRPr sz="1600">
              <a:latin typeface="Tahoma"/>
              <a:cs typeface="Tahoma"/>
            </a:endParaRPr>
          </a:p>
          <a:p>
            <a:pPr marL="1440180">
              <a:lnSpc>
                <a:spcPct val="100000"/>
              </a:lnSpc>
              <a:spcBef>
                <a:spcPts val="114"/>
              </a:spcBef>
            </a:pPr>
            <a:r>
              <a:rPr sz="1700" b="1" spc="-10" dirty="0">
                <a:solidFill>
                  <a:srgbClr val="FF00FF"/>
                </a:solidFill>
                <a:latin typeface="Courier New"/>
                <a:cs typeface="Courier New"/>
              </a:rPr>
              <a:t>li</a:t>
            </a:r>
            <a:r>
              <a:rPr sz="1700" b="1" spc="-10" dirty="0">
                <a:solidFill>
                  <a:srgbClr val="242424"/>
                </a:solidFill>
                <a:latin typeface="Courier New"/>
                <a:cs typeface="Courier New"/>
              </a:rPr>
              <a:t>:</a:t>
            </a:r>
            <a:r>
              <a:rPr sz="1700" b="1" spc="-10" dirty="0">
                <a:solidFill>
                  <a:srgbClr val="D6432D"/>
                </a:solidFill>
                <a:latin typeface="Courier New"/>
                <a:cs typeface="Courier New"/>
              </a:rPr>
              <a:t>only-</a:t>
            </a:r>
            <a:r>
              <a:rPr sz="1700" b="1" dirty="0">
                <a:solidFill>
                  <a:srgbClr val="D6432D"/>
                </a:solidFill>
                <a:latin typeface="Courier New"/>
                <a:cs typeface="Courier New"/>
              </a:rPr>
              <a:t>child</a:t>
            </a:r>
            <a:r>
              <a:rPr sz="1700" b="1" spc="-25" dirty="0">
                <a:solidFill>
                  <a:srgbClr val="D6432D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242424"/>
                </a:solidFill>
                <a:latin typeface="Courier New"/>
                <a:cs typeface="Courier New"/>
              </a:rPr>
              <a:t>{</a:t>
            </a:r>
            <a:r>
              <a:rPr sz="1700" b="1" spc="-10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009554"/>
                </a:solidFill>
                <a:latin typeface="Courier New"/>
                <a:cs typeface="Courier New"/>
              </a:rPr>
              <a:t>color:</a:t>
            </a:r>
            <a:r>
              <a:rPr sz="1700" b="1" spc="-5" dirty="0">
                <a:solidFill>
                  <a:srgbClr val="009554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blue</a:t>
            </a:r>
            <a:r>
              <a:rPr sz="1700" b="1" dirty="0">
                <a:solidFill>
                  <a:srgbClr val="242424"/>
                </a:solidFill>
                <a:latin typeface="Courier New"/>
                <a:cs typeface="Courier New"/>
              </a:rPr>
              <a:t>;</a:t>
            </a:r>
            <a:r>
              <a:rPr sz="1700" b="1" spc="85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700" b="1" spc="-50" dirty="0">
                <a:solidFill>
                  <a:srgbClr val="242424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Courier New"/>
              <a:cs typeface="Courier New"/>
            </a:endParaRPr>
          </a:p>
          <a:p>
            <a:pPr marL="537845" lvl="1" indent="-254000">
              <a:lnSpc>
                <a:spcPct val="100000"/>
              </a:lnSpc>
              <a:buClr>
                <a:srgbClr val="242424"/>
              </a:buClr>
              <a:buSzPct val="118750"/>
              <a:buFont typeface="Arial MT"/>
              <a:buChar char="•"/>
              <a:tabLst>
                <a:tab pos="537845" algn="l"/>
                <a:tab pos="2036445" algn="l"/>
              </a:tabLst>
            </a:pPr>
            <a:r>
              <a:rPr sz="1600" spc="-30" dirty="0">
                <a:solidFill>
                  <a:srgbClr val="FF00FF"/>
                </a:solidFill>
                <a:latin typeface="Tahoma"/>
                <a:cs typeface="Tahoma"/>
              </a:rPr>
              <a:t>E</a:t>
            </a:r>
            <a:r>
              <a:rPr sz="1600" spc="-30" dirty="0">
                <a:solidFill>
                  <a:srgbClr val="242424"/>
                </a:solidFill>
                <a:latin typeface="Tahoma"/>
                <a:cs typeface="Tahoma"/>
              </a:rPr>
              <a:t>:</a:t>
            </a:r>
            <a:r>
              <a:rPr sz="1600" spc="-30" dirty="0">
                <a:solidFill>
                  <a:srgbClr val="D6432D"/>
                </a:solidFill>
                <a:latin typeface="Tahoma"/>
                <a:cs typeface="Tahoma"/>
              </a:rPr>
              <a:t>nth-</a:t>
            </a:r>
            <a:r>
              <a:rPr sz="1600" dirty="0">
                <a:solidFill>
                  <a:srgbClr val="D6432D"/>
                </a:solidFill>
                <a:latin typeface="Tahoma"/>
                <a:cs typeface="Tahoma"/>
              </a:rPr>
              <a:t>child(n)</a:t>
            </a:r>
            <a:r>
              <a:rPr sz="1600" spc="-10" dirty="0">
                <a:solidFill>
                  <a:srgbClr val="D6432D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242424"/>
                </a:solidFill>
                <a:latin typeface="Tahoma"/>
                <a:cs typeface="Tahoma"/>
              </a:rPr>
              <a:t>-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	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Selects</a:t>
            </a:r>
            <a:r>
              <a:rPr sz="16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nth</a:t>
            </a:r>
            <a:r>
              <a:rPr sz="16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child</a:t>
            </a:r>
            <a:r>
              <a:rPr sz="16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6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6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element</a:t>
            </a:r>
            <a:r>
              <a:rPr sz="16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00FF"/>
                </a:solidFill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  <a:p>
            <a:pPr marL="1333500">
              <a:lnSpc>
                <a:spcPct val="100000"/>
              </a:lnSpc>
              <a:spcBef>
                <a:spcPts val="114"/>
              </a:spcBef>
            </a:pPr>
            <a:r>
              <a:rPr sz="1700" b="1" spc="-10" dirty="0">
                <a:solidFill>
                  <a:srgbClr val="FF00FF"/>
                </a:solidFill>
                <a:latin typeface="Courier New"/>
                <a:cs typeface="Courier New"/>
              </a:rPr>
              <a:t>li</a:t>
            </a:r>
            <a:r>
              <a:rPr sz="1700" b="1" spc="-10" dirty="0">
                <a:solidFill>
                  <a:srgbClr val="242424"/>
                </a:solidFill>
                <a:latin typeface="Courier New"/>
                <a:cs typeface="Courier New"/>
              </a:rPr>
              <a:t>:</a:t>
            </a:r>
            <a:r>
              <a:rPr sz="1700" b="1" spc="-10" dirty="0">
                <a:solidFill>
                  <a:srgbClr val="D6432D"/>
                </a:solidFill>
                <a:latin typeface="Courier New"/>
                <a:cs typeface="Courier New"/>
              </a:rPr>
              <a:t>nth-</a:t>
            </a:r>
            <a:r>
              <a:rPr sz="1700" b="1" dirty="0">
                <a:solidFill>
                  <a:srgbClr val="D6432D"/>
                </a:solidFill>
                <a:latin typeface="Courier New"/>
                <a:cs typeface="Courier New"/>
              </a:rPr>
              <a:t>child(3)</a:t>
            </a:r>
            <a:r>
              <a:rPr sz="1700" b="1" spc="10" dirty="0">
                <a:solidFill>
                  <a:srgbClr val="D6432D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242424"/>
                </a:solidFill>
                <a:latin typeface="Courier New"/>
                <a:cs typeface="Courier New"/>
              </a:rPr>
              <a:t>{</a:t>
            </a:r>
            <a:r>
              <a:rPr sz="1700" b="1" spc="10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009554"/>
                </a:solidFill>
                <a:latin typeface="Courier New"/>
                <a:cs typeface="Courier New"/>
              </a:rPr>
              <a:t>color:</a:t>
            </a:r>
            <a:r>
              <a:rPr sz="1700" b="1" spc="-10" dirty="0">
                <a:solidFill>
                  <a:srgbClr val="009554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yellow</a:t>
            </a:r>
            <a:r>
              <a:rPr sz="1700" b="1" dirty="0">
                <a:solidFill>
                  <a:srgbClr val="242424"/>
                </a:solidFill>
                <a:latin typeface="Courier New"/>
                <a:cs typeface="Courier New"/>
              </a:rPr>
              <a:t>;</a:t>
            </a:r>
            <a:r>
              <a:rPr sz="1700" b="1" spc="30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700" b="1" spc="-50" dirty="0">
                <a:solidFill>
                  <a:srgbClr val="242424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981" y="4131354"/>
            <a:ext cx="5697855" cy="5562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190500" algn="l"/>
                <a:tab pos="2073275" algn="l"/>
              </a:tabLst>
            </a:pPr>
            <a:r>
              <a:rPr sz="1600" spc="-30" dirty="0">
                <a:solidFill>
                  <a:srgbClr val="FF00FF"/>
                </a:solidFill>
                <a:latin typeface="Tahoma"/>
                <a:cs typeface="Tahoma"/>
              </a:rPr>
              <a:t>E</a:t>
            </a:r>
            <a:r>
              <a:rPr sz="1600" spc="-30" dirty="0">
                <a:solidFill>
                  <a:srgbClr val="242424"/>
                </a:solidFill>
                <a:latin typeface="Tahoma"/>
                <a:cs typeface="Tahoma"/>
              </a:rPr>
              <a:t>:</a:t>
            </a:r>
            <a:r>
              <a:rPr sz="1600" spc="-30" dirty="0">
                <a:solidFill>
                  <a:srgbClr val="D6432D"/>
                </a:solidFill>
                <a:latin typeface="Tahoma"/>
                <a:cs typeface="Tahoma"/>
              </a:rPr>
              <a:t>nth-</a:t>
            </a:r>
            <a:r>
              <a:rPr sz="1600" spc="-35" dirty="0">
                <a:solidFill>
                  <a:srgbClr val="D6432D"/>
                </a:solidFill>
                <a:latin typeface="Tahoma"/>
                <a:cs typeface="Tahoma"/>
              </a:rPr>
              <a:t>last-</a:t>
            </a:r>
            <a:r>
              <a:rPr sz="1600" dirty="0">
                <a:solidFill>
                  <a:srgbClr val="D6432D"/>
                </a:solidFill>
                <a:latin typeface="Tahoma"/>
                <a:cs typeface="Tahoma"/>
              </a:rPr>
              <a:t>child(n)</a:t>
            </a:r>
            <a:r>
              <a:rPr sz="1600" spc="65" dirty="0">
                <a:solidFill>
                  <a:srgbClr val="D6432D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242424"/>
                </a:solidFill>
                <a:latin typeface="Tahoma"/>
                <a:cs typeface="Tahoma"/>
              </a:rPr>
              <a:t>-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	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Selects</a:t>
            </a:r>
            <a:r>
              <a:rPr sz="16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nth</a:t>
            </a:r>
            <a:r>
              <a:rPr sz="16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last</a:t>
            </a:r>
            <a:r>
              <a:rPr sz="16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child</a:t>
            </a:r>
            <a:r>
              <a:rPr sz="16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6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6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element</a:t>
            </a:r>
            <a:r>
              <a:rPr sz="16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00FF"/>
                </a:solidFill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  <a:p>
            <a:pPr marL="1001394">
              <a:lnSpc>
                <a:spcPct val="100000"/>
              </a:lnSpc>
              <a:spcBef>
                <a:spcPts val="114"/>
              </a:spcBef>
            </a:pPr>
            <a:r>
              <a:rPr sz="1700" b="1" spc="-10" dirty="0">
                <a:solidFill>
                  <a:srgbClr val="FF00FF"/>
                </a:solidFill>
                <a:latin typeface="Courier New"/>
                <a:cs typeface="Courier New"/>
              </a:rPr>
              <a:t>li</a:t>
            </a:r>
            <a:r>
              <a:rPr sz="1700" b="1" spc="-10" dirty="0">
                <a:solidFill>
                  <a:srgbClr val="242424"/>
                </a:solidFill>
                <a:latin typeface="Courier New"/>
                <a:cs typeface="Courier New"/>
              </a:rPr>
              <a:t>:</a:t>
            </a:r>
            <a:r>
              <a:rPr sz="1700" b="1" spc="-10" dirty="0">
                <a:solidFill>
                  <a:srgbClr val="D6432D"/>
                </a:solidFill>
                <a:latin typeface="Courier New"/>
                <a:cs typeface="Courier New"/>
              </a:rPr>
              <a:t>nth-last-</a:t>
            </a:r>
            <a:r>
              <a:rPr sz="1700" b="1" dirty="0">
                <a:solidFill>
                  <a:srgbClr val="D6432D"/>
                </a:solidFill>
                <a:latin typeface="Courier New"/>
                <a:cs typeface="Courier New"/>
              </a:rPr>
              <a:t>child(2)</a:t>
            </a:r>
            <a:r>
              <a:rPr sz="1700" b="1" spc="-5" dirty="0">
                <a:solidFill>
                  <a:srgbClr val="D6432D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242424"/>
                </a:solidFill>
                <a:latin typeface="Courier New"/>
                <a:cs typeface="Courier New"/>
              </a:rPr>
              <a:t>{</a:t>
            </a:r>
            <a:r>
              <a:rPr sz="1700" b="1" spc="-5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009554"/>
                </a:solidFill>
                <a:latin typeface="Courier New"/>
                <a:cs typeface="Courier New"/>
              </a:rPr>
              <a:t>color:</a:t>
            </a:r>
            <a:r>
              <a:rPr sz="1700" b="1" spc="-10" dirty="0">
                <a:solidFill>
                  <a:srgbClr val="009554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red</a:t>
            </a:r>
            <a:r>
              <a:rPr sz="1700" b="1" dirty="0">
                <a:solidFill>
                  <a:srgbClr val="242424"/>
                </a:solidFill>
                <a:latin typeface="Courier New"/>
                <a:cs typeface="Courier New"/>
              </a:rPr>
              <a:t>;</a:t>
            </a:r>
            <a:r>
              <a:rPr sz="1700" b="1" spc="130" dirty="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sz="1700" b="1" spc="-50" dirty="0">
                <a:solidFill>
                  <a:srgbClr val="242424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4884" y="999744"/>
            <a:ext cx="281940" cy="3243580"/>
            <a:chOff x="214884" y="999744"/>
            <a:chExt cx="281940" cy="324358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884" y="999744"/>
              <a:ext cx="281940" cy="3139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884" y="1714500"/>
              <a:ext cx="281940" cy="313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884" y="2429255"/>
              <a:ext cx="281940" cy="313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884" y="3214116"/>
              <a:ext cx="281940" cy="3154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884" y="3928872"/>
              <a:ext cx="281940" cy="31394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317875" y="4916220"/>
            <a:ext cx="57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7D7D7D"/>
                </a:solidFill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9100" y="272795"/>
            <a:ext cx="8305800" cy="4168140"/>
            <a:chOff x="419100" y="272795"/>
            <a:chExt cx="8305800" cy="41681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0239" y="272795"/>
              <a:ext cx="1170432" cy="7482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9567" y="272795"/>
              <a:ext cx="615695" cy="7482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8835" y="272795"/>
              <a:ext cx="896112" cy="7482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23844" y="272795"/>
              <a:ext cx="1891283" cy="7482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2603" y="272795"/>
              <a:ext cx="1554479" cy="7482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35979" y="272795"/>
              <a:ext cx="550163" cy="7482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35040" y="272795"/>
              <a:ext cx="550163" cy="74828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048" rIns="0" bIns="0" rtlCol="0">
            <a:spAutoFit/>
          </a:bodyPr>
          <a:lstStyle/>
          <a:p>
            <a:pPr marL="185293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5C5C5C"/>
                </a:solidFill>
                <a:latin typeface="Calibri"/>
                <a:cs typeface="Calibri"/>
              </a:rPr>
              <a:t>CSS3</a:t>
            </a:r>
            <a:r>
              <a:rPr sz="2600" b="0" spc="-15" dirty="0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5C5C5C"/>
                </a:solidFill>
                <a:latin typeface="Calibri"/>
                <a:cs typeface="Calibri"/>
              </a:rPr>
              <a:t>–</a:t>
            </a:r>
            <a:r>
              <a:rPr sz="2600" b="0" spc="10" dirty="0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5C5C5C"/>
                </a:solidFill>
                <a:latin typeface="Calibri"/>
                <a:cs typeface="Calibri"/>
              </a:rPr>
              <a:t>2D</a:t>
            </a:r>
            <a:r>
              <a:rPr sz="2600" b="0" spc="10" dirty="0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600" b="0" spc="-65" dirty="0">
                <a:solidFill>
                  <a:srgbClr val="5C5C5C"/>
                </a:solidFill>
                <a:latin typeface="Calibri"/>
                <a:cs typeface="Calibri"/>
              </a:rPr>
              <a:t>Transforms</a:t>
            </a:r>
            <a:r>
              <a:rPr sz="2600" b="0" spc="-70" dirty="0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600" b="0" spc="-25" dirty="0">
                <a:solidFill>
                  <a:srgbClr val="5C5C5C"/>
                </a:solidFill>
                <a:latin typeface="Calibri"/>
                <a:cs typeface="Calibri"/>
              </a:rPr>
              <a:t>(Contd./-</a:t>
            </a:r>
            <a:r>
              <a:rPr sz="2600" b="0" spc="-50" dirty="0">
                <a:solidFill>
                  <a:srgbClr val="5C5C5C"/>
                </a:solidFill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7918" y="4541621"/>
            <a:ext cx="3340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A7A299"/>
                </a:solidFill>
                <a:latin typeface="Verdana"/>
                <a:cs typeface="Verdana"/>
              </a:rPr>
              <a:t>Slide</a:t>
            </a:r>
            <a:endParaRPr sz="1000">
              <a:latin typeface="Verdana"/>
              <a:cs typeface="Verdana"/>
            </a:endParaRPr>
          </a:p>
          <a:p>
            <a:pPr marR="7620" algn="r">
              <a:lnSpc>
                <a:spcPct val="100000"/>
              </a:lnSpc>
            </a:pPr>
            <a:r>
              <a:rPr sz="1000" spc="-25" dirty="0">
                <a:solidFill>
                  <a:srgbClr val="A7A299"/>
                </a:solidFill>
                <a:latin typeface="Verdana"/>
                <a:cs typeface="Verdana"/>
              </a:rPr>
              <a:t>17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691" y="970378"/>
            <a:ext cx="5457190" cy="302006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89865" indent="-177165">
              <a:lnSpc>
                <a:spcPct val="100000"/>
              </a:lnSpc>
              <a:spcBef>
                <a:spcPts val="790"/>
              </a:spcBef>
              <a:buSzPct val="80555"/>
              <a:buFont typeface="Wingdings"/>
              <a:buChar char=""/>
              <a:tabLst>
                <a:tab pos="189865" algn="l"/>
              </a:tabLst>
            </a:pPr>
            <a:r>
              <a:rPr sz="1800" dirty="0">
                <a:solidFill>
                  <a:srgbClr val="1269EB"/>
                </a:solidFill>
                <a:latin typeface="Tahoma"/>
                <a:cs typeface="Tahoma"/>
              </a:rPr>
              <a:t>Specified</a:t>
            </a:r>
            <a:r>
              <a:rPr sz="1800" spc="-20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1269EB"/>
                </a:solidFill>
                <a:latin typeface="Tahoma"/>
                <a:cs typeface="Tahoma"/>
              </a:rPr>
              <a:t>with</a:t>
            </a:r>
            <a:r>
              <a:rPr sz="1800" spc="-50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00FF"/>
                </a:solidFill>
                <a:latin typeface="Tahoma"/>
                <a:cs typeface="Tahoma"/>
              </a:rPr>
              <a:t>transform </a:t>
            </a:r>
            <a:r>
              <a:rPr sz="1800" spc="-10" dirty="0">
                <a:solidFill>
                  <a:srgbClr val="1269EB"/>
                </a:solidFill>
                <a:latin typeface="Tahoma"/>
                <a:cs typeface="Tahoma"/>
              </a:rPr>
              <a:t>attribute</a:t>
            </a:r>
            <a:endParaRPr sz="1800">
              <a:latin typeface="Tahoma"/>
              <a:cs typeface="Tahoma"/>
            </a:endParaRPr>
          </a:p>
          <a:p>
            <a:pPr marL="526415" lvl="1" indent="-24257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526415" algn="l"/>
              </a:tabLst>
            </a:pPr>
            <a:r>
              <a:rPr sz="1600" spc="-45" dirty="0">
                <a:solidFill>
                  <a:srgbClr val="242424"/>
                </a:solidFill>
                <a:latin typeface="Tahoma"/>
                <a:cs typeface="Tahoma"/>
              </a:rPr>
              <a:t>Translation</a:t>
            </a:r>
            <a:r>
              <a:rPr sz="16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sz="16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Movement</a:t>
            </a:r>
            <a:r>
              <a:rPr sz="16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along</a:t>
            </a:r>
            <a:r>
              <a:rPr sz="16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rgbClr val="242424"/>
                </a:solidFill>
                <a:latin typeface="Tahoma"/>
                <a:cs typeface="Tahoma"/>
              </a:rPr>
              <a:t>X-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axis</a:t>
            </a:r>
            <a:r>
              <a:rPr sz="16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6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0" dirty="0">
                <a:solidFill>
                  <a:srgbClr val="242424"/>
                </a:solidFill>
                <a:latin typeface="Tahoma"/>
                <a:cs typeface="Tahoma"/>
              </a:rPr>
              <a:t>Y-</a:t>
            </a:r>
            <a:r>
              <a:rPr sz="1600" spc="-20" dirty="0">
                <a:solidFill>
                  <a:srgbClr val="242424"/>
                </a:solidFill>
                <a:latin typeface="Tahoma"/>
                <a:cs typeface="Tahoma"/>
              </a:rPr>
              <a:t>axis</a:t>
            </a:r>
            <a:endParaRPr sz="1600">
              <a:latin typeface="Tahoma"/>
              <a:cs typeface="Tahoma"/>
            </a:endParaRPr>
          </a:p>
          <a:p>
            <a:pPr marL="553720">
              <a:lnSpc>
                <a:spcPct val="100000"/>
              </a:lnSpc>
              <a:spcBef>
                <a:spcPts val="200"/>
              </a:spcBef>
            </a:pPr>
            <a:r>
              <a:rPr sz="1800" b="1" dirty="0">
                <a:solidFill>
                  <a:srgbClr val="FF00FF"/>
                </a:solidFill>
                <a:latin typeface="Courier New"/>
                <a:cs typeface="Courier New"/>
              </a:rPr>
              <a:t>transform</a:t>
            </a:r>
            <a:r>
              <a:rPr sz="1800" dirty="0">
                <a:solidFill>
                  <a:srgbClr val="009554"/>
                </a:solidFill>
                <a:latin typeface="Courier New"/>
                <a:cs typeface="Courier New"/>
              </a:rPr>
              <a:t>:</a:t>
            </a:r>
            <a:r>
              <a:rPr sz="1800" spc="-160" dirty="0">
                <a:solidFill>
                  <a:srgbClr val="009554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9554"/>
                </a:solidFill>
                <a:latin typeface="Courier New"/>
                <a:cs typeface="Courier New"/>
              </a:rPr>
              <a:t>translate</a:t>
            </a:r>
            <a:r>
              <a:rPr sz="1800" dirty="0">
                <a:solidFill>
                  <a:srgbClr val="009554"/>
                </a:solidFill>
                <a:latin typeface="Courier New"/>
                <a:cs typeface="Courier New"/>
              </a:rPr>
              <a:t>(</a:t>
            </a:r>
            <a:r>
              <a:rPr sz="1800" spc="-160" dirty="0">
                <a:solidFill>
                  <a:srgbClr val="009554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50px,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100px</a:t>
            </a:r>
            <a:r>
              <a:rPr sz="1800" b="1" spc="-20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009554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461645" lvl="1" indent="-1778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461645" algn="l"/>
              </a:tabLst>
            </a:pP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Rotation</a:t>
            </a:r>
            <a:r>
              <a:rPr sz="16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sz="16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6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242424"/>
                </a:solidFill>
                <a:latin typeface="Tahoma"/>
                <a:cs typeface="Tahoma"/>
              </a:rPr>
              <a:t>clock-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wise</a:t>
            </a:r>
            <a:r>
              <a:rPr sz="16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direction</a:t>
            </a:r>
            <a:endParaRPr sz="1600">
              <a:latin typeface="Tahoma"/>
              <a:cs typeface="Tahoma"/>
            </a:endParaRPr>
          </a:p>
          <a:p>
            <a:pPr marL="553720">
              <a:lnSpc>
                <a:spcPct val="100000"/>
              </a:lnSpc>
              <a:spcBef>
                <a:spcPts val="195"/>
              </a:spcBef>
            </a:pPr>
            <a:r>
              <a:rPr sz="1800" b="1" dirty="0">
                <a:solidFill>
                  <a:srgbClr val="FF00FF"/>
                </a:solidFill>
                <a:latin typeface="Courier New"/>
                <a:cs typeface="Courier New"/>
              </a:rPr>
              <a:t>transform</a:t>
            </a:r>
            <a:r>
              <a:rPr sz="1800" dirty="0">
                <a:solidFill>
                  <a:srgbClr val="009554"/>
                </a:solidFill>
                <a:latin typeface="Courier New"/>
                <a:cs typeface="Courier New"/>
              </a:rPr>
              <a:t>:</a:t>
            </a:r>
            <a:r>
              <a:rPr sz="1800" spc="-145" dirty="0">
                <a:solidFill>
                  <a:srgbClr val="009554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9554"/>
                </a:solidFill>
                <a:latin typeface="Courier New"/>
                <a:cs typeface="Courier New"/>
              </a:rPr>
              <a:t>rotate</a:t>
            </a:r>
            <a:r>
              <a:rPr sz="1800" dirty="0">
                <a:solidFill>
                  <a:srgbClr val="009554"/>
                </a:solidFill>
                <a:latin typeface="Courier New"/>
                <a:cs typeface="Courier New"/>
              </a:rPr>
              <a:t>(</a:t>
            </a:r>
            <a:r>
              <a:rPr sz="1800" spc="-135" dirty="0">
                <a:solidFill>
                  <a:srgbClr val="009554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5deg</a:t>
            </a:r>
            <a:r>
              <a:rPr sz="1800" b="1" spc="-1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35" dirty="0">
                <a:solidFill>
                  <a:srgbClr val="009554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461645" lvl="1" indent="-1778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461645" algn="l"/>
              </a:tabLst>
            </a:pP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Scaling</a:t>
            </a:r>
            <a:r>
              <a:rPr sz="16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sz="16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42424"/>
                </a:solidFill>
                <a:latin typeface="Tahoma"/>
                <a:cs typeface="Tahoma"/>
              </a:rPr>
              <a:t>increase/decrease</a:t>
            </a:r>
            <a:r>
              <a:rPr sz="16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size</a:t>
            </a:r>
            <a:r>
              <a:rPr sz="16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along</a:t>
            </a:r>
            <a:r>
              <a:rPr sz="16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width</a:t>
            </a:r>
            <a:r>
              <a:rPr sz="16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6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height</a:t>
            </a:r>
            <a:endParaRPr sz="1600">
              <a:latin typeface="Tahoma"/>
              <a:cs typeface="Tahoma"/>
            </a:endParaRPr>
          </a:p>
          <a:p>
            <a:pPr marL="553720">
              <a:lnSpc>
                <a:spcPct val="100000"/>
              </a:lnSpc>
              <a:spcBef>
                <a:spcPts val="200"/>
              </a:spcBef>
            </a:pPr>
            <a:r>
              <a:rPr sz="1800" b="1" dirty="0">
                <a:solidFill>
                  <a:srgbClr val="FF00FF"/>
                </a:solidFill>
                <a:latin typeface="Courier New"/>
                <a:cs typeface="Courier New"/>
              </a:rPr>
              <a:t>transform</a:t>
            </a:r>
            <a:r>
              <a:rPr sz="1800" dirty="0">
                <a:solidFill>
                  <a:srgbClr val="009554"/>
                </a:solidFill>
                <a:latin typeface="Courier New"/>
                <a:cs typeface="Courier New"/>
              </a:rPr>
              <a:t>:</a:t>
            </a:r>
            <a:r>
              <a:rPr sz="1800" spc="-105" dirty="0">
                <a:solidFill>
                  <a:srgbClr val="009554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9554"/>
                </a:solidFill>
                <a:latin typeface="Courier New"/>
                <a:cs typeface="Courier New"/>
              </a:rPr>
              <a:t>scale</a:t>
            </a:r>
            <a:r>
              <a:rPr sz="1800" dirty="0">
                <a:solidFill>
                  <a:srgbClr val="009554"/>
                </a:solidFill>
                <a:latin typeface="Courier New"/>
                <a:cs typeface="Courier New"/>
              </a:rPr>
              <a:t>(</a:t>
            </a:r>
            <a:r>
              <a:rPr sz="1800" spc="-90" dirty="0">
                <a:solidFill>
                  <a:srgbClr val="009554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2,</a:t>
            </a:r>
            <a:r>
              <a:rPr sz="1800" b="1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1800" b="1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009554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461645" lvl="1" indent="-1778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461645" algn="l"/>
              </a:tabLst>
            </a:pP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Skewing</a:t>
            </a:r>
            <a:r>
              <a:rPr sz="16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sz="16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tilting</a:t>
            </a:r>
            <a:r>
              <a:rPr sz="16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(turning)</a:t>
            </a:r>
            <a:r>
              <a:rPr sz="16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6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80" dirty="0">
                <a:solidFill>
                  <a:srgbClr val="242424"/>
                </a:solidFill>
                <a:latin typeface="Tahoma"/>
                <a:cs typeface="Tahoma"/>
              </a:rPr>
              <a:t>X-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axis</a:t>
            </a:r>
            <a:r>
              <a:rPr sz="16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6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0" dirty="0">
                <a:solidFill>
                  <a:srgbClr val="242424"/>
                </a:solidFill>
                <a:latin typeface="Tahoma"/>
                <a:cs typeface="Tahoma"/>
              </a:rPr>
              <a:t>Y-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axis</a:t>
            </a:r>
            <a:r>
              <a:rPr sz="1600" spc="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directions</a:t>
            </a:r>
            <a:endParaRPr sz="1600">
              <a:latin typeface="Tahoma"/>
              <a:cs typeface="Tahoma"/>
            </a:endParaRPr>
          </a:p>
          <a:p>
            <a:pPr marL="553720">
              <a:lnSpc>
                <a:spcPct val="100000"/>
              </a:lnSpc>
              <a:spcBef>
                <a:spcPts val="200"/>
              </a:spcBef>
            </a:pPr>
            <a:r>
              <a:rPr sz="1800" b="1" dirty="0">
                <a:solidFill>
                  <a:srgbClr val="FF00FF"/>
                </a:solidFill>
                <a:latin typeface="Courier New"/>
                <a:cs typeface="Courier New"/>
              </a:rPr>
              <a:t>transform</a:t>
            </a:r>
            <a:r>
              <a:rPr sz="1800" dirty="0">
                <a:solidFill>
                  <a:srgbClr val="009554"/>
                </a:solidFill>
                <a:latin typeface="Courier New"/>
                <a:cs typeface="Courier New"/>
              </a:rPr>
              <a:t>:</a:t>
            </a:r>
            <a:r>
              <a:rPr sz="1800" spc="-140" dirty="0">
                <a:solidFill>
                  <a:srgbClr val="009554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9554"/>
                </a:solidFill>
                <a:latin typeface="Courier New"/>
                <a:cs typeface="Courier New"/>
              </a:rPr>
              <a:t>skew</a:t>
            </a:r>
            <a:r>
              <a:rPr sz="1800" dirty="0">
                <a:solidFill>
                  <a:srgbClr val="009554"/>
                </a:solidFill>
                <a:latin typeface="Courier New"/>
                <a:cs typeface="Courier New"/>
              </a:rPr>
              <a:t>(</a:t>
            </a:r>
            <a:r>
              <a:rPr sz="1800" spc="-114" dirty="0">
                <a:solidFill>
                  <a:srgbClr val="009554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10deg,</a:t>
            </a:r>
            <a:r>
              <a:rPr sz="1800" b="1" spc="-1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5deg</a:t>
            </a:r>
            <a:r>
              <a:rPr sz="1800" spc="-10" dirty="0">
                <a:solidFill>
                  <a:srgbClr val="009554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247" y="48767"/>
            <a:ext cx="8646160" cy="4392295"/>
            <a:chOff x="79247" y="48767"/>
            <a:chExt cx="8646160" cy="4392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7" y="48767"/>
              <a:ext cx="2017776" cy="7482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6880" y="48767"/>
              <a:ext cx="1659636" cy="748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2709" y="129616"/>
            <a:ext cx="28632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5C5C5C"/>
                </a:solidFill>
                <a:latin typeface="Calibri"/>
                <a:cs typeface="Calibri"/>
              </a:rPr>
              <a:t>HTML</a:t>
            </a:r>
            <a:r>
              <a:rPr sz="2600" b="0" spc="-50" dirty="0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5C5C5C"/>
                </a:solidFill>
                <a:latin typeface="Calibri"/>
                <a:cs typeface="Calibri"/>
              </a:rPr>
              <a:t>DOM</a:t>
            </a:r>
            <a:r>
              <a:rPr sz="2600" b="0" spc="-105" dirty="0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5C5C5C"/>
                </a:solidFill>
                <a:latin typeface="Calibri"/>
                <a:cs typeface="Calibri"/>
              </a:rPr>
              <a:t>Methods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709" y="693801"/>
            <a:ext cx="8529320" cy="4177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865" indent="-177165">
              <a:lnSpc>
                <a:spcPct val="100000"/>
              </a:lnSpc>
              <a:spcBef>
                <a:spcPts val="105"/>
              </a:spcBef>
              <a:buSzPct val="79411"/>
              <a:buFont typeface="Wingdings"/>
              <a:buChar char=""/>
              <a:tabLst>
                <a:tab pos="189865" algn="l"/>
              </a:tabLst>
            </a:pPr>
            <a:r>
              <a:rPr sz="1700" dirty="0">
                <a:solidFill>
                  <a:srgbClr val="1269EB"/>
                </a:solidFill>
                <a:latin typeface="Tahoma"/>
                <a:cs typeface="Tahoma"/>
              </a:rPr>
              <a:t>DOM</a:t>
            </a:r>
            <a:r>
              <a:rPr sz="1700" spc="-30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1269EB"/>
                </a:solidFill>
                <a:latin typeface="Tahoma"/>
                <a:cs typeface="Tahoma"/>
              </a:rPr>
              <a:t>Methods</a:t>
            </a:r>
            <a:r>
              <a:rPr sz="1700" spc="-3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1269EB"/>
                </a:solidFill>
                <a:latin typeface="Tahoma"/>
                <a:cs typeface="Tahoma"/>
              </a:rPr>
              <a:t>–</a:t>
            </a:r>
            <a:r>
              <a:rPr sz="1700" spc="-10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1269EB"/>
                </a:solidFill>
                <a:latin typeface="Tahoma"/>
                <a:cs typeface="Tahoma"/>
              </a:rPr>
              <a:t>Finding</a:t>
            </a:r>
            <a:r>
              <a:rPr sz="1700" spc="-4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1269EB"/>
                </a:solidFill>
                <a:latin typeface="Tahoma"/>
                <a:cs typeface="Tahoma"/>
              </a:rPr>
              <a:t>HTML</a:t>
            </a:r>
            <a:r>
              <a:rPr sz="1700" spc="-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1269EB"/>
                </a:solidFill>
                <a:latin typeface="Tahoma"/>
                <a:cs typeface="Tahoma"/>
              </a:rPr>
              <a:t>Elements</a:t>
            </a:r>
            <a:endParaRPr sz="1700">
              <a:latin typeface="Tahoma"/>
              <a:cs typeface="Tahoma"/>
            </a:endParaRPr>
          </a:p>
          <a:p>
            <a:pPr marL="461645" lvl="1" indent="-1778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1645" algn="l"/>
              </a:tabLst>
            </a:pPr>
            <a:r>
              <a:rPr sz="1900" spc="-10" dirty="0">
                <a:solidFill>
                  <a:srgbClr val="FF00FF"/>
                </a:solidFill>
                <a:latin typeface="Tahoma"/>
                <a:cs typeface="Tahoma"/>
              </a:rPr>
              <a:t>getElementById()</a:t>
            </a:r>
            <a:r>
              <a:rPr sz="1900" spc="-7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endParaRPr sz="1900">
              <a:latin typeface="Tahoma"/>
              <a:cs typeface="Tahoma"/>
            </a:endParaRPr>
          </a:p>
          <a:p>
            <a:pPr marL="730885" lvl="2" indent="-177800">
              <a:lnSpc>
                <a:spcPct val="100000"/>
              </a:lnSpc>
              <a:spcBef>
                <a:spcPts val="200"/>
              </a:spcBef>
              <a:buSzPct val="79411"/>
              <a:buFont typeface="Wingdings"/>
              <a:buChar char=""/>
              <a:tabLst>
                <a:tab pos="730885" algn="l"/>
              </a:tabLst>
            </a:pP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Gets</a:t>
            </a:r>
            <a:r>
              <a:rPr sz="1700" spc="-5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the</a:t>
            </a:r>
            <a:r>
              <a:rPr sz="1700" spc="-4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HTML</a:t>
            </a:r>
            <a:r>
              <a:rPr sz="1700" spc="-5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Element</a:t>
            </a:r>
            <a:r>
              <a:rPr sz="1700" spc="-4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with</a:t>
            </a:r>
            <a:r>
              <a:rPr sz="1700" spc="-5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specified</a:t>
            </a:r>
            <a:r>
              <a:rPr sz="1700" spc="-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009554"/>
                </a:solidFill>
                <a:latin typeface="Tahoma"/>
                <a:cs typeface="Tahoma"/>
              </a:rPr>
              <a:t>ID</a:t>
            </a:r>
            <a:endParaRPr sz="1700">
              <a:latin typeface="Tahoma"/>
              <a:cs typeface="Tahoma"/>
            </a:endParaRPr>
          </a:p>
          <a:p>
            <a:pPr marL="461645" lvl="1" indent="-177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1645" algn="l"/>
              </a:tabLst>
            </a:pPr>
            <a:r>
              <a:rPr sz="1900" spc="-10" dirty="0">
                <a:solidFill>
                  <a:srgbClr val="FF00FF"/>
                </a:solidFill>
                <a:latin typeface="Tahoma"/>
                <a:cs typeface="Tahoma"/>
              </a:rPr>
              <a:t>getElementsByClassName()</a:t>
            </a:r>
            <a:r>
              <a:rPr sz="1900" spc="-9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endParaRPr sz="1900">
              <a:latin typeface="Tahoma"/>
              <a:cs typeface="Tahoma"/>
            </a:endParaRPr>
          </a:p>
          <a:p>
            <a:pPr marL="730885" lvl="2" indent="-177800">
              <a:lnSpc>
                <a:spcPct val="100000"/>
              </a:lnSpc>
              <a:spcBef>
                <a:spcPts val="204"/>
              </a:spcBef>
              <a:buSzPct val="79411"/>
              <a:buFont typeface="Wingdings"/>
              <a:buChar char=""/>
              <a:tabLst>
                <a:tab pos="730885" algn="l"/>
              </a:tabLst>
            </a:pP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Gets</a:t>
            </a:r>
            <a:r>
              <a:rPr sz="1700" spc="-6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the</a:t>
            </a:r>
            <a:r>
              <a:rPr sz="1700" spc="-4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HTML</a:t>
            </a:r>
            <a:r>
              <a:rPr sz="1700" spc="-5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Elements</a:t>
            </a:r>
            <a:r>
              <a:rPr sz="1700" spc="-5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with</a:t>
            </a:r>
            <a:r>
              <a:rPr sz="1700" spc="-3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specified</a:t>
            </a:r>
            <a:r>
              <a:rPr sz="1700" spc="-5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class</a:t>
            </a:r>
            <a:r>
              <a:rPr sz="1700" spc="-1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009554"/>
                </a:solidFill>
                <a:latin typeface="Tahoma"/>
                <a:cs typeface="Tahoma"/>
              </a:rPr>
              <a:t>name</a:t>
            </a:r>
            <a:endParaRPr sz="1700">
              <a:latin typeface="Tahoma"/>
              <a:cs typeface="Tahoma"/>
            </a:endParaRPr>
          </a:p>
          <a:p>
            <a:pPr marL="731520" marR="119380" indent="-178435">
              <a:lnSpc>
                <a:spcPts val="1500"/>
              </a:lnSpc>
              <a:spcBef>
                <a:spcPts val="405"/>
              </a:spcBef>
            </a:pPr>
            <a:r>
              <a:rPr sz="1500" b="1" spc="-10" dirty="0">
                <a:solidFill>
                  <a:srgbClr val="009554"/>
                </a:solidFill>
                <a:latin typeface="Courier New"/>
                <a:cs typeface="Courier New"/>
              </a:rPr>
              <a:t>document</a:t>
            </a:r>
            <a:r>
              <a:rPr sz="1500" spc="-1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sz="1500" b="1" spc="-10" dirty="0">
                <a:solidFill>
                  <a:srgbClr val="FF00FF"/>
                </a:solidFill>
                <a:latin typeface="Courier New"/>
                <a:cs typeface="Courier New"/>
              </a:rPr>
              <a:t>getElementsByClassName</a:t>
            </a:r>
            <a:r>
              <a:rPr sz="1500" spc="-10" dirty="0">
                <a:solidFill>
                  <a:srgbClr val="0000FF"/>
                </a:solidFill>
                <a:latin typeface="Courier New"/>
                <a:cs typeface="Courier New"/>
              </a:rPr>
              <a:t>("middlePara")</a:t>
            </a:r>
            <a:r>
              <a:rPr sz="1500" b="1" spc="-10" dirty="0">
                <a:solidFill>
                  <a:srgbClr val="FF00FF"/>
                </a:solidFill>
                <a:latin typeface="Courier New"/>
                <a:cs typeface="Courier New"/>
              </a:rPr>
              <a:t>[0]</a:t>
            </a:r>
            <a:r>
              <a:rPr sz="1500" spc="-10" dirty="0">
                <a:solidFill>
                  <a:srgbClr val="0000FF"/>
                </a:solidFill>
                <a:latin typeface="Courier New"/>
                <a:cs typeface="Courier New"/>
              </a:rPr>
              <a:t>.innerHTML</a:t>
            </a:r>
            <a:r>
              <a:rPr sz="1500" spc="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500" spc="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Courier New"/>
                <a:cs typeface="Courier New"/>
              </a:rPr>
              <a:t>"Welcome </a:t>
            </a: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to</a:t>
            </a:r>
            <a:r>
              <a:rPr sz="15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My</a:t>
            </a:r>
            <a:r>
              <a:rPr sz="15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Courier New"/>
                <a:cs typeface="Courier New"/>
              </a:rPr>
              <a:t>Website!";</a:t>
            </a:r>
            <a:endParaRPr sz="1500">
              <a:latin typeface="Courier New"/>
              <a:cs typeface="Courier New"/>
            </a:endParaRPr>
          </a:p>
          <a:p>
            <a:pPr marL="553085">
              <a:lnSpc>
                <a:spcPts val="1675"/>
              </a:lnSpc>
            </a:pPr>
            <a:r>
              <a:rPr sz="1500" b="1" spc="-10" dirty="0">
                <a:solidFill>
                  <a:srgbClr val="009554"/>
                </a:solidFill>
                <a:latin typeface="Courier New"/>
                <a:cs typeface="Courier New"/>
              </a:rPr>
              <a:t>document</a:t>
            </a:r>
            <a:r>
              <a:rPr sz="1500" spc="-1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sz="1500" b="1" spc="-10" dirty="0">
                <a:solidFill>
                  <a:srgbClr val="FF00FF"/>
                </a:solidFill>
                <a:latin typeface="Courier New"/>
                <a:cs typeface="Courier New"/>
              </a:rPr>
              <a:t>getElementsByClassName</a:t>
            </a:r>
            <a:r>
              <a:rPr sz="1500" spc="-10" dirty="0">
                <a:solidFill>
                  <a:srgbClr val="0000FF"/>
                </a:solidFill>
                <a:latin typeface="Courier New"/>
                <a:cs typeface="Courier New"/>
              </a:rPr>
              <a:t>("middlePara")</a:t>
            </a:r>
            <a:r>
              <a:rPr sz="1500" b="1" spc="-10" dirty="0">
                <a:solidFill>
                  <a:srgbClr val="FF00FF"/>
                </a:solidFill>
                <a:latin typeface="Courier New"/>
                <a:cs typeface="Courier New"/>
              </a:rPr>
              <a:t>[1]</a:t>
            </a:r>
            <a:r>
              <a:rPr sz="1500" spc="-10" dirty="0">
                <a:solidFill>
                  <a:srgbClr val="0000FF"/>
                </a:solidFill>
                <a:latin typeface="Courier New"/>
                <a:cs typeface="Courier New"/>
              </a:rPr>
              <a:t>.innerHTML</a:t>
            </a:r>
            <a:r>
              <a:rPr sz="15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5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"This</a:t>
            </a:r>
            <a:r>
              <a:rPr sz="150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spc="-25" dirty="0">
                <a:solidFill>
                  <a:srgbClr val="0000FF"/>
                </a:solidFill>
                <a:latin typeface="Courier New"/>
                <a:cs typeface="Courier New"/>
              </a:rPr>
              <a:t>is</a:t>
            </a:r>
            <a:endParaRPr sz="1500">
              <a:latin typeface="Courier New"/>
              <a:cs typeface="Courier New"/>
            </a:endParaRPr>
          </a:p>
          <a:p>
            <a:pPr marL="731520">
              <a:lnSpc>
                <a:spcPts val="1700"/>
              </a:lnSpc>
            </a:pP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HTML5,</a:t>
            </a:r>
            <a:r>
              <a:rPr sz="150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CSS3</a:t>
            </a:r>
            <a:r>
              <a:rPr sz="150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and</a:t>
            </a:r>
            <a:r>
              <a:rPr sz="150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JavaScript</a:t>
            </a:r>
            <a:r>
              <a:rPr sz="150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Courier New"/>
                <a:cs typeface="Courier New"/>
              </a:rPr>
              <a:t>presentation!";</a:t>
            </a:r>
            <a:endParaRPr sz="1500">
              <a:latin typeface="Courier New"/>
              <a:cs typeface="Courier New"/>
            </a:endParaRPr>
          </a:p>
          <a:p>
            <a:pPr marL="461645" lvl="1" indent="-1778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461645" algn="l"/>
              </a:tabLst>
            </a:pPr>
            <a:r>
              <a:rPr sz="1900" spc="-35" dirty="0">
                <a:solidFill>
                  <a:srgbClr val="FF00FF"/>
                </a:solidFill>
                <a:latin typeface="Tahoma"/>
                <a:cs typeface="Tahoma"/>
              </a:rPr>
              <a:t>getElementsByTagName()</a:t>
            </a:r>
            <a:r>
              <a:rPr sz="1900" spc="6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endParaRPr sz="1900">
              <a:latin typeface="Tahoma"/>
              <a:cs typeface="Tahoma"/>
            </a:endParaRPr>
          </a:p>
          <a:p>
            <a:pPr marL="730885" lvl="2" indent="-177800">
              <a:lnSpc>
                <a:spcPts val="1985"/>
              </a:lnSpc>
              <a:spcBef>
                <a:spcPts val="200"/>
              </a:spcBef>
              <a:buSzPct val="79411"/>
              <a:buFont typeface="Wingdings"/>
              <a:buChar char=""/>
              <a:tabLst>
                <a:tab pos="730885" algn="l"/>
              </a:tabLst>
            </a:pP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Gets</a:t>
            </a:r>
            <a:r>
              <a:rPr sz="1700" spc="-6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the</a:t>
            </a:r>
            <a:r>
              <a:rPr sz="1700" spc="-5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HTML</a:t>
            </a:r>
            <a:r>
              <a:rPr sz="1700" spc="-5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Elements</a:t>
            </a:r>
            <a:r>
              <a:rPr sz="1700" spc="-5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with</a:t>
            </a:r>
            <a:r>
              <a:rPr sz="1700" spc="-3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specified</a:t>
            </a:r>
            <a:r>
              <a:rPr sz="1700" spc="-6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element</a:t>
            </a:r>
            <a:r>
              <a:rPr sz="1700" spc="-2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009554"/>
                </a:solidFill>
                <a:latin typeface="Tahoma"/>
                <a:cs typeface="Tahoma"/>
              </a:rPr>
              <a:t>tag</a:t>
            </a:r>
            <a:endParaRPr sz="1700">
              <a:latin typeface="Tahoma"/>
              <a:cs typeface="Tahoma"/>
            </a:endParaRPr>
          </a:p>
          <a:p>
            <a:pPr marL="553085">
              <a:lnSpc>
                <a:spcPts val="1639"/>
              </a:lnSpc>
            </a:pPr>
            <a:r>
              <a:rPr sz="1500" b="1" spc="-10" dirty="0">
                <a:solidFill>
                  <a:srgbClr val="009554"/>
                </a:solidFill>
                <a:latin typeface="Courier New"/>
                <a:cs typeface="Courier New"/>
              </a:rPr>
              <a:t>document</a:t>
            </a:r>
            <a:r>
              <a:rPr sz="1500" spc="-1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sz="1500" b="1" spc="-10" dirty="0">
                <a:solidFill>
                  <a:srgbClr val="FF00FF"/>
                </a:solidFill>
                <a:latin typeface="Courier New"/>
                <a:cs typeface="Courier New"/>
              </a:rPr>
              <a:t>getElementsByTagName</a:t>
            </a:r>
            <a:r>
              <a:rPr sz="1500" spc="-10" dirty="0">
                <a:solidFill>
                  <a:srgbClr val="0000FF"/>
                </a:solidFill>
                <a:latin typeface="Courier New"/>
                <a:cs typeface="Courier New"/>
              </a:rPr>
              <a:t>("p")</a:t>
            </a:r>
            <a:r>
              <a:rPr sz="1500" b="1" spc="-10" dirty="0">
                <a:solidFill>
                  <a:srgbClr val="FF00FF"/>
                </a:solidFill>
                <a:latin typeface="Courier New"/>
                <a:cs typeface="Courier New"/>
              </a:rPr>
              <a:t>[0]</a:t>
            </a:r>
            <a:r>
              <a:rPr sz="1500" spc="-10" dirty="0">
                <a:solidFill>
                  <a:srgbClr val="0000FF"/>
                </a:solidFill>
                <a:latin typeface="Courier New"/>
                <a:cs typeface="Courier New"/>
              </a:rPr>
              <a:t>.innerHTML</a:t>
            </a:r>
            <a:r>
              <a:rPr sz="15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"Welcome</a:t>
            </a:r>
            <a:r>
              <a:rPr sz="15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spc="-25" dirty="0">
                <a:solidFill>
                  <a:srgbClr val="0000FF"/>
                </a:solidFill>
                <a:latin typeface="Courier New"/>
                <a:cs typeface="Courier New"/>
              </a:rPr>
              <a:t>to</a:t>
            </a:r>
            <a:endParaRPr sz="1500">
              <a:latin typeface="Courier New"/>
              <a:cs typeface="Courier New"/>
            </a:endParaRPr>
          </a:p>
          <a:p>
            <a:pPr marL="731520">
              <a:lnSpc>
                <a:spcPts val="1700"/>
              </a:lnSpc>
            </a:pP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My</a:t>
            </a:r>
            <a:r>
              <a:rPr sz="15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Courier New"/>
                <a:cs typeface="Courier New"/>
              </a:rPr>
              <a:t>Website!";</a:t>
            </a:r>
            <a:endParaRPr sz="1500">
              <a:latin typeface="Courier New"/>
              <a:cs typeface="Courier New"/>
            </a:endParaRPr>
          </a:p>
          <a:p>
            <a:pPr marL="731520" marR="573405" indent="-178435">
              <a:lnSpc>
                <a:spcPts val="1500"/>
              </a:lnSpc>
              <a:spcBef>
                <a:spcPts val="630"/>
              </a:spcBef>
            </a:pPr>
            <a:r>
              <a:rPr sz="1500" b="1" spc="-10" dirty="0">
                <a:solidFill>
                  <a:srgbClr val="009554"/>
                </a:solidFill>
                <a:latin typeface="Courier New"/>
                <a:cs typeface="Courier New"/>
              </a:rPr>
              <a:t>document</a:t>
            </a:r>
            <a:r>
              <a:rPr sz="1500" spc="-1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sz="1500" b="1" spc="-10" dirty="0">
                <a:solidFill>
                  <a:srgbClr val="FF00FF"/>
                </a:solidFill>
                <a:latin typeface="Courier New"/>
                <a:cs typeface="Courier New"/>
              </a:rPr>
              <a:t>getElementsByTagName</a:t>
            </a:r>
            <a:r>
              <a:rPr sz="1500" spc="-10" dirty="0">
                <a:solidFill>
                  <a:srgbClr val="0000FF"/>
                </a:solidFill>
                <a:latin typeface="Courier New"/>
                <a:cs typeface="Courier New"/>
              </a:rPr>
              <a:t>("p")</a:t>
            </a:r>
            <a:r>
              <a:rPr sz="1500" b="1" spc="-10" dirty="0">
                <a:solidFill>
                  <a:srgbClr val="FF00FF"/>
                </a:solidFill>
                <a:latin typeface="Courier New"/>
                <a:cs typeface="Courier New"/>
              </a:rPr>
              <a:t>[1]</a:t>
            </a:r>
            <a:r>
              <a:rPr sz="1500" spc="-10" dirty="0">
                <a:solidFill>
                  <a:srgbClr val="0000FF"/>
                </a:solidFill>
                <a:latin typeface="Courier New"/>
                <a:cs typeface="Courier New"/>
              </a:rPr>
              <a:t>.innerHTML </a:t>
            </a: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= "This</a:t>
            </a:r>
            <a:r>
              <a:rPr sz="15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is </a:t>
            </a:r>
            <a:r>
              <a:rPr sz="1500" spc="-10" dirty="0">
                <a:solidFill>
                  <a:srgbClr val="0000FF"/>
                </a:solidFill>
                <a:latin typeface="Courier New"/>
                <a:cs typeface="Courier New"/>
              </a:rPr>
              <a:t>HTML5, </a:t>
            </a: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CSS3</a:t>
            </a:r>
            <a:r>
              <a:rPr sz="150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and</a:t>
            </a:r>
            <a:r>
              <a:rPr sz="150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JavaScript</a:t>
            </a:r>
            <a:r>
              <a:rPr sz="150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Courier New"/>
                <a:cs typeface="Courier New"/>
              </a:rPr>
              <a:t>presentation!";</a:t>
            </a:r>
            <a:endParaRPr sz="15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75"/>
              </a:spcBef>
            </a:pPr>
            <a:r>
              <a:rPr sz="1000" spc="-10" dirty="0">
                <a:solidFill>
                  <a:srgbClr val="A7A299"/>
                </a:solidFill>
                <a:latin typeface="Verdana"/>
                <a:cs typeface="Verdana"/>
              </a:rPr>
              <a:t>Slide</a:t>
            </a:r>
            <a:endParaRPr sz="1000">
              <a:latin typeface="Verdana"/>
              <a:cs typeface="Verdana"/>
            </a:endParaRPr>
          </a:p>
          <a:p>
            <a:pPr marR="7620" algn="r">
              <a:lnSpc>
                <a:spcPct val="100000"/>
              </a:lnSpc>
            </a:pPr>
            <a:r>
              <a:rPr sz="1000" spc="-25" dirty="0">
                <a:solidFill>
                  <a:srgbClr val="A7A299"/>
                </a:solidFill>
                <a:latin typeface="Verdana"/>
                <a:cs typeface="Verdana"/>
              </a:rPr>
              <a:t>21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247" y="48767"/>
            <a:ext cx="8646160" cy="4392295"/>
            <a:chOff x="79247" y="48767"/>
            <a:chExt cx="8646160" cy="4392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7" y="48767"/>
              <a:ext cx="1431036" cy="7482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48767"/>
              <a:ext cx="551688" cy="7482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8344" y="48767"/>
              <a:ext cx="2106168" cy="7482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2709" y="129616"/>
            <a:ext cx="28308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5C5C5C"/>
                </a:solidFill>
                <a:latin typeface="Calibri"/>
                <a:cs typeface="Calibri"/>
              </a:rPr>
              <a:t>jQuery</a:t>
            </a:r>
            <a:r>
              <a:rPr sz="2600" b="0" spc="-20" dirty="0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5C5C5C"/>
                </a:solidFill>
                <a:latin typeface="Calibri"/>
                <a:cs typeface="Calibri"/>
              </a:rPr>
              <a:t>-</a:t>
            </a:r>
            <a:r>
              <a:rPr sz="2600" b="0" spc="-50" dirty="0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5C5C5C"/>
                </a:solidFill>
                <a:latin typeface="Calibri"/>
                <a:cs typeface="Calibri"/>
              </a:rPr>
              <a:t>Introduction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87918" y="4541621"/>
            <a:ext cx="3340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A7A299"/>
                </a:solidFill>
                <a:latin typeface="Verdana"/>
                <a:cs typeface="Verdana"/>
              </a:rPr>
              <a:t>Slide</a:t>
            </a:r>
            <a:endParaRPr sz="1000">
              <a:latin typeface="Verdana"/>
              <a:cs typeface="Verdana"/>
            </a:endParaRPr>
          </a:p>
          <a:p>
            <a:pPr marR="7620" algn="r">
              <a:lnSpc>
                <a:spcPct val="100000"/>
              </a:lnSpc>
            </a:pPr>
            <a:r>
              <a:rPr sz="1000" spc="-25" dirty="0">
                <a:solidFill>
                  <a:srgbClr val="A7A299"/>
                </a:solidFill>
                <a:latin typeface="Verdana"/>
                <a:cs typeface="Verdana"/>
              </a:rPr>
              <a:t>23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709" y="747522"/>
            <a:ext cx="201612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95"/>
              </a:spcBef>
              <a:buSzPct val="78947"/>
              <a:buFont typeface="Wingdings"/>
              <a:buChar char=""/>
              <a:tabLst>
                <a:tab pos="190500" algn="l"/>
              </a:tabLst>
            </a:pPr>
            <a:r>
              <a:rPr sz="1900" dirty="0">
                <a:solidFill>
                  <a:srgbClr val="1269EB"/>
                </a:solidFill>
                <a:latin typeface="Tahoma"/>
                <a:cs typeface="Tahoma"/>
              </a:rPr>
              <a:t>Why</a:t>
            </a:r>
            <a:r>
              <a:rPr sz="1900" spc="-7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1269EB"/>
                </a:solidFill>
                <a:latin typeface="Tahoma"/>
                <a:cs typeface="Tahoma"/>
              </a:rPr>
              <a:t>use</a:t>
            </a:r>
            <a:r>
              <a:rPr sz="1900" spc="-1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1269EB"/>
                </a:solidFill>
                <a:latin typeface="Tahoma"/>
                <a:cs typeface="Tahoma"/>
              </a:rPr>
              <a:t>jQuery?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281" y="1035562"/>
            <a:ext cx="6736715" cy="36963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57200" indent="-1778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457200" algn="l"/>
              </a:tabLst>
            </a:pPr>
            <a:r>
              <a:rPr sz="1700" spc="-10" dirty="0">
                <a:solidFill>
                  <a:srgbClr val="0000FF"/>
                </a:solidFill>
                <a:latin typeface="Tahoma"/>
                <a:cs typeface="Tahoma"/>
              </a:rPr>
              <a:t>JavaScript</a:t>
            </a:r>
            <a:r>
              <a:rPr sz="1700" spc="-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42424"/>
                </a:solidFill>
                <a:latin typeface="Tahoma"/>
                <a:cs typeface="Tahoma"/>
              </a:rPr>
              <a:t>Framework</a:t>
            </a:r>
            <a:endParaRPr sz="1700">
              <a:latin typeface="Tahoma"/>
              <a:cs typeface="Tahoma"/>
            </a:endParaRPr>
          </a:p>
          <a:p>
            <a:pPr marL="457200" indent="-1778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457200" algn="l"/>
              </a:tabLst>
            </a:pPr>
            <a:r>
              <a:rPr sz="1700" dirty="0">
                <a:solidFill>
                  <a:srgbClr val="0000FF"/>
                </a:solidFill>
                <a:latin typeface="Tahoma"/>
                <a:cs typeface="Tahoma"/>
              </a:rPr>
              <a:t>Separates</a:t>
            </a:r>
            <a:r>
              <a:rPr sz="1700" spc="-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DF4000"/>
                </a:solidFill>
                <a:latin typeface="Tahoma"/>
                <a:cs typeface="Tahoma"/>
              </a:rPr>
              <a:t>HTML</a:t>
            </a:r>
            <a:r>
              <a:rPr sz="1700" spc="-50" dirty="0">
                <a:solidFill>
                  <a:srgbClr val="DF4000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7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EEDB4F"/>
                </a:solidFill>
                <a:latin typeface="Tahoma"/>
                <a:cs typeface="Tahoma"/>
              </a:rPr>
              <a:t>JavaScript</a:t>
            </a:r>
            <a:r>
              <a:rPr sz="1700" spc="-35" dirty="0">
                <a:solidFill>
                  <a:srgbClr val="EEDB4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7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7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7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242424"/>
                </a:solidFill>
                <a:latin typeface="Tahoma"/>
                <a:cs typeface="Tahoma"/>
              </a:rPr>
              <a:t>page</a:t>
            </a:r>
            <a:endParaRPr sz="1700">
              <a:latin typeface="Tahoma"/>
              <a:cs typeface="Tahoma"/>
            </a:endParaRPr>
          </a:p>
          <a:p>
            <a:pPr marL="457200" indent="-1778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57200" algn="l"/>
              </a:tabLst>
            </a:pPr>
            <a:r>
              <a:rPr sz="1700" dirty="0">
                <a:solidFill>
                  <a:srgbClr val="0000FF"/>
                </a:solidFill>
                <a:latin typeface="Tahoma"/>
                <a:cs typeface="Tahoma"/>
              </a:rPr>
              <a:t>Eliminates</a:t>
            </a:r>
            <a:r>
              <a:rPr sz="1700" spc="-9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42424"/>
                </a:solidFill>
                <a:latin typeface="Tahoma"/>
                <a:cs typeface="Tahoma"/>
              </a:rPr>
              <a:t>cross-</a:t>
            </a: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browser</a:t>
            </a:r>
            <a:r>
              <a:rPr sz="17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0000FF"/>
                </a:solidFill>
                <a:latin typeface="Tahoma"/>
                <a:cs typeface="Tahoma"/>
              </a:rPr>
              <a:t>incompatibilities</a:t>
            </a:r>
            <a:endParaRPr sz="1700">
              <a:latin typeface="Tahoma"/>
              <a:cs typeface="Tahoma"/>
            </a:endParaRPr>
          </a:p>
          <a:p>
            <a:pPr marL="457200" indent="-1778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57200" algn="l"/>
              </a:tabLst>
            </a:pP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Simple</a:t>
            </a: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/</a:t>
            </a: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Short</a:t>
            </a: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sz="17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00FF"/>
                </a:solidFill>
                <a:latin typeface="Tahoma"/>
                <a:cs typeface="Tahoma"/>
              </a:rPr>
              <a:t>Clean</a:t>
            </a:r>
            <a:r>
              <a:rPr sz="1700" spc="-7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7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AEEE"/>
                </a:solidFill>
                <a:latin typeface="Tahoma"/>
                <a:cs typeface="Tahoma"/>
              </a:rPr>
              <a:t>Easy</a:t>
            </a:r>
            <a:r>
              <a:rPr sz="1700" spc="-45" dirty="0">
                <a:solidFill>
                  <a:srgbClr val="00AEEE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7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read,</a:t>
            </a:r>
            <a:r>
              <a:rPr sz="17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r>
              <a:rPr sz="17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7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endParaRPr sz="1700">
              <a:latin typeface="Tahoma"/>
              <a:cs typeface="Tahoma"/>
            </a:endParaRPr>
          </a:p>
          <a:p>
            <a:pPr marL="189865" marR="4284980" indent="-189865" algn="r">
              <a:lnSpc>
                <a:spcPct val="100000"/>
              </a:lnSpc>
              <a:spcBef>
                <a:spcPts val="605"/>
              </a:spcBef>
              <a:buSzPct val="78947"/>
              <a:buFont typeface="Wingdings"/>
              <a:buChar char=""/>
              <a:tabLst>
                <a:tab pos="189865" algn="l"/>
              </a:tabLst>
            </a:pPr>
            <a:r>
              <a:rPr sz="1900" dirty="0">
                <a:solidFill>
                  <a:srgbClr val="1269EB"/>
                </a:solidFill>
                <a:latin typeface="Tahoma"/>
                <a:cs typeface="Tahoma"/>
              </a:rPr>
              <a:t>What</a:t>
            </a:r>
            <a:r>
              <a:rPr sz="1900" spc="-6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1269EB"/>
                </a:solidFill>
                <a:latin typeface="Tahoma"/>
                <a:cs typeface="Tahoma"/>
              </a:rPr>
              <a:t>jQuery</a:t>
            </a:r>
            <a:r>
              <a:rPr sz="1900" spc="-7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1269EB"/>
                </a:solidFill>
                <a:latin typeface="Tahoma"/>
                <a:cs typeface="Tahoma"/>
              </a:rPr>
              <a:t>can</a:t>
            </a:r>
            <a:r>
              <a:rPr sz="1900" spc="-3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1900" spc="-25" dirty="0">
                <a:solidFill>
                  <a:srgbClr val="1269EB"/>
                </a:solidFill>
                <a:latin typeface="Tahoma"/>
                <a:cs typeface="Tahoma"/>
              </a:rPr>
              <a:t>do?</a:t>
            </a:r>
            <a:endParaRPr sz="1900">
              <a:latin typeface="Tahoma"/>
              <a:cs typeface="Tahoma"/>
            </a:endParaRPr>
          </a:p>
          <a:p>
            <a:pPr marL="177800" marR="4323715" lvl="1" indent="-177800" algn="r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77800" algn="l"/>
              </a:tabLst>
            </a:pP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7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00FF"/>
                </a:solidFill>
                <a:latin typeface="Tahoma"/>
                <a:cs typeface="Tahoma"/>
              </a:rPr>
              <a:t>Select</a:t>
            </a:r>
            <a:r>
              <a:rPr sz="1700" spc="-9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42424"/>
                </a:solidFill>
                <a:latin typeface="Tahoma"/>
                <a:cs typeface="Tahoma"/>
              </a:rPr>
              <a:t>Elements</a:t>
            </a:r>
            <a:endParaRPr sz="1700">
              <a:latin typeface="Tahoma"/>
              <a:cs typeface="Tahoma"/>
            </a:endParaRPr>
          </a:p>
          <a:p>
            <a:pPr marL="726440" lvl="2" indent="-177800">
              <a:lnSpc>
                <a:spcPct val="100000"/>
              </a:lnSpc>
              <a:spcBef>
                <a:spcPts val="600"/>
              </a:spcBef>
              <a:buSzPct val="78571"/>
              <a:buFont typeface="Wingdings"/>
              <a:buChar char=""/>
              <a:tabLst>
                <a:tab pos="726440" algn="l"/>
              </a:tabLst>
            </a:pP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Has</a:t>
            </a:r>
            <a:r>
              <a:rPr sz="1400" spc="-5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00FF"/>
                </a:solidFill>
                <a:latin typeface="Tahoma"/>
                <a:cs typeface="Tahoma"/>
              </a:rPr>
              <a:t>Selectors</a:t>
            </a:r>
            <a:r>
              <a:rPr sz="1400" spc="-7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are</a:t>
            </a:r>
            <a:r>
              <a:rPr sz="1400" spc="-4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similar</a:t>
            </a:r>
            <a:r>
              <a:rPr sz="1400" spc="-7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to</a:t>
            </a:r>
            <a:r>
              <a:rPr sz="1400" spc="-3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00FF"/>
                </a:solidFill>
                <a:latin typeface="Tahoma"/>
                <a:cs typeface="Tahoma"/>
              </a:rPr>
              <a:t>CSS</a:t>
            </a:r>
            <a:r>
              <a:rPr sz="1400" spc="-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Tahoma"/>
                <a:cs typeface="Tahoma"/>
              </a:rPr>
              <a:t>Selectors</a:t>
            </a:r>
            <a:endParaRPr sz="1400">
              <a:latin typeface="Tahoma"/>
              <a:cs typeface="Tahoma"/>
            </a:endParaRPr>
          </a:p>
          <a:p>
            <a:pPr marL="457200" lvl="1" indent="-1778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57200" algn="l"/>
              </a:tabLst>
            </a:pP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7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00FF"/>
                </a:solidFill>
                <a:latin typeface="Tahoma"/>
                <a:cs typeface="Tahoma"/>
              </a:rPr>
              <a:t>Manipulate</a:t>
            </a:r>
            <a:r>
              <a:rPr sz="17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7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Selected</a:t>
            </a:r>
            <a:r>
              <a:rPr sz="17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42424"/>
                </a:solidFill>
                <a:latin typeface="Tahoma"/>
                <a:cs typeface="Tahoma"/>
              </a:rPr>
              <a:t>Elements</a:t>
            </a:r>
            <a:endParaRPr sz="1700">
              <a:latin typeface="Tahoma"/>
              <a:cs typeface="Tahoma"/>
            </a:endParaRPr>
          </a:p>
          <a:p>
            <a:pPr marL="457200" lvl="1" indent="-1778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457200" algn="l"/>
              </a:tabLst>
            </a:pP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7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00FF"/>
                </a:solidFill>
                <a:latin typeface="Tahoma"/>
                <a:cs typeface="Tahoma"/>
              </a:rPr>
              <a:t>Modify</a:t>
            </a:r>
            <a:r>
              <a:rPr sz="17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17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00FF"/>
                </a:solidFill>
                <a:latin typeface="Tahoma"/>
                <a:cs typeface="Tahoma"/>
              </a:rPr>
              <a:t>Style</a:t>
            </a:r>
            <a:r>
              <a:rPr sz="17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7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7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Selected</a:t>
            </a:r>
            <a:r>
              <a:rPr sz="17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42424"/>
                </a:solidFill>
                <a:latin typeface="Tahoma"/>
                <a:cs typeface="Tahoma"/>
              </a:rPr>
              <a:t>Elements</a:t>
            </a:r>
            <a:endParaRPr sz="1700">
              <a:latin typeface="Tahoma"/>
              <a:cs typeface="Tahoma"/>
            </a:endParaRPr>
          </a:p>
          <a:p>
            <a:pPr marL="457200" lvl="1" indent="-1778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57200" algn="l"/>
              </a:tabLst>
            </a:pP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Supports</a:t>
            </a:r>
            <a:r>
              <a:rPr sz="17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00FF"/>
                </a:solidFill>
                <a:latin typeface="Tahoma"/>
                <a:cs typeface="Tahoma"/>
              </a:rPr>
              <a:t>Events</a:t>
            </a: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sz="17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DF4000"/>
                </a:solidFill>
                <a:latin typeface="Tahoma"/>
                <a:cs typeface="Tahoma"/>
              </a:rPr>
              <a:t>Effects</a:t>
            </a:r>
            <a:r>
              <a:rPr sz="1700" spc="-75" dirty="0">
                <a:solidFill>
                  <a:srgbClr val="DF4000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7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00AE50"/>
                </a:solidFill>
                <a:latin typeface="Tahoma"/>
                <a:cs typeface="Tahoma"/>
              </a:rPr>
              <a:t>Animations</a:t>
            </a:r>
            <a:endParaRPr sz="1700">
              <a:latin typeface="Tahoma"/>
              <a:cs typeface="Tahoma"/>
            </a:endParaRPr>
          </a:p>
          <a:p>
            <a:pPr marL="415925" lvl="1" indent="-136525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415925" algn="l"/>
              </a:tabLst>
            </a:pP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Supports</a:t>
            </a:r>
            <a:r>
              <a:rPr sz="17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00FF"/>
                </a:solidFill>
                <a:latin typeface="Tahoma"/>
                <a:cs typeface="Tahoma"/>
              </a:rPr>
              <a:t>JSON</a:t>
            </a:r>
            <a:r>
              <a:rPr sz="17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42424"/>
                </a:solidFill>
                <a:latin typeface="Tahoma"/>
                <a:cs typeface="Tahoma"/>
              </a:rPr>
              <a:t>Parsing</a:t>
            </a:r>
            <a:r>
              <a:rPr sz="17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7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00FF"/>
                </a:solidFill>
                <a:latin typeface="Tahoma"/>
                <a:cs typeface="Tahoma"/>
              </a:rPr>
              <a:t>Ajax</a:t>
            </a:r>
            <a:r>
              <a:rPr sz="1700" spc="-4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(</a:t>
            </a:r>
            <a:r>
              <a:rPr sz="1700" dirty="0">
                <a:solidFill>
                  <a:srgbClr val="FF00FF"/>
                </a:solidFill>
                <a:latin typeface="Tahoma"/>
                <a:cs typeface="Tahoma"/>
              </a:rPr>
              <a:t>A</a:t>
            </a: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synchronous</a:t>
            </a:r>
            <a:r>
              <a:rPr sz="1700" spc="-6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FF00FF"/>
                </a:solidFill>
                <a:latin typeface="Tahoma"/>
                <a:cs typeface="Tahoma"/>
              </a:rPr>
              <a:t>Ja</a:t>
            </a:r>
            <a:r>
              <a:rPr sz="1700" spc="-10" dirty="0">
                <a:solidFill>
                  <a:srgbClr val="009554"/>
                </a:solidFill>
                <a:latin typeface="Tahoma"/>
                <a:cs typeface="Tahoma"/>
              </a:rPr>
              <a:t>vaScript</a:t>
            </a:r>
            <a:r>
              <a:rPr sz="1700" spc="-5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9554"/>
                </a:solidFill>
                <a:latin typeface="Tahoma"/>
                <a:cs typeface="Tahoma"/>
              </a:rPr>
              <a:t>+</a:t>
            </a:r>
            <a:r>
              <a:rPr sz="1700" spc="-6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FF00FF"/>
                </a:solidFill>
                <a:latin typeface="Tahoma"/>
                <a:cs typeface="Tahoma"/>
              </a:rPr>
              <a:t>X</a:t>
            </a:r>
            <a:r>
              <a:rPr sz="1700" spc="-20" dirty="0">
                <a:solidFill>
                  <a:srgbClr val="009554"/>
                </a:solidFill>
                <a:latin typeface="Tahoma"/>
                <a:cs typeface="Tahoma"/>
              </a:rPr>
              <a:t>ML)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7075" y="219456"/>
            <a:ext cx="8688705" cy="4805680"/>
            <a:chOff x="227075" y="219456"/>
            <a:chExt cx="8688705" cy="4805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075" y="219456"/>
              <a:ext cx="8688324" cy="48051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561" y="247650"/>
              <a:ext cx="8531352" cy="4648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5561" y="247650"/>
              <a:ext cx="8531860" cy="4648200"/>
            </a:xfrm>
            <a:custGeom>
              <a:avLst/>
              <a:gdLst/>
              <a:ahLst/>
              <a:cxnLst/>
              <a:rect l="l" t="t" r="r" b="b"/>
              <a:pathLst>
                <a:path w="8531860" h="4648200">
                  <a:moveTo>
                    <a:pt x="0" y="96774"/>
                  </a:moveTo>
                  <a:lnTo>
                    <a:pt x="7601" y="59096"/>
                  </a:lnTo>
                  <a:lnTo>
                    <a:pt x="28332" y="28336"/>
                  </a:lnTo>
                  <a:lnTo>
                    <a:pt x="59080" y="7602"/>
                  </a:lnTo>
                  <a:lnTo>
                    <a:pt x="96735" y="0"/>
                  </a:lnTo>
                  <a:lnTo>
                    <a:pt x="8434578" y="0"/>
                  </a:lnTo>
                  <a:lnTo>
                    <a:pt x="8472255" y="7602"/>
                  </a:lnTo>
                  <a:lnTo>
                    <a:pt x="8503015" y="28336"/>
                  </a:lnTo>
                  <a:lnTo>
                    <a:pt x="8523749" y="59096"/>
                  </a:lnTo>
                  <a:lnTo>
                    <a:pt x="8531352" y="96774"/>
                  </a:lnTo>
                  <a:lnTo>
                    <a:pt x="8531352" y="4551464"/>
                  </a:lnTo>
                  <a:lnTo>
                    <a:pt x="8523749" y="4589119"/>
                  </a:lnTo>
                  <a:lnTo>
                    <a:pt x="8503015" y="4619867"/>
                  </a:lnTo>
                  <a:lnTo>
                    <a:pt x="8472255" y="4640598"/>
                  </a:lnTo>
                  <a:lnTo>
                    <a:pt x="8434578" y="4648200"/>
                  </a:lnTo>
                  <a:lnTo>
                    <a:pt x="96735" y="4648200"/>
                  </a:lnTo>
                  <a:lnTo>
                    <a:pt x="59080" y="4640598"/>
                  </a:lnTo>
                  <a:lnTo>
                    <a:pt x="28332" y="4619867"/>
                  </a:lnTo>
                  <a:lnTo>
                    <a:pt x="7601" y="4589119"/>
                  </a:lnTo>
                  <a:lnTo>
                    <a:pt x="0" y="4551464"/>
                  </a:lnTo>
                  <a:lnTo>
                    <a:pt x="0" y="96774"/>
                  </a:lnTo>
                  <a:close/>
                </a:path>
              </a:pathLst>
            </a:custGeom>
            <a:ln w="3175">
              <a:solidFill>
                <a:srgbClr val="A3A2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786507" y="2078227"/>
            <a:ext cx="3709035" cy="600075"/>
          </a:xfrm>
          <a:custGeom>
            <a:avLst/>
            <a:gdLst/>
            <a:ahLst/>
            <a:cxnLst/>
            <a:rect l="l" t="t" r="r" b="b"/>
            <a:pathLst>
              <a:path w="3709035" h="600075">
                <a:moveTo>
                  <a:pt x="236149" y="272542"/>
                </a:moveTo>
                <a:lnTo>
                  <a:pt x="131063" y="272542"/>
                </a:lnTo>
                <a:lnTo>
                  <a:pt x="148970" y="600075"/>
                </a:lnTo>
                <a:lnTo>
                  <a:pt x="253619" y="594360"/>
                </a:lnTo>
                <a:lnTo>
                  <a:pt x="236149" y="272542"/>
                </a:lnTo>
                <a:close/>
              </a:path>
              <a:path w="3709035" h="600075">
                <a:moveTo>
                  <a:pt x="358267" y="181483"/>
                </a:moveTo>
                <a:lnTo>
                  <a:pt x="0" y="200914"/>
                </a:lnTo>
                <a:lnTo>
                  <a:pt x="4318" y="279527"/>
                </a:lnTo>
                <a:lnTo>
                  <a:pt x="131063" y="272542"/>
                </a:lnTo>
                <a:lnTo>
                  <a:pt x="236149" y="272542"/>
                </a:lnTo>
                <a:lnTo>
                  <a:pt x="235838" y="266827"/>
                </a:lnTo>
                <a:lnTo>
                  <a:pt x="362585" y="259969"/>
                </a:lnTo>
                <a:lnTo>
                  <a:pt x="358267" y="181483"/>
                </a:lnTo>
                <a:close/>
              </a:path>
              <a:path w="3709035" h="600075">
                <a:moveTo>
                  <a:pt x="513080" y="154686"/>
                </a:moveTo>
                <a:lnTo>
                  <a:pt x="414655" y="160020"/>
                </a:lnTo>
                <a:lnTo>
                  <a:pt x="437769" y="584327"/>
                </a:lnTo>
                <a:lnTo>
                  <a:pt x="536194" y="578993"/>
                </a:lnTo>
                <a:lnTo>
                  <a:pt x="524382" y="361950"/>
                </a:lnTo>
                <a:lnTo>
                  <a:pt x="531999" y="357044"/>
                </a:lnTo>
                <a:lnTo>
                  <a:pt x="573647" y="341149"/>
                </a:lnTo>
                <a:lnTo>
                  <a:pt x="589244" y="340320"/>
                </a:lnTo>
                <a:lnTo>
                  <a:pt x="730943" y="340320"/>
                </a:lnTo>
                <a:lnTo>
                  <a:pt x="724741" y="318293"/>
                </a:lnTo>
                <a:lnTo>
                  <a:pt x="718798" y="306578"/>
                </a:lnTo>
                <a:lnTo>
                  <a:pt x="521334" y="306578"/>
                </a:lnTo>
                <a:lnTo>
                  <a:pt x="513080" y="154686"/>
                </a:lnTo>
                <a:close/>
              </a:path>
              <a:path w="3709035" h="600075">
                <a:moveTo>
                  <a:pt x="730943" y="340320"/>
                </a:moveTo>
                <a:lnTo>
                  <a:pt x="589244" y="340320"/>
                </a:lnTo>
                <a:lnTo>
                  <a:pt x="597122" y="340772"/>
                </a:lnTo>
                <a:lnTo>
                  <a:pt x="604000" y="341844"/>
                </a:lnTo>
                <a:lnTo>
                  <a:pt x="633100" y="375648"/>
                </a:lnTo>
                <a:lnTo>
                  <a:pt x="638556" y="421005"/>
                </a:lnTo>
                <a:lnTo>
                  <a:pt x="646938" y="572897"/>
                </a:lnTo>
                <a:lnTo>
                  <a:pt x="745363" y="567563"/>
                </a:lnTo>
                <a:lnTo>
                  <a:pt x="734441" y="368300"/>
                </a:lnTo>
                <a:lnTo>
                  <a:pt x="731252" y="341415"/>
                </a:lnTo>
                <a:lnTo>
                  <a:pt x="730943" y="340320"/>
                </a:lnTo>
                <a:close/>
              </a:path>
              <a:path w="3709035" h="600075">
                <a:moveTo>
                  <a:pt x="622807" y="258699"/>
                </a:moveTo>
                <a:lnTo>
                  <a:pt x="581999" y="266985"/>
                </a:lnTo>
                <a:lnTo>
                  <a:pt x="545972" y="287115"/>
                </a:lnTo>
                <a:lnTo>
                  <a:pt x="521334" y="306578"/>
                </a:lnTo>
                <a:lnTo>
                  <a:pt x="718798" y="306578"/>
                </a:lnTo>
                <a:lnTo>
                  <a:pt x="685851" y="271504"/>
                </a:lnTo>
                <a:lnTo>
                  <a:pt x="646330" y="259173"/>
                </a:lnTo>
                <a:lnTo>
                  <a:pt x="622807" y="258699"/>
                </a:lnTo>
                <a:close/>
              </a:path>
              <a:path w="3709035" h="600075">
                <a:moveTo>
                  <a:pt x="1100952" y="308989"/>
                </a:moveTo>
                <a:lnTo>
                  <a:pt x="944576" y="308989"/>
                </a:lnTo>
                <a:lnTo>
                  <a:pt x="961183" y="309927"/>
                </a:lnTo>
                <a:lnTo>
                  <a:pt x="975385" y="312175"/>
                </a:lnTo>
                <a:lnTo>
                  <a:pt x="1007870" y="338010"/>
                </a:lnTo>
                <a:lnTo>
                  <a:pt x="1009904" y="351282"/>
                </a:lnTo>
                <a:lnTo>
                  <a:pt x="988492" y="353901"/>
                </a:lnTo>
                <a:lnTo>
                  <a:pt x="967485" y="356806"/>
                </a:lnTo>
                <a:lnTo>
                  <a:pt x="926592" y="363474"/>
                </a:lnTo>
                <a:lnTo>
                  <a:pt x="874085" y="378207"/>
                </a:lnTo>
                <a:lnTo>
                  <a:pt x="836310" y="400494"/>
                </a:lnTo>
                <a:lnTo>
                  <a:pt x="813302" y="432260"/>
                </a:lnTo>
                <a:lnTo>
                  <a:pt x="807212" y="476123"/>
                </a:lnTo>
                <a:lnTo>
                  <a:pt x="810142" y="496107"/>
                </a:lnTo>
                <a:lnTo>
                  <a:pt x="840485" y="543560"/>
                </a:lnTo>
                <a:lnTo>
                  <a:pt x="874569" y="561959"/>
                </a:lnTo>
                <a:lnTo>
                  <a:pt x="915034" y="566547"/>
                </a:lnTo>
                <a:lnTo>
                  <a:pt x="924083" y="565880"/>
                </a:lnTo>
                <a:lnTo>
                  <a:pt x="963961" y="556752"/>
                </a:lnTo>
                <a:lnTo>
                  <a:pt x="999744" y="535686"/>
                </a:lnTo>
                <a:lnTo>
                  <a:pt x="1013459" y="524383"/>
                </a:lnTo>
                <a:lnTo>
                  <a:pt x="1018540" y="520192"/>
                </a:lnTo>
                <a:lnTo>
                  <a:pt x="1116242" y="520192"/>
                </a:lnTo>
                <a:lnTo>
                  <a:pt x="1115003" y="497617"/>
                </a:lnTo>
                <a:lnTo>
                  <a:pt x="952039" y="497617"/>
                </a:lnTo>
                <a:lnTo>
                  <a:pt x="944562" y="497522"/>
                </a:lnTo>
                <a:lnTo>
                  <a:pt x="907795" y="474091"/>
                </a:lnTo>
                <a:lnTo>
                  <a:pt x="906018" y="453009"/>
                </a:lnTo>
                <a:lnTo>
                  <a:pt x="908177" y="445135"/>
                </a:lnTo>
                <a:lnTo>
                  <a:pt x="941445" y="422118"/>
                </a:lnTo>
                <a:lnTo>
                  <a:pt x="991854" y="411972"/>
                </a:lnTo>
                <a:lnTo>
                  <a:pt x="1012444" y="408940"/>
                </a:lnTo>
                <a:lnTo>
                  <a:pt x="1110137" y="408940"/>
                </a:lnTo>
                <a:lnTo>
                  <a:pt x="1106296" y="338963"/>
                </a:lnTo>
                <a:lnTo>
                  <a:pt x="1102612" y="313388"/>
                </a:lnTo>
                <a:lnTo>
                  <a:pt x="1100952" y="308989"/>
                </a:lnTo>
                <a:close/>
              </a:path>
              <a:path w="3709035" h="600075">
                <a:moveTo>
                  <a:pt x="1116242" y="520192"/>
                </a:moveTo>
                <a:lnTo>
                  <a:pt x="1018540" y="520192"/>
                </a:lnTo>
                <a:lnTo>
                  <a:pt x="1020318" y="552577"/>
                </a:lnTo>
                <a:lnTo>
                  <a:pt x="1117727" y="547243"/>
                </a:lnTo>
                <a:lnTo>
                  <a:pt x="1116242" y="520192"/>
                </a:lnTo>
                <a:close/>
              </a:path>
              <a:path w="3709035" h="600075">
                <a:moveTo>
                  <a:pt x="1110137" y="408940"/>
                </a:moveTo>
                <a:lnTo>
                  <a:pt x="1012444" y="408940"/>
                </a:lnTo>
                <a:lnTo>
                  <a:pt x="1016000" y="472440"/>
                </a:lnTo>
                <a:lnTo>
                  <a:pt x="1010257" y="477442"/>
                </a:lnTo>
                <a:lnTo>
                  <a:pt x="975439" y="495046"/>
                </a:lnTo>
                <a:lnTo>
                  <a:pt x="952039" y="497617"/>
                </a:lnTo>
                <a:lnTo>
                  <a:pt x="1115003" y="497617"/>
                </a:lnTo>
                <a:lnTo>
                  <a:pt x="1110137" y="408940"/>
                </a:lnTo>
                <a:close/>
              </a:path>
              <a:path w="3709035" h="600075">
                <a:moveTo>
                  <a:pt x="981418" y="240414"/>
                </a:moveTo>
                <a:lnTo>
                  <a:pt x="942340" y="240919"/>
                </a:lnTo>
                <a:lnTo>
                  <a:pt x="889869" y="246937"/>
                </a:lnTo>
                <a:lnTo>
                  <a:pt x="842565" y="257206"/>
                </a:lnTo>
                <a:lnTo>
                  <a:pt x="822452" y="262763"/>
                </a:lnTo>
                <a:lnTo>
                  <a:pt x="826389" y="336677"/>
                </a:lnTo>
                <a:lnTo>
                  <a:pt x="835406" y="336169"/>
                </a:lnTo>
                <a:lnTo>
                  <a:pt x="842264" y="333267"/>
                </a:lnTo>
                <a:lnTo>
                  <a:pt x="851027" y="329723"/>
                </a:lnTo>
                <a:lnTo>
                  <a:pt x="887624" y="316301"/>
                </a:lnTo>
                <a:lnTo>
                  <a:pt x="925576" y="309372"/>
                </a:lnTo>
                <a:lnTo>
                  <a:pt x="944576" y="308989"/>
                </a:lnTo>
                <a:lnTo>
                  <a:pt x="1100952" y="308989"/>
                </a:lnTo>
                <a:lnTo>
                  <a:pt x="1094438" y="291719"/>
                </a:lnTo>
                <a:lnTo>
                  <a:pt x="1081811" y="273954"/>
                </a:lnTo>
                <a:lnTo>
                  <a:pt x="1064768" y="260096"/>
                </a:lnTo>
                <a:lnTo>
                  <a:pt x="1042620" y="250027"/>
                </a:lnTo>
                <a:lnTo>
                  <a:pt x="1014841" y="243459"/>
                </a:lnTo>
                <a:lnTo>
                  <a:pt x="981418" y="240414"/>
                </a:lnTo>
                <a:close/>
              </a:path>
              <a:path w="3709035" h="600075">
                <a:moveTo>
                  <a:pt x="1289431" y="230759"/>
                </a:moveTo>
                <a:lnTo>
                  <a:pt x="1191006" y="236093"/>
                </a:lnTo>
                <a:lnTo>
                  <a:pt x="1207770" y="542417"/>
                </a:lnTo>
                <a:lnTo>
                  <a:pt x="1306195" y="537083"/>
                </a:lnTo>
                <a:lnTo>
                  <a:pt x="1294383" y="319913"/>
                </a:lnTo>
                <a:lnTo>
                  <a:pt x="1302000" y="315081"/>
                </a:lnTo>
                <a:lnTo>
                  <a:pt x="1343648" y="299221"/>
                </a:lnTo>
                <a:lnTo>
                  <a:pt x="1359245" y="298410"/>
                </a:lnTo>
                <a:lnTo>
                  <a:pt x="1500980" y="298410"/>
                </a:lnTo>
                <a:lnTo>
                  <a:pt x="1494742" y="276256"/>
                </a:lnTo>
                <a:lnTo>
                  <a:pt x="1488799" y="264541"/>
                </a:lnTo>
                <a:lnTo>
                  <a:pt x="1291335" y="264541"/>
                </a:lnTo>
                <a:lnTo>
                  <a:pt x="1289431" y="230759"/>
                </a:lnTo>
                <a:close/>
              </a:path>
              <a:path w="3709035" h="600075">
                <a:moveTo>
                  <a:pt x="1500980" y="298410"/>
                </a:moveTo>
                <a:lnTo>
                  <a:pt x="1359245" y="298410"/>
                </a:lnTo>
                <a:lnTo>
                  <a:pt x="1367123" y="298862"/>
                </a:lnTo>
                <a:lnTo>
                  <a:pt x="1374001" y="299934"/>
                </a:lnTo>
                <a:lnTo>
                  <a:pt x="1403101" y="333738"/>
                </a:lnTo>
                <a:lnTo>
                  <a:pt x="1408557" y="379095"/>
                </a:lnTo>
                <a:lnTo>
                  <a:pt x="1416939" y="530987"/>
                </a:lnTo>
                <a:lnTo>
                  <a:pt x="1515364" y="525653"/>
                </a:lnTo>
                <a:lnTo>
                  <a:pt x="1504442" y="326263"/>
                </a:lnTo>
                <a:lnTo>
                  <a:pt x="1501253" y="299378"/>
                </a:lnTo>
                <a:lnTo>
                  <a:pt x="1500980" y="298410"/>
                </a:lnTo>
                <a:close/>
              </a:path>
              <a:path w="3709035" h="600075">
                <a:moveTo>
                  <a:pt x="1392808" y="216662"/>
                </a:moveTo>
                <a:lnTo>
                  <a:pt x="1352000" y="225073"/>
                </a:lnTo>
                <a:lnTo>
                  <a:pt x="1315973" y="245141"/>
                </a:lnTo>
                <a:lnTo>
                  <a:pt x="1291335" y="264541"/>
                </a:lnTo>
                <a:lnTo>
                  <a:pt x="1488799" y="264541"/>
                </a:lnTo>
                <a:lnTo>
                  <a:pt x="1455852" y="229538"/>
                </a:lnTo>
                <a:lnTo>
                  <a:pt x="1416331" y="217207"/>
                </a:lnTo>
                <a:lnTo>
                  <a:pt x="1392808" y="216662"/>
                </a:lnTo>
                <a:close/>
              </a:path>
              <a:path w="3709035" h="600075">
                <a:moveTo>
                  <a:pt x="1680209" y="91059"/>
                </a:moveTo>
                <a:lnTo>
                  <a:pt x="1581784" y="96393"/>
                </a:lnTo>
                <a:lnTo>
                  <a:pt x="1604898" y="520700"/>
                </a:lnTo>
                <a:lnTo>
                  <a:pt x="1703323" y="515366"/>
                </a:lnTo>
                <a:lnTo>
                  <a:pt x="1697863" y="414909"/>
                </a:lnTo>
                <a:lnTo>
                  <a:pt x="1722628" y="380746"/>
                </a:lnTo>
                <a:lnTo>
                  <a:pt x="1837136" y="380746"/>
                </a:lnTo>
                <a:lnTo>
                  <a:pt x="1809359" y="344170"/>
                </a:lnTo>
                <a:lnTo>
                  <a:pt x="1694053" y="344170"/>
                </a:lnTo>
                <a:lnTo>
                  <a:pt x="1680209" y="91059"/>
                </a:lnTo>
                <a:close/>
              </a:path>
              <a:path w="3709035" h="600075">
                <a:moveTo>
                  <a:pt x="1837136" y="380746"/>
                </a:moveTo>
                <a:lnTo>
                  <a:pt x="1722628" y="380746"/>
                </a:lnTo>
                <a:lnTo>
                  <a:pt x="1815719" y="509270"/>
                </a:lnTo>
                <a:lnTo>
                  <a:pt x="1930019" y="503047"/>
                </a:lnTo>
                <a:lnTo>
                  <a:pt x="1837136" y="380746"/>
                </a:lnTo>
                <a:close/>
              </a:path>
              <a:path w="3709035" h="600075">
                <a:moveTo>
                  <a:pt x="1905381" y="197231"/>
                </a:moveTo>
                <a:lnTo>
                  <a:pt x="1792096" y="203454"/>
                </a:lnTo>
                <a:lnTo>
                  <a:pt x="1694053" y="344170"/>
                </a:lnTo>
                <a:lnTo>
                  <a:pt x="1809359" y="344170"/>
                </a:lnTo>
                <a:lnTo>
                  <a:pt x="1802510" y="335153"/>
                </a:lnTo>
                <a:lnTo>
                  <a:pt x="1905381" y="197231"/>
                </a:lnTo>
                <a:close/>
              </a:path>
              <a:path w="3709035" h="600075">
                <a:moveTo>
                  <a:pt x="2224151" y="79756"/>
                </a:moveTo>
                <a:lnTo>
                  <a:pt x="2105025" y="86233"/>
                </a:lnTo>
                <a:lnTo>
                  <a:pt x="2271014" y="331851"/>
                </a:lnTo>
                <a:lnTo>
                  <a:pt x="2279269" y="483997"/>
                </a:lnTo>
                <a:lnTo>
                  <a:pt x="2383917" y="478282"/>
                </a:lnTo>
                <a:lnTo>
                  <a:pt x="2375408" y="321183"/>
                </a:lnTo>
                <a:lnTo>
                  <a:pt x="2422829" y="231648"/>
                </a:lnTo>
                <a:lnTo>
                  <a:pt x="2320290" y="231648"/>
                </a:lnTo>
                <a:lnTo>
                  <a:pt x="2224151" y="79756"/>
                </a:lnTo>
                <a:close/>
              </a:path>
              <a:path w="3709035" h="600075">
                <a:moveTo>
                  <a:pt x="2511552" y="64135"/>
                </a:moveTo>
                <a:lnTo>
                  <a:pt x="2396363" y="70358"/>
                </a:lnTo>
                <a:lnTo>
                  <a:pt x="2320290" y="231648"/>
                </a:lnTo>
                <a:lnTo>
                  <a:pt x="2422829" y="231648"/>
                </a:lnTo>
                <a:lnTo>
                  <a:pt x="2511552" y="64135"/>
                </a:lnTo>
                <a:close/>
              </a:path>
              <a:path w="3709035" h="600075">
                <a:moveTo>
                  <a:pt x="2710053" y="143764"/>
                </a:moveTo>
                <a:lnTo>
                  <a:pt x="2640203" y="158464"/>
                </a:lnTo>
                <a:lnTo>
                  <a:pt x="2589022" y="193929"/>
                </a:lnTo>
                <a:lnTo>
                  <a:pt x="2558526" y="247253"/>
                </a:lnTo>
                <a:lnTo>
                  <a:pt x="2551176" y="315722"/>
                </a:lnTo>
                <a:lnTo>
                  <a:pt x="2555894" y="351371"/>
                </a:lnTo>
                <a:lnTo>
                  <a:pt x="2581144" y="409715"/>
                </a:lnTo>
                <a:lnTo>
                  <a:pt x="2626961" y="450099"/>
                </a:lnTo>
                <a:lnTo>
                  <a:pt x="2689965" y="468475"/>
                </a:lnTo>
                <a:lnTo>
                  <a:pt x="2727706" y="469138"/>
                </a:lnTo>
                <a:lnTo>
                  <a:pt x="2765159" y="464351"/>
                </a:lnTo>
                <a:lnTo>
                  <a:pt x="2797873" y="454374"/>
                </a:lnTo>
                <a:lnTo>
                  <a:pt x="2825825" y="439205"/>
                </a:lnTo>
                <a:lnTo>
                  <a:pt x="2848991" y="418846"/>
                </a:lnTo>
                <a:lnTo>
                  <a:pt x="2862124" y="400756"/>
                </a:lnTo>
                <a:lnTo>
                  <a:pt x="2717240" y="400756"/>
                </a:lnTo>
                <a:lnTo>
                  <a:pt x="2710053" y="400208"/>
                </a:lnTo>
                <a:lnTo>
                  <a:pt x="2675128" y="382778"/>
                </a:lnTo>
                <a:lnTo>
                  <a:pt x="2657367" y="344469"/>
                </a:lnTo>
                <a:lnTo>
                  <a:pt x="2652500" y="297265"/>
                </a:lnTo>
                <a:lnTo>
                  <a:pt x="2652823" y="284940"/>
                </a:lnTo>
                <a:lnTo>
                  <a:pt x="2661046" y="246935"/>
                </a:lnTo>
                <a:lnTo>
                  <a:pt x="2688717" y="217424"/>
                </a:lnTo>
                <a:lnTo>
                  <a:pt x="2720707" y="212141"/>
                </a:lnTo>
                <a:lnTo>
                  <a:pt x="2861599" y="212141"/>
                </a:lnTo>
                <a:lnTo>
                  <a:pt x="2856722" y="203457"/>
                </a:lnTo>
                <a:lnTo>
                  <a:pt x="2836291" y="180721"/>
                </a:lnTo>
                <a:lnTo>
                  <a:pt x="2811101" y="162909"/>
                </a:lnTo>
                <a:lnTo>
                  <a:pt x="2781649" y="150812"/>
                </a:lnTo>
                <a:lnTo>
                  <a:pt x="2747958" y="144430"/>
                </a:lnTo>
                <a:lnTo>
                  <a:pt x="2710053" y="143764"/>
                </a:lnTo>
                <a:close/>
              </a:path>
              <a:path w="3709035" h="600075">
                <a:moveTo>
                  <a:pt x="2861599" y="212141"/>
                </a:moveTo>
                <a:lnTo>
                  <a:pt x="2720707" y="212141"/>
                </a:lnTo>
                <a:lnTo>
                  <a:pt x="2727499" y="212661"/>
                </a:lnTo>
                <a:lnTo>
                  <a:pt x="2734077" y="213752"/>
                </a:lnTo>
                <a:lnTo>
                  <a:pt x="2766702" y="235819"/>
                </a:lnTo>
                <a:lnTo>
                  <a:pt x="2782316" y="278765"/>
                </a:lnTo>
                <a:lnTo>
                  <a:pt x="2785297" y="315722"/>
                </a:lnTo>
                <a:lnTo>
                  <a:pt x="2785259" y="322891"/>
                </a:lnTo>
                <a:lnTo>
                  <a:pt x="2777458" y="365125"/>
                </a:lnTo>
                <a:lnTo>
                  <a:pt x="2750058" y="394716"/>
                </a:lnTo>
                <a:lnTo>
                  <a:pt x="2717240" y="400756"/>
                </a:lnTo>
                <a:lnTo>
                  <a:pt x="2862124" y="400756"/>
                </a:lnTo>
                <a:lnTo>
                  <a:pt x="2866991" y="394053"/>
                </a:lnTo>
                <a:lnTo>
                  <a:pt x="2879264" y="365569"/>
                </a:lnTo>
                <a:lnTo>
                  <a:pt x="2885799" y="333371"/>
                </a:lnTo>
                <a:lnTo>
                  <a:pt x="2886583" y="297434"/>
                </a:lnTo>
                <a:lnTo>
                  <a:pt x="2881868" y="261838"/>
                </a:lnTo>
                <a:lnTo>
                  <a:pt x="2871914" y="230505"/>
                </a:lnTo>
                <a:lnTo>
                  <a:pt x="2861599" y="212141"/>
                </a:lnTo>
                <a:close/>
              </a:path>
              <a:path w="3709035" h="600075">
                <a:moveTo>
                  <a:pt x="3044697" y="135128"/>
                </a:moveTo>
                <a:lnTo>
                  <a:pt x="2946146" y="140462"/>
                </a:lnTo>
                <a:lnTo>
                  <a:pt x="2957068" y="339852"/>
                </a:lnTo>
                <a:lnTo>
                  <a:pt x="2960211" y="366500"/>
                </a:lnTo>
                <a:lnTo>
                  <a:pt x="2976213" y="408842"/>
                </a:lnTo>
                <a:lnTo>
                  <a:pt x="3004907" y="436487"/>
                </a:lnTo>
                <a:lnTo>
                  <a:pt x="3044721" y="448956"/>
                </a:lnTo>
                <a:lnTo>
                  <a:pt x="3068701" y="449453"/>
                </a:lnTo>
                <a:lnTo>
                  <a:pt x="3083821" y="447952"/>
                </a:lnTo>
                <a:lnTo>
                  <a:pt x="3122041" y="435737"/>
                </a:lnTo>
                <a:lnTo>
                  <a:pt x="3157384" y="412001"/>
                </a:lnTo>
                <a:lnTo>
                  <a:pt x="3170173" y="401574"/>
                </a:lnTo>
                <a:lnTo>
                  <a:pt x="3268947" y="401574"/>
                </a:lnTo>
                <a:lnTo>
                  <a:pt x="3267097" y="367776"/>
                </a:lnTo>
                <a:lnTo>
                  <a:pt x="3102010" y="367776"/>
                </a:lnTo>
                <a:lnTo>
                  <a:pt x="3094132" y="367347"/>
                </a:lnTo>
                <a:lnTo>
                  <a:pt x="3062081" y="345432"/>
                </a:lnTo>
                <a:lnTo>
                  <a:pt x="3053615" y="298140"/>
                </a:lnTo>
                <a:lnTo>
                  <a:pt x="3052953" y="287020"/>
                </a:lnTo>
                <a:lnTo>
                  <a:pt x="3044697" y="135128"/>
                </a:lnTo>
                <a:close/>
              </a:path>
              <a:path w="3709035" h="600075">
                <a:moveTo>
                  <a:pt x="3268947" y="401574"/>
                </a:moveTo>
                <a:lnTo>
                  <a:pt x="3170173" y="401574"/>
                </a:lnTo>
                <a:lnTo>
                  <a:pt x="3172079" y="435356"/>
                </a:lnTo>
                <a:lnTo>
                  <a:pt x="3270504" y="430022"/>
                </a:lnTo>
                <a:lnTo>
                  <a:pt x="3268947" y="401574"/>
                </a:lnTo>
                <a:close/>
              </a:path>
              <a:path w="3709035" h="600075">
                <a:moveTo>
                  <a:pt x="3253740" y="123698"/>
                </a:moveTo>
                <a:lnTo>
                  <a:pt x="3155315" y="129159"/>
                </a:lnTo>
                <a:lnTo>
                  <a:pt x="3167126" y="346202"/>
                </a:lnTo>
                <a:lnTo>
                  <a:pt x="3160248" y="350797"/>
                </a:lnTo>
                <a:lnTo>
                  <a:pt x="3124073" y="365680"/>
                </a:lnTo>
                <a:lnTo>
                  <a:pt x="3102010" y="367776"/>
                </a:lnTo>
                <a:lnTo>
                  <a:pt x="3267097" y="367776"/>
                </a:lnTo>
                <a:lnTo>
                  <a:pt x="3253740" y="123698"/>
                </a:lnTo>
                <a:close/>
              </a:path>
              <a:path w="3709035" h="600075">
                <a:moveTo>
                  <a:pt x="3463417" y="12192"/>
                </a:moveTo>
                <a:lnTo>
                  <a:pt x="3349371" y="18415"/>
                </a:lnTo>
                <a:lnTo>
                  <a:pt x="3377692" y="306832"/>
                </a:lnTo>
                <a:lnTo>
                  <a:pt x="3466592" y="302006"/>
                </a:lnTo>
                <a:lnTo>
                  <a:pt x="3463417" y="12192"/>
                </a:lnTo>
                <a:close/>
              </a:path>
              <a:path w="3709035" h="600075">
                <a:moveTo>
                  <a:pt x="3479673" y="346329"/>
                </a:moveTo>
                <a:lnTo>
                  <a:pt x="3369564" y="352425"/>
                </a:lnTo>
                <a:lnTo>
                  <a:pt x="3373374" y="424434"/>
                </a:lnTo>
                <a:lnTo>
                  <a:pt x="3483609" y="418338"/>
                </a:lnTo>
                <a:lnTo>
                  <a:pt x="3479673" y="346329"/>
                </a:lnTo>
                <a:close/>
              </a:path>
              <a:path w="3709035" h="600075">
                <a:moveTo>
                  <a:pt x="3688588" y="0"/>
                </a:moveTo>
                <a:lnTo>
                  <a:pt x="3574669" y="6223"/>
                </a:lnTo>
                <a:lnTo>
                  <a:pt x="3602863" y="294513"/>
                </a:lnTo>
                <a:lnTo>
                  <a:pt x="3691763" y="289687"/>
                </a:lnTo>
                <a:lnTo>
                  <a:pt x="3688588" y="0"/>
                </a:lnTo>
                <a:close/>
              </a:path>
              <a:path w="3709035" h="600075">
                <a:moveTo>
                  <a:pt x="3704844" y="334137"/>
                </a:moveTo>
                <a:lnTo>
                  <a:pt x="3594734" y="340106"/>
                </a:lnTo>
                <a:lnTo>
                  <a:pt x="3598672" y="412115"/>
                </a:lnTo>
                <a:lnTo>
                  <a:pt x="3708780" y="406146"/>
                </a:lnTo>
                <a:lnTo>
                  <a:pt x="3704844" y="334137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68580"/>
            <a:ext cx="8461375" cy="4372610"/>
            <a:chOff x="263652" y="68580"/>
            <a:chExt cx="8461375" cy="43726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52" y="68580"/>
              <a:ext cx="2071116" cy="7482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3663" y="68580"/>
              <a:ext cx="800100" cy="7482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2659" y="68580"/>
              <a:ext cx="1057656" cy="7482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4744" y="68580"/>
              <a:ext cx="2246376" cy="74828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49809"/>
            <a:ext cx="44640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FF8D3D"/>
                </a:solidFill>
                <a:latin typeface="Calibri"/>
                <a:cs typeface="Calibri"/>
              </a:rPr>
              <a:t>Importance</a:t>
            </a:r>
            <a:r>
              <a:rPr sz="2600" b="0" spc="-110" dirty="0">
                <a:solidFill>
                  <a:srgbClr val="FF8D3D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FF8D3D"/>
                </a:solidFill>
                <a:latin typeface="Calibri"/>
                <a:cs typeface="Calibri"/>
              </a:rPr>
              <a:t>of</a:t>
            </a:r>
            <a:r>
              <a:rPr sz="2600" b="0" spc="-30" dirty="0">
                <a:solidFill>
                  <a:srgbClr val="FF8D3D"/>
                </a:solidFill>
                <a:latin typeface="Calibri"/>
                <a:cs typeface="Calibri"/>
              </a:rPr>
              <a:t> </a:t>
            </a:r>
            <a:r>
              <a:rPr sz="2600" b="0" spc="-65" dirty="0">
                <a:solidFill>
                  <a:srgbClr val="FF8D3D"/>
                </a:solidFill>
                <a:latin typeface="Calibri"/>
                <a:cs typeface="Calibri"/>
              </a:rPr>
              <a:t>Web</a:t>
            </a:r>
            <a:r>
              <a:rPr sz="2600" b="0" spc="-110" dirty="0">
                <a:solidFill>
                  <a:srgbClr val="FF8D3D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FF8D3D"/>
                </a:solidFill>
                <a:latin typeface="Calibri"/>
                <a:cs typeface="Calibri"/>
              </a:rPr>
              <a:t>Development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652" y="767858"/>
            <a:ext cx="6263005" cy="394081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64465" indent="-151765">
              <a:lnSpc>
                <a:spcPct val="100000"/>
              </a:lnSpc>
              <a:spcBef>
                <a:spcPts val="735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64465" algn="l"/>
              </a:tabLst>
            </a:pPr>
            <a:r>
              <a:rPr sz="2000" dirty="0">
                <a:solidFill>
                  <a:srgbClr val="1269EB"/>
                </a:solidFill>
                <a:latin typeface="Tahoma"/>
                <a:cs typeface="Tahoma"/>
              </a:rPr>
              <a:t>The</a:t>
            </a:r>
            <a:r>
              <a:rPr sz="2000" spc="-4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1269EB"/>
                </a:solidFill>
                <a:latin typeface="Tahoma"/>
                <a:cs typeface="Tahoma"/>
              </a:rPr>
              <a:t>Internet</a:t>
            </a:r>
            <a:r>
              <a:rPr sz="2000" spc="-6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1269EB"/>
                </a:solidFill>
                <a:latin typeface="Tahoma"/>
                <a:cs typeface="Tahoma"/>
              </a:rPr>
              <a:t>is</a:t>
            </a:r>
            <a:r>
              <a:rPr sz="2000" spc="-5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1269EB"/>
                </a:solidFill>
                <a:latin typeface="Tahoma"/>
                <a:cs typeface="Tahoma"/>
              </a:rPr>
              <a:t>ubiquitous</a:t>
            </a:r>
            <a:endParaRPr sz="20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Font typeface="Arial MT"/>
              <a:buChar char="•"/>
              <a:tabLst>
                <a:tab pos="564515" algn="l"/>
              </a:tabLst>
            </a:pP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Accessible</a:t>
            </a:r>
            <a:r>
              <a:rPr sz="16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r>
              <a:rPr sz="16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mobile</a:t>
            </a:r>
            <a:r>
              <a:rPr sz="16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6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desktop</a:t>
            </a:r>
            <a:endParaRPr sz="16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Arial MT"/>
              <a:buChar char="•"/>
              <a:tabLst>
                <a:tab pos="564515" algn="l"/>
              </a:tabLst>
            </a:pP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Customers/users</a:t>
            </a:r>
            <a:r>
              <a:rPr sz="1600" spc="-1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need</a:t>
            </a:r>
            <a:r>
              <a:rPr sz="16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6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find</a:t>
            </a:r>
            <a:r>
              <a:rPr sz="16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you/your</a:t>
            </a:r>
            <a:r>
              <a:rPr sz="16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endParaRPr sz="16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Arial MT"/>
              <a:buChar char="•"/>
              <a:tabLst>
                <a:tab pos="564515" algn="l"/>
              </a:tabLst>
            </a:pP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Builds</a:t>
            </a:r>
            <a:r>
              <a:rPr sz="16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trust</a:t>
            </a:r>
            <a:r>
              <a:rPr sz="16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6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your</a:t>
            </a:r>
            <a:r>
              <a:rPr sz="16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organization</a:t>
            </a:r>
            <a:r>
              <a:rPr sz="16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6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improves</a:t>
            </a:r>
            <a:r>
              <a:rPr sz="16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your</a:t>
            </a:r>
            <a:r>
              <a:rPr sz="1600" spc="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reputation</a:t>
            </a:r>
            <a:endParaRPr sz="16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Font typeface="Arial MT"/>
              <a:buChar char="•"/>
              <a:tabLst>
                <a:tab pos="564515" algn="l"/>
              </a:tabLst>
            </a:pPr>
            <a:r>
              <a:rPr sz="1600" spc="-20" dirty="0">
                <a:solidFill>
                  <a:srgbClr val="242424"/>
                </a:solidFill>
                <a:latin typeface="Tahoma"/>
                <a:cs typeface="Tahoma"/>
              </a:rPr>
              <a:t>Your</a:t>
            </a:r>
            <a:r>
              <a:rPr sz="16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website</a:t>
            </a:r>
            <a:r>
              <a:rPr sz="16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6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your</a:t>
            </a:r>
            <a:r>
              <a:rPr sz="16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first</a:t>
            </a:r>
            <a:r>
              <a:rPr sz="16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42424"/>
                </a:solidFill>
                <a:latin typeface="Tahoma"/>
                <a:cs typeface="Tahoma"/>
              </a:rPr>
              <a:t>round-the-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clock</a:t>
            </a:r>
            <a:r>
              <a:rPr sz="16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sales</a:t>
            </a:r>
            <a:r>
              <a:rPr sz="16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person!</a:t>
            </a:r>
            <a:endParaRPr sz="1600">
              <a:latin typeface="Tahoma"/>
              <a:cs typeface="Tahoma"/>
            </a:endParaRPr>
          </a:p>
          <a:p>
            <a:pPr marL="164465" indent="-151765">
              <a:lnSpc>
                <a:spcPct val="100000"/>
              </a:lnSpc>
              <a:spcBef>
                <a:spcPts val="595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64465" algn="l"/>
              </a:tabLst>
            </a:pPr>
            <a:r>
              <a:rPr sz="2000" dirty="0">
                <a:solidFill>
                  <a:srgbClr val="1269EB"/>
                </a:solidFill>
                <a:latin typeface="Tahoma"/>
                <a:cs typeface="Tahoma"/>
              </a:rPr>
              <a:t>The</a:t>
            </a:r>
            <a:r>
              <a:rPr sz="2000" spc="-5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1269EB"/>
                </a:solidFill>
                <a:latin typeface="Tahoma"/>
                <a:cs typeface="Tahoma"/>
              </a:rPr>
              <a:t>Website</a:t>
            </a:r>
            <a:endParaRPr sz="20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564515" algn="l"/>
              </a:tabLst>
            </a:pPr>
            <a:r>
              <a:rPr sz="1600" spc="-10" dirty="0">
                <a:latin typeface="Tahoma"/>
                <a:cs typeface="Tahoma"/>
              </a:rPr>
              <a:t>Creates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first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impression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of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your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business</a:t>
            </a:r>
            <a:endParaRPr sz="16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564515" algn="l"/>
              </a:tabLst>
            </a:pPr>
            <a:r>
              <a:rPr sz="1600" dirty="0">
                <a:latin typeface="Tahoma"/>
                <a:cs typeface="Tahoma"/>
              </a:rPr>
              <a:t>Create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it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to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suit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needs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of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your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target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audience</a:t>
            </a:r>
            <a:endParaRPr sz="16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564515" algn="l"/>
              </a:tabLst>
            </a:pPr>
            <a:r>
              <a:rPr sz="1600" spc="-20" dirty="0">
                <a:latin typeface="Tahoma"/>
                <a:cs typeface="Tahoma"/>
              </a:rPr>
              <a:t>Reflects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your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expertise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and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reputation</a:t>
            </a:r>
            <a:endParaRPr sz="16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564515" algn="l"/>
              </a:tabLst>
            </a:pPr>
            <a:r>
              <a:rPr sz="1600" dirty="0">
                <a:latin typeface="Tahoma"/>
                <a:cs typeface="Tahoma"/>
              </a:rPr>
              <a:t>Can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bring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business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from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any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part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of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world!</a:t>
            </a:r>
            <a:endParaRPr sz="16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564515" algn="l"/>
              </a:tabLst>
            </a:pPr>
            <a:r>
              <a:rPr sz="1600" dirty="0">
                <a:latin typeface="Tahoma"/>
                <a:cs typeface="Tahoma"/>
              </a:rPr>
              <a:t>Call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to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Action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–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Encourage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users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to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give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you</a:t>
            </a:r>
            <a:r>
              <a:rPr sz="1600" spc="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business</a:t>
            </a:r>
            <a:endParaRPr sz="1600">
              <a:latin typeface="Tahoma"/>
              <a:cs typeface="Tahoma"/>
            </a:endParaRPr>
          </a:p>
          <a:p>
            <a:pPr marL="164465" indent="-15176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64465" algn="l"/>
              </a:tabLst>
            </a:pPr>
            <a:r>
              <a:rPr sz="2000" dirty="0">
                <a:solidFill>
                  <a:srgbClr val="FF0066"/>
                </a:solidFill>
                <a:latin typeface="Tahoma"/>
                <a:cs typeface="Tahoma"/>
              </a:rPr>
              <a:t>You</a:t>
            </a:r>
            <a:r>
              <a:rPr sz="2000" spc="-65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66"/>
                </a:solidFill>
                <a:latin typeface="Tahoma"/>
                <a:cs typeface="Tahoma"/>
              </a:rPr>
              <a:t>need</a:t>
            </a:r>
            <a:r>
              <a:rPr sz="2000" spc="-6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66"/>
                </a:solidFill>
                <a:latin typeface="Tahoma"/>
                <a:cs typeface="Tahoma"/>
              </a:rPr>
              <a:t>Web</a:t>
            </a:r>
            <a:r>
              <a:rPr sz="2000" spc="-7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66"/>
                </a:solidFill>
                <a:latin typeface="Tahoma"/>
                <a:cs typeface="Tahoma"/>
              </a:rPr>
              <a:t>Development</a:t>
            </a:r>
            <a:r>
              <a:rPr sz="2000" spc="-9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66"/>
                </a:solidFill>
                <a:latin typeface="Tahoma"/>
                <a:cs typeface="Tahoma"/>
              </a:rPr>
              <a:t>skills</a:t>
            </a:r>
            <a:r>
              <a:rPr sz="2000" spc="-6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66"/>
                </a:solidFill>
                <a:latin typeface="Tahoma"/>
                <a:cs typeface="Tahoma"/>
              </a:rPr>
              <a:t>to</a:t>
            </a:r>
            <a:r>
              <a:rPr sz="2000" spc="-45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66"/>
                </a:solidFill>
                <a:latin typeface="Tahoma"/>
                <a:cs typeface="Tahoma"/>
              </a:rPr>
              <a:t>create</a:t>
            </a:r>
            <a:r>
              <a:rPr sz="2000" spc="-7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66"/>
                </a:solidFill>
                <a:latin typeface="Tahoma"/>
                <a:cs typeface="Tahoma"/>
              </a:rPr>
              <a:t>a</a:t>
            </a:r>
            <a:r>
              <a:rPr sz="2000" spc="-114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Tahoma"/>
                <a:cs typeface="Tahoma"/>
              </a:rPr>
              <a:t>Website!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840" y="272795"/>
            <a:ext cx="8481060" cy="4168140"/>
            <a:chOff x="243840" y="272795"/>
            <a:chExt cx="8481060" cy="41681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" y="272795"/>
              <a:ext cx="1129284" cy="7482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020" y="272795"/>
              <a:ext cx="1699260" cy="7482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0175" y="272795"/>
              <a:ext cx="888491" cy="7482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7563" y="272795"/>
              <a:ext cx="1057656" cy="7482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82695" y="272795"/>
              <a:ext cx="1828800" cy="74828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6691" y="354838"/>
            <a:ext cx="44418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45" dirty="0">
                <a:solidFill>
                  <a:srgbClr val="FF8D3D"/>
                </a:solidFill>
                <a:latin typeface="Calibri"/>
                <a:cs typeface="Calibri"/>
              </a:rPr>
              <a:t>Web</a:t>
            </a:r>
            <a:r>
              <a:rPr sz="2600" b="0" spc="-114" dirty="0">
                <a:solidFill>
                  <a:srgbClr val="FF8D3D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FF8D3D"/>
                </a:solidFill>
                <a:latin typeface="Calibri"/>
                <a:cs typeface="Calibri"/>
              </a:rPr>
              <a:t>Designer</a:t>
            </a:r>
            <a:r>
              <a:rPr sz="2600" b="0" spc="-75" dirty="0">
                <a:solidFill>
                  <a:srgbClr val="FF8D3D"/>
                </a:solidFill>
                <a:latin typeface="Calibri"/>
                <a:cs typeface="Calibri"/>
              </a:rPr>
              <a:t> Vs.</a:t>
            </a:r>
            <a:r>
              <a:rPr sz="2600" b="0" spc="-80" dirty="0">
                <a:solidFill>
                  <a:srgbClr val="FF8D3D"/>
                </a:solidFill>
                <a:latin typeface="Calibri"/>
                <a:cs typeface="Calibri"/>
              </a:rPr>
              <a:t> </a:t>
            </a:r>
            <a:r>
              <a:rPr sz="2600" b="0" spc="-65" dirty="0">
                <a:solidFill>
                  <a:srgbClr val="FF8D3D"/>
                </a:solidFill>
                <a:latin typeface="Calibri"/>
                <a:cs typeface="Calibri"/>
              </a:rPr>
              <a:t>Web</a:t>
            </a:r>
            <a:r>
              <a:rPr sz="2600" b="0" spc="-85" dirty="0">
                <a:solidFill>
                  <a:srgbClr val="FF8D3D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FF8D3D"/>
                </a:solidFill>
                <a:latin typeface="Calibri"/>
                <a:cs typeface="Calibri"/>
              </a:rPr>
              <a:t>Developer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491" y="742845"/>
            <a:ext cx="7781290" cy="393954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730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65100" algn="l"/>
              </a:tabLst>
            </a:pPr>
            <a:r>
              <a:rPr sz="2000" dirty="0">
                <a:solidFill>
                  <a:srgbClr val="1269EB"/>
                </a:solidFill>
                <a:latin typeface="Tahoma"/>
                <a:cs typeface="Tahoma"/>
              </a:rPr>
              <a:t>A</a:t>
            </a:r>
            <a:r>
              <a:rPr sz="2000" spc="-40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1269EB"/>
                </a:solidFill>
                <a:latin typeface="Tahoma"/>
                <a:cs typeface="Tahoma"/>
              </a:rPr>
              <a:t>Web</a:t>
            </a:r>
            <a:r>
              <a:rPr sz="2000" spc="-100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1269EB"/>
                </a:solidFill>
                <a:latin typeface="Tahoma"/>
                <a:cs typeface="Tahoma"/>
              </a:rPr>
              <a:t>Designer</a:t>
            </a:r>
            <a:endParaRPr sz="2000">
              <a:latin typeface="Tahoma"/>
              <a:cs typeface="Tahoma"/>
            </a:endParaRPr>
          </a:p>
          <a:p>
            <a:pPr marL="565150" lvl="1" indent="-13335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Font typeface="Arial MT"/>
              <a:buChar char="•"/>
              <a:tabLst>
                <a:tab pos="565150" algn="l"/>
              </a:tabLst>
            </a:pP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Designs</a:t>
            </a:r>
            <a:r>
              <a:rPr sz="16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6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look</a:t>
            </a:r>
            <a:r>
              <a:rPr sz="16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6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feel</a:t>
            </a:r>
            <a:r>
              <a:rPr sz="16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6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6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website</a:t>
            </a:r>
            <a:r>
              <a:rPr sz="16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(creative</a:t>
            </a:r>
            <a:r>
              <a:rPr sz="16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side</a:t>
            </a:r>
            <a:r>
              <a:rPr sz="16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600" spc="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website)</a:t>
            </a:r>
            <a:endParaRPr sz="1600">
              <a:latin typeface="Tahoma"/>
              <a:cs typeface="Tahoma"/>
            </a:endParaRPr>
          </a:p>
          <a:p>
            <a:pPr marL="565150" lvl="1" indent="-13335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Arial MT"/>
              <a:buChar char="•"/>
              <a:tabLst>
                <a:tab pos="565150" algn="l"/>
              </a:tabLst>
            </a:pP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Decides</a:t>
            </a:r>
            <a:r>
              <a:rPr sz="16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6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layout,</a:t>
            </a:r>
            <a:r>
              <a:rPr sz="16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fonts,</a:t>
            </a:r>
            <a:r>
              <a:rPr sz="16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42424"/>
                </a:solidFill>
                <a:latin typeface="Tahoma"/>
                <a:cs typeface="Tahoma"/>
              </a:rPr>
              <a:t>color,</a:t>
            </a:r>
            <a:r>
              <a:rPr sz="16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images</a:t>
            </a:r>
            <a:r>
              <a:rPr sz="1600" spc="-1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600" spc="-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overall</a:t>
            </a:r>
            <a:r>
              <a:rPr sz="16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branding</a:t>
            </a:r>
            <a:endParaRPr sz="1600">
              <a:latin typeface="Tahoma"/>
              <a:cs typeface="Tahoma"/>
            </a:endParaRPr>
          </a:p>
          <a:p>
            <a:pPr marL="565150" lvl="1" indent="-13335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Arial MT"/>
              <a:buChar char="•"/>
              <a:tabLst>
                <a:tab pos="565150" algn="l"/>
              </a:tabLst>
            </a:pP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Creates</a:t>
            </a:r>
            <a:r>
              <a:rPr sz="16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6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visual</a:t>
            </a:r>
            <a:r>
              <a:rPr sz="16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42424"/>
                </a:solidFill>
                <a:latin typeface="Tahoma"/>
                <a:cs typeface="Tahoma"/>
              </a:rPr>
              <a:t>mock-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up</a:t>
            </a:r>
            <a:r>
              <a:rPr sz="16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6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6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website</a:t>
            </a:r>
            <a:endParaRPr sz="1600">
              <a:latin typeface="Tahoma"/>
              <a:cs typeface="Tahoma"/>
            </a:endParaRPr>
          </a:p>
          <a:p>
            <a:pPr marL="565150" lvl="1" indent="-133350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Font typeface="Arial MT"/>
              <a:buChar char="•"/>
              <a:tabLst>
                <a:tab pos="565150" algn="l"/>
              </a:tabLst>
            </a:pP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Rarely</a:t>
            </a:r>
            <a:r>
              <a:rPr sz="16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does</a:t>
            </a:r>
            <a:r>
              <a:rPr sz="16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6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development</a:t>
            </a:r>
            <a:r>
              <a:rPr sz="16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6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6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website!</a:t>
            </a:r>
            <a:endParaRPr sz="1600">
              <a:latin typeface="Tahoma"/>
              <a:cs typeface="Tahoma"/>
            </a:endParaRPr>
          </a:p>
          <a:p>
            <a:pPr marL="565150" lvl="1" indent="-13335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565150" algn="l"/>
              </a:tabLst>
            </a:pPr>
            <a:r>
              <a:rPr sz="1600" dirty="0">
                <a:latin typeface="Tahoma"/>
                <a:cs typeface="Tahoma"/>
              </a:rPr>
              <a:t>A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Right-</a:t>
            </a:r>
            <a:r>
              <a:rPr sz="1600" spc="-10" dirty="0">
                <a:latin typeface="Tahoma"/>
                <a:cs typeface="Tahoma"/>
              </a:rPr>
              <a:t>brained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(Creative)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Person</a:t>
            </a:r>
            <a:endParaRPr sz="1600">
              <a:latin typeface="Tahoma"/>
              <a:cs typeface="Tahoma"/>
            </a:endParaRPr>
          </a:p>
          <a:p>
            <a:pPr marL="165100" indent="-152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65100" algn="l"/>
              </a:tabLst>
            </a:pPr>
            <a:r>
              <a:rPr sz="2000" dirty="0">
                <a:solidFill>
                  <a:srgbClr val="1269EB"/>
                </a:solidFill>
                <a:latin typeface="Tahoma"/>
                <a:cs typeface="Tahoma"/>
              </a:rPr>
              <a:t>A</a:t>
            </a:r>
            <a:r>
              <a:rPr sz="2000" spc="-40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1269EB"/>
                </a:solidFill>
                <a:latin typeface="Tahoma"/>
                <a:cs typeface="Tahoma"/>
              </a:rPr>
              <a:t>Web</a:t>
            </a:r>
            <a:r>
              <a:rPr sz="2000" spc="-100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1269EB"/>
                </a:solidFill>
                <a:latin typeface="Tahoma"/>
                <a:cs typeface="Tahoma"/>
              </a:rPr>
              <a:t>Developer</a:t>
            </a:r>
            <a:endParaRPr sz="2000">
              <a:latin typeface="Tahoma"/>
              <a:cs typeface="Tahoma"/>
            </a:endParaRPr>
          </a:p>
          <a:p>
            <a:pPr marL="565150" lvl="1" indent="-13335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565150" algn="l"/>
              </a:tabLst>
            </a:pPr>
            <a:r>
              <a:rPr sz="1600" spc="-10" dirty="0">
                <a:latin typeface="Tahoma"/>
                <a:cs typeface="Tahoma"/>
              </a:rPr>
              <a:t>Brings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website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mock-</a:t>
            </a:r>
            <a:r>
              <a:rPr sz="1600" dirty="0">
                <a:latin typeface="Tahoma"/>
                <a:cs typeface="Tahoma"/>
              </a:rPr>
              <a:t>up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to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life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on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Internet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(development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side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of</a:t>
            </a:r>
            <a:r>
              <a:rPr sz="1600" spc="20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website)</a:t>
            </a:r>
            <a:endParaRPr sz="1600">
              <a:latin typeface="Tahoma"/>
              <a:cs typeface="Tahoma"/>
            </a:endParaRPr>
          </a:p>
          <a:p>
            <a:pPr marL="565150" lvl="1" indent="-13335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565150" algn="l"/>
              </a:tabLst>
            </a:pPr>
            <a:r>
              <a:rPr sz="1600" spc="-10" dirty="0">
                <a:latin typeface="Tahoma"/>
                <a:cs typeface="Tahoma"/>
              </a:rPr>
              <a:t>Develops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website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and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hosts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on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web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server</a:t>
            </a:r>
            <a:endParaRPr sz="1600">
              <a:latin typeface="Tahoma"/>
              <a:cs typeface="Tahoma"/>
            </a:endParaRPr>
          </a:p>
          <a:p>
            <a:pPr marL="565150" lvl="1" indent="-13335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565150" algn="l"/>
              </a:tabLst>
            </a:pPr>
            <a:r>
              <a:rPr sz="1600" dirty="0">
                <a:latin typeface="Tahoma"/>
                <a:cs typeface="Tahoma"/>
              </a:rPr>
              <a:t>Has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Web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Development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Skills: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HTML,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CSS,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JavaScript,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React.js,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Node.js</a:t>
            </a:r>
            <a:endParaRPr sz="1600">
              <a:latin typeface="Tahoma"/>
              <a:cs typeface="Tahoma"/>
            </a:endParaRPr>
          </a:p>
          <a:p>
            <a:pPr marL="565150" lvl="1" indent="-13335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565150" algn="l"/>
              </a:tabLst>
            </a:pPr>
            <a:r>
              <a:rPr sz="1600" dirty="0">
                <a:latin typeface="Tahoma"/>
                <a:cs typeface="Tahoma"/>
              </a:rPr>
              <a:t>A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40" dirty="0">
                <a:latin typeface="Tahoma"/>
                <a:cs typeface="Tahoma"/>
              </a:rPr>
              <a:t>Left-</a:t>
            </a:r>
            <a:r>
              <a:rPr sz="1600" dirty="0">
                <a:latin typeface="Tahoma"/>
                <a:cs typeface="Tahoma"/>
              </a:rPr>
              <a:t>brained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(Logical)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Person</a:t>
            </a:r>
            <a:endParaRPr sz="1600">
              <a:latin typeface="Tahoma"/>
              <a:cs typeface="Tahoma"/>
            </a:endParaRPr>
          </a:p>
          <a:p>
            <a:pPr marL="165100" indent="-152400">
              <a:lnSpc>
                <a:spcPct val="100000"/>
              </a:lnSpc>
              <a:spcBef>
                <a:spcPts val="595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65100" algn="l"/>
              </a:tabLst>
            </a:pPr>
            <a:r>
              <a:rPr sz="2000" dirty="0">
                <a:solidFill>
                  <a:srgbClr val="FF0066"/>
                </a:solidFill>
                <a:latin typeface="Tahoma"/>
                <a:cs typeface="Tahoma"/>
              </a:rPr>
              <a:t>Gain</a:t>
            </a:r>
            <a:r>
              <a:rPr sz="2000" spc="-45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66"/>
                </a:solidFill>
                <a:latin typeface="Tahoma"/>
                <a:cs typeface="Tahoma"/>
              </a:rPr>
              <a:t>Web</a:t>
            </a:r>
            <a:r>
              <a:rPr sz="2000" spc="-55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66"/>
                </a:solidFill>
                <a:latin typeface="Tahoma"/>
                <a:cs typeface="Tahoma"/>
              </a:rPr>
              <a:t>Development</a:t>
            </a:r>
            <a:r>
              <a:rPr sz="2000" spc="-6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66"/>
                </a:solidFill>
                <a:latin typeface="Tahoma"/>
                <a:cs typeface="Tahoma"/>
              </a:rPr>
              <a:t>skills</a:t>
            </a:r>
            <a:r>
              <a:rPr sz="2000" spc="-5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66"/>
                </a:solidFill>
                <a:latin typeface="Tahoma"/>
                <a:cs typeface="Tahoma"/>
              </a:rPr>
              <a:t>to</a:t>
            </a:r>
            <a:r>
              <a:rPr sz="2000" spc="-2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66"/>
                </a:solidFill>
                <a:latin typeface="Tahoma"/>
                <a:cs typeface="Tahoma"/>
              </a:rPr>
              <a:t>become</a:t>
            </a:r>
            <a:r>
              <a:rPr sz="2000" spc="-5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66"/>
                </a:solidFill>
                <a:latin typeface="Tahoma"/>
                <a:cs typeface="Tahoma"/>
              </a:rPr>
              <a:t>a</a:t>
            </a:r>
            <a:r>
              <a:rPr sz="2000" spc="-35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FF0066"/>
                </a:solidFill>
                <a:latin typeface="Tahoma"/>
                <a:cs typeface="Tahoma"/>
              </a:rPr>
              <a:t>Web</a:t>
            </a:r>
            <a:r>
              <a:rPr sz="2000" spc="-135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Tahoma"/>
                <a:cs typeface="Tahoma"/>
              </a:rPr>
              <a:t>Developer!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840" y="272795"/>
            <a:ext cx="8481060" cy="4168140"/>
            <a:chOff x="243840" y="272795"/>
            <a:chExt cx="8481060" cy="41681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" y="272795"/>
              <a:ext cx="1162812" cy="7482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272795"/>
              <a:ext cx="960119" cy="7482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4687" y="272795"/>
              <a:ext cx="1734312" cy="7482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7895" y="272795"/>
              <a:ext cx="1030224" cy="7482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7016" y="272795"/>
              <a:ext cx="1057656" cy="7482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23004" y="272795"/>
              <a:ext cx="2255520" cy="74828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6691" y="354838"/>
            <a:ext cx="58108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63675" algn="l"/>
              </a:tabLst>
            </a:pPr>
            <a:r>
              <a:rPr sz="2600" b="0" dirty="0">
                <a:solidFill>
                  <a:srgbClr val="FF8D3D"/>
                </a:solidFill>
                <a:latin typeface="Calibri"/>
                <a:cs typeface="Calibri"/>
              </a:rPr>
              <a:t>Front</a:t>
            </a:r>
            <a:r>
              <a:rPr sz="2600" b="0" spc="-135" dirty="0">
                <a:solidFill>
                  <a:srgbClr val="FF8D3D"/>
                </a:solidFill>
                <a:latin typeface="Calibri"/>
                <a:cs typeface="Calibri"/>
              </a:rPr>
              <a:t> </a:t>
            </a:r>
            <a:r>
              <a:rPr sz="2600" b="0" spc="-25" dirty="0">
                <a:solidFill>
                  <a:srgbClr val="FF8D3D"/>
                </a:solidFill>
                <a:latin typeface="Calibri"/>
                <a:cs typeface="Calibri"/>
              </a:rPr>
              <a:t>End</a:t>
            </a:r>
            <a:r>
              <a:rPr sz="2600" b="0" dirty="0">
                <a:solidFill>
                  <a:srgbClr val="FF8D3D"/>
                </a:solidFill>
                <a:latin typeface="Calibri"/>
                <a:cs typeface="Calibri"/>
              </a:rPr>
              <a:t>	and</a:t>
            </a:r>
            <a:r>
              <a:rPr sz="2600" b="0" spc="-25" dirty="0">
                <a:solidFill>
                  <a:srgbClr val="FF8D3D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FF8D3D"/>
                </a:solidFill>
                <a:latin typeface="Calibri"/>
                <a:cs typeface="Calibri"/>
              </a:rPr>
              <a:t>Back</a:t>
            </a:r>
            <a:r>
              <a:rPr sz="2600" b="0" spc="10" dirty="0">
                <a:solidFill>
                  <a:srgbClr val="FF8D3D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FF8D3D"/>
                </a:solidFill>
                <a:latin typeface="Calibri"/>
                <a:cs typeface="Calibri"/>
              </a:rPr>
              <a:t>End</a:t>
            </a:r>
            <a:r>
              <a:rPr sz="2600" b="0" spc="-40" dirty="0">
                <a:solidFill>
                  <a:srgbClr val="FF8D3D"/>
                </a:solidFill>
                <a:latin typeface="Calibri"/>
                <a:cs typeface="Calibri"/>
              </a:rPr>
              <a:t> </a:t>
            </a:r>
            <a:r>
              <a:rPr sz="2600" b="0" spc="-65" dirty="0">
                <a:solidFill>
                  <a:srgbClr val="FF8D3D"/>
                </a:solidFill>
                <a:latin typeface="Calibri"/>
                <a:cs typeface="Calibri"/>
              </a:rPr>
              <a:t>Web</a:t>
            </a:r>
            <a:r>
              <a:rPr sz="2600" b="0" spc="-155" dirty="0">
                <a:solidFill>
                  <a:srgbClr val="FF8D3D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FF8D3D"/>
                </a:solidFill>
                <a:latin typeface="Calibri"/>
                <a:cs typeface="Calibri"/>
              </a:rPr>
              <a:t>Development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2652" y="767858"/>
            <a:ext cx="7432040" cy="363220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64465" indent="-151765">
              <a:lnSpc>
                <a:spcPct val="100000"/>
              </a:lnSpc>
              <a:spcBef>
                <a:spcPts val="735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64465" algn="l"/>
              </a:tabLst>
            </a:pPr>
            <a:r>
              <a:rPr sz="2000" dirty="0">
                <a:solidFill>
                  <a:srgbClr val="1269EB"/>
                </a:solidFill>
                <a:latin typeface="Tahoma"/>
                <a:cs typeface="Tahoma"/>
              </a:rPr>
              <a:t>Front</a:t>
            </a:r>
            <a:r>
              <a:rPr sz="2000" spc="-7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1269EB"/>
                </a:solidFill>
                <a:latin typeface="Tahoma"/>
                <a:cs typeface="Tahoma"/>
              </a:rPr>
              <a:t>End</a:t>
            </a:r>
            <a:r>
              <a:rPr sz="2000" spc="-5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1269EB"/>
                </a:solidFill>
                <a:latin typeface="Tahoma"/>
                <a:cs typeface="Tahoma"/>
              </a:rPr>
              <a:t>Web</a:t>
            </a:r>
            <a:r>
              <a:rPr sz="2000" spc="-110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1269EB"/>
                </a:solidFill>
                <a:latin typeface="Tahoma"/>
                <a:cs typeface="Tahoma"/>
              </a:rPr>
              <a:t>Development</a:t>
            </a:r>
            <a:endParaRPr sz="20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Font typeface="Arial MT"/>
              <a:buChar char="•"/>
              <a:tabLst>
                <a:tab pos="564515" algn="l"/>
              </a:tabLst>
            </a:pP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Defined</a:t>
            </a:r>
            <a:r>
              <a:rPr sz="16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components</a:t>
            </a:r>
            <a:r>
              <a:rPr sz="16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6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6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page</a:t>
            </a:r>
            <a:r>
              <a:rPr sz="16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6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42424"/>
                </a:solidFill>
                <a:latin typeface="Tahoma"/>
                <a:cs typeface="Tahoma"/>
              </a:rPr>
              <a:t>HTML</a:t>
            </a:r>
            <a:endParaRPr sz="16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Arial MT"/>
              <a:buChar char="•"/>
              <a:tabLst>
                <a:tab pos="564515" algn="l"/>
              </a:tabLst>
            </a:pP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Make</a:t>
            </a:r>
            <a:r>
              <a:rPr sz="16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them</a:t>
            </a:r>
            <a:r>
              <a:rPr sz="16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look</a:t>
            </a:r>
            <a:r>
              <a:rPr sz="16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pleasing</a:t>
            </a:r>
            <a:r>
              <a:rPr sz="16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6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42424"/>
                </a:solidFill>
                <a:latin typeface="Tahoma"/>
                <a:cs typeface="Tahoma"/>
              </a:rPr>
              <a:t>CSS</a:t>
            </a:r>
            <a:endParaRPr sz="16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Arial MT"/>
              <a:buChar char="•"/>
              <a:tabLst>
                <a:tab pos="564515" algn="l"/>
              </a:tabLst>
            </a:pP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Enable</a:t>
            </a:r>
            <a:r>
              <a:rPr sz="16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42424"/>
                </a:solidFill>
                <a:latin typeface="Tahoma"/>
                <a:cs typeface="Tahoma"/>
              </a:rPr>
              <a:t>interactivity</a:t>
            </a:r>
            <a:r>
              <a:rPr sz="16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6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JavaScript</a:t>
            </a:r>
            <a:endParaRPr sz="16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564515" algn="l"/>
              </a:tabLst>
            </a:pPr>
            <a:r>
              <a:rPr sz="1600" spc="-10" dirty="0">
                <a:latin typeface="Tahoma"/>
                <a:cs typeface="Tahoma"/>
              </a:rPr>
              <a:t>Enhance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productivity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with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use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frameworks</a:t>
            </a:r>
            <a:endParaRPr sz="1600">
              <a:latin typeface="Tahoma"/>
              <a:cs typeface="Tahoma"/>
            </a:endParaRPr>
          </a:p>
          <a:p>
            <a:pPr marL="164465" indent="-151765">
              <a:lnSpc>
                <a:spcPct val="100000"/>
              </a:lnSpc>
              <a:spcBef>
                <a:spcPts val="595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64465" algn="l"/>
              </a:tabLst>
            </a:pPr>
            <a:r>
              <a:rPr sz="2000" dirty="0">
                <a:solidFill>
                  <a:srgbClr val="1269EB"/>
                </a:solidFill>
                <a:latin typeface="Tahoma"/>
                <a:cs typeface="Tahoma"/>
              </a:rPr>
              <a:t>Back</a:t>
            </a:r>
            <a:r>
              <a:rPr sz="2000" spc="-5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1269EB"/>
                </a:solidFill>
                <a:latin typeface="Tahoma"/>
                <a:cs typeface="Tahoma"/>
              </a:rPr>
              <a:t>End</a:t>
            </a:r>
            <a:r>
              <a:rPr sz="2000" spc="-6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1269EB"/>
                </a:solidFill>
                <a:latin typeface="Tahoma"/>
                <a:cs typeface="Tahoma"/>
              </a:rPr>
              <a:t>Web</a:t>
            </a:r>
            <a:r>
              <a:rPr sz="2000" spc="-9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1269EB"/>
                </a:solidFill>
                <a:latin typeface="Tahoma"/>
                <a:cs typeface="Tahoma"/>
              </a:rPr>
              <a:t>Development</a:t>
            </a:r>
            <a:endParaRPr sz="20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564515" algn="l"/>
              </a:tabLst>
            </a:pPr>
            <a:r>
              <a:rPr sz="1600" dirty="0">
                <a:latin typeface="Tahoma"/>
                <a:cs typeface="Tahoma"/>
              </a:rPr>
              <a:t>Create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page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components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and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content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dynamically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on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web</a:t>
            </a:r>
            <a:r>
              <a:rPr sz="1600" spc="8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server</a:t>
            </a:r>
            <a:endParaRPr sz="16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564515" algn="l"/>
              </a:tabLst>
            </a:pPr>
            <a:r>
              <a:rPr sz="1600" dirty="0">
                <a:latin typeface="Tahoma"/>
                <a:cs typeface="Tahoma"/>
              </a:rPr>
              <a:t>Send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HTML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+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CSS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+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JavaScript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to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web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browser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(used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by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human</a:t>
            </a:r>
            <a:r>
              <a:rPr sz="1600" spc="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user)</a:t>
            </a:r>
            <a:endParaRPr sz="16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564515" algn="l"/>
              </a:tabLst>
            </a:pPr>
            <a:r>
              <a:rPr sz="1600" spc="-20" dirty="0">
                <a:latin typeface="Tahoma"/>
                <a:cs typeface="Tahoma"/>
              </a:rPr>
              <a:t>Generate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pages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by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programming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in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Java,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JavaScript,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60" dirty="0">
                <a:latin typeface="Tahoma"/>
                <a:cs typeface="Tahoma"/>
              </a:rPr>
              <a:t>PHP,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Perl,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Python,</a:t>
            </a:r>
            <a:r>
              <a:rPr sz="1600" spc="16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Ruby</a:t>
            </a:r>
            <a:endParaRPr sz="16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564515" algn="l"/>
              </a:tabLst>
            </a:pPr>
            <a:r>
              <a:rPr sz="1600" dirty="0">
                <a:latin typeface="Tahoma"/>
                <a:cs typeface="Tahoma"/>
              </a:rPr>
              <a:t>Aim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to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achieve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fast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response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times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to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end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users</a:t>
            </a:r>
            <a:endParaRPr sz="1600">
              <a:latin typeface="Tahoma"/>
              <a:cs typeface="Tahoma"/>
            </a:endParaRPr>
          </a:p>
          <a:p>
            <a:pPr marL="164465" indent="-151765">
              <a:lnSpc>
                <a:spcPct val="100000"/>
              </a:lnSpc>
              <a:spcBef>
                <a:spcPts val="595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64465" algn="l"/>
              </a:tabLst>
            </a:pPr>
            <a:r>
              <a:rPr sz="2000" dirty="0">
                <a:solidFill>
                  <a:srgbClr val="FF0066"/>
                </a:solidFill>
                <a:latin typeface="Tahoma"/>
                <a:cs typeface="Tahoma"/>
              </a:rPr>
              <a:t>Front</a:t>
            </a:r>
            <a:r>
              <a:rPr sz="2000" spc="-85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66"/>
                </a:solidFill>
                <a:latin typeface="Tahoma"/>
                <a:cs typeface="Tahoma"/>
              </a:rPr>
              <a:t>End</a:t>
            </a:r>
            <a:r>
              <a:rPr sz="2000" spc="-6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66"/>
                </a:solidFill>
                <a:latin typeface="Tahoma"/>
                <a:cs typeface="Tahoma"/>
              </a:rPr>
              <a:t>Web</a:t>
            </a:r>
            <a:r>
              <a:rPr sz="2000" spc="-6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66"/>
                </a:solidFill>
                <a:latin typeface="Tahoma"/>
                <a:cs typeface="Tahoma"/>
              </a:rPr>
              <a:t>Development</a:t>
            </a:r>
            <a:r>
              <a:rPr sz="2000" spc="-8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66"/>
                </a:solidFill>
                <a:latin typeface="Tahoma"/>
                <a:cs typeface="Tahoma"/>
              </a:rPr>
              <a:t>is</a:t>
            </a:r>
            <a:r>
              <a:rPr sz="2000" spc="-35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66"/>
                </a:solidFill>
                <a:latin typeface="Tahoma"/>
                <a:cs typeface="Tahoma"/>
              </a:rPr>
              <a:t>the</a:t>
            </a:r>
            <a:r>
              <a:rPr sz="2000" spc="-6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66"/>
                </a:solidFill>
                <a:latin typeface="Tahoma"/>
                <a:cs typeface="Tahoma"/>
              </a:rPr>
              <a:t>focus</a:t>
            </a:r>
            <a:r>
              <a:rPr sz="2000" spc="-75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66"/>
                </a:solidFill>
                <a:latin typeface="Tahoma"/>
                <a:cs typeface="Tahoma"/>
              </a:rPr>
              <a:t>of</a:t>
            </a:r>
            <a:r>
              <a:rPr sz="2000" spc="-4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66"/>
                </a:solidFill>
                <a:latin typeface="Tahoma"/>
                <a:cs typeface="Tahoma"/>
              </a:rPr>
              <a:t>this</a:t>
            </a:r>
            <a:r>
              <a:rPr sz="2000" spc="-11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Tahoma"/>
                <a:cs typeface="Tahoma"/>
              </a:rPr>
              <a:t>webinar!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840" y="196595"/>
            <a:ext cx="8481060" cy="4244340"/>
            <a:chOff x="243840" y="196595"/>
            <a:chExt cx="8481060" cy="4244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" y="196595"/>
              <a:ext cx="2616708" cy="7482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9444" y="196595"/>
              <a:ext cx="1839468" cy="7482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7807" y="196595"/>
              <a:ext cx="615696" cy="7482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7075" y="196595"/>
              <a:ext cx="816863" cy="7482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65319" y="196595"/>
              <a:ext cx="1725168" cy="74828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6691" y="278638"/>
            <a:ext cx="55219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FF8D3D"/>
                </a:solidFill>
                <a:latin typeface="Calibri"/>
                <a:cs typeface="Calibri"/>
              </a:rPr>
              <a:t>HTML,</a:t>
            </a:r>
            <a:r>
              <a:rPr sz="2600" b="0" spc="-45" dirty="0">
                <a:solidFill>
                  <a:srgbClr val="FF8D3D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FF8D3D"/>
                </a:solidFill>
                <a:latin typeface="Calibri"/>
                <a:cs typeface="Calibri"/>
              </a:rPr>
              <a:t>CSS,</a:t>
            </a:r>
            <a:r>
              <a:rPr sz="2600" b="0" spc="-30" dirty="0">
                <a:solidFill>
                  <a:srgbClr val="FF8D3D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FF8D3D"/>
                </a:solidFill>
                <a:latin typeface="Calibri"/>
                <a:cs typeface="Calibri"/>
              </a:rPr>
              <a:t>and</a:t>
            </a:r>
            <a:r>
              <a:rPr sz="2600" b="0" spc="-10" dirty="0">
                <a:solidFill>
                  <a:srgbClr val="FF8D3D"/>
                </a:solidFill>
                <a:latin typeface="Calibri"/>
                <a:cs typeface="Calibri"/>
              </a:rPr>
              <a:t> JavaScript</a:t>
            </a:r>
            <a:r>
              <a:rPr sz="2600" b="0" spc="-30" dirty="0">
                <a:solidFill>
                  <a:srgbClr val="FF8D3D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FF8D3D"/>
                </a:solidFill>
                <a:latin typeface="Calibri"/>
                <a:cs typeface="Calibri"/>
              </a:rPr>
              <a:t>–</a:t>
            </a:r>
            <a:r>
              <a:rPr sz="2600" b="0" spc="-25" dirty="0">
                <a:solidFill>
                  <a:srgbClr val="FF8D3D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FF8D3D"/>
                </a:solidFill>
                <a:latin typeface="Calibri"/>
                <a:cs typeface="Calibri"/>
              </a:rPr>
              <a:t>An</a:t>
            </a:r>
            <a:r>
              <a:rPr sz="2600" b="0" spc="-110" dirty="0">
                <a:solidFill>
                  <a:srgbClr val="FF8D3D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FF8D3D"/>
                </a:solidFill>
                <a:latin typeface="Calibri"/>
                <a:cs typeface="Calibri"/>
              </a:rPr>
              <a:t>Overview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2652" y="767858"/>
            <a:ext cx="3467100" cy="350647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64465" indent="-151765">
              <a:lnSpc>
                <a:spcPct val="100000"/>
              </a:lnSpc>
              <a:spcBef>
                <a:spcPts val="735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64465" algn="l"/>
              </a:tabLst>
            </a:pPr>
            <a:r>
              <a:rPr sz="2000" spc="-20" dirty="0">
                <a:solidFill>
                  <a:srgbClr val="1269EB"/>
                </a:solidFill>
                <a:latin typeface="Tahoma"/>
                <a:cs typeface="Tahoma"/>
              </a:rPr>
              <a:t>HTML</a:t>
            </a:r>
            <a:endParaRPr sz="20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Font typeface="Arial MT"/>
              <a:buChar char="•"/>
              <a:tabLst>
                <a:tab pos="564515" algn="l"/>
              </a:tabLst>
            </a:pPr>
            <a:r>
              <a:rPr sz="1600" spc="-10" dirty="0">
                <a:solidFill>
                  <a:srgbClr val="0000FF"/>
                </a:solidFill>
                <a:latin typeface="Tahoma"/>
                <a:cs typeface="Tahoma"/>
              </a:rPr>
              <a:t>H</a:t>
            </a:r>
            <a:r>
              <a:rPr sz="1600" spc="-10" dirty="0">
                <a:latin typeface="Tahoma"/>
                <a:cs typeface="Tahoma"/>
              </a:rPr>
              <a:t>yper</a:t>
            </a:r>
            <a:r>
              <a:rPr sz="1600" spc="-1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latin typeface="Tahoma"/>
                <a:cs typeface="Tahoma"/>
              </a:rPr>
              <a:t>ext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1600" dirty="0">
                <a:latin typeface="Tahoma"/>
                <a:cs typeface="Tahoma"/>
              </a:rPr>
              <a:t>arkup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1600" spc="-10" dirty="0">
                <a:latin typeface="Tahoma"/>
                <a:cs typeface="Tahoma"/>
              </a:rPr>
              <a:t>anguage</a:t>
            </a:r>
            <a:endParaRPr sz="16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564515" algn="l"/>
              </a:tabLst>
            </a:pPr>
            <a:r>
              <a:rPr sz="1600" spc="-10" dirty="0">
                <a:latin typeface="Tahoma"/>
                <a:cs typeface="Tahoma"/>
              </a:rPr>
              <a:t>Structure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of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Page</a:t>
            </a:r>
            <a:endParaRPr sz="16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ahoma"/>
              <a:cs typeface="Tahoma"/>
            </a:endParaRPr>
          </a:p>
          <a:p>
            <a:pPr marL="164465" indent="-151765">
              <a:lnSpc>
                <a:spcPct val="100000"/>
              </a:lnSpc>
              <a:buClr>
                <a:srgbClr val="000000"/>
              </a:buClr>
              <a:buSzPct val="80000"/>
              <a:buFont typeface="Wingdings"/>
              <a:buChar char=""/>
              <a:tabLst>
                <a:tab pos="164465" algn="l"/>
              </a:tabLst>
            </a:pPr>
            <a:r>
              <a:rPr sz="2000" spc="-10" dirty="0">
                <a:solidFill>
                  <a:srgbClr val="1269EB"/>
                </a:solidFill>
                <a:latin typeface="Tahoma"/>
                <a:cs typeface="Tahoma"/>
              </a:rPr>
              <a:t>JavaScript</a:t>
            </a:r>
            <a:endParaRPr sz="20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564515" algn="l"/>
              </a:tabLst>
            </a:pPr>
            <a:r>
              <a:rPr sz="1600" spc="-20" dirty="0">
                <a:latin typeface="Tahoma"/>
                <a:cs typeface="Tahoma"/>
              </a:rPr>
              <a:t>Interactivity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with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User</a:t>
            </a:r>
            <a:endParaRPr sz="16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564515" algn="l"/>
              </a:tabLst>
            </a:pPr>
            <a:r>
              <a:rPr sz="1600" dirty="0">
                <a:latin typeface="Tahoma"/>
                <a:cs typeface="Tahoma"/>
              </a:rPr>
              <a:t>Dynamic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Updates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in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Web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Page</a:t>
            </a:r>
            <a:endParaRPr sz="16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ahoma"/>
              <a:cs typeface="Tahoma"/>
            </a:endParaRPr>
          </a:p>
          <a:p>
            <a:pPr marL="164465" indent="-151765">
              <a:lnSpc>
                <a:spcPct val="100000"/>
              </a:lnSpc>
              <a:buClr>
                <a:srgbClr val="000000"/>
              </a:buClr>
              <a:buSzPct val="80000"/>
              <a:buFont typeface="Wingdings"/>
              <a:buChar char=""/>
              <a:tabLst>
                <a:tab pos="164465" algn="l"/>
              </a:tabLst>
            </a:pPr>
            <a:r>
              <a:rPr sz="2000" spc="-25" dirty="0">
                <a:solidFill>
                  <a:srgbClr val="1269EB"/>
                </a:solidFill>
                <a:latin typeface="Tahoma"/>
                <a:cs typeface="Tahoma"/>
              </a:rPr>
              <a:t>CSS</a:t>
            </a:r>
            <a:endParaRPr sz="20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Arial MT"/>
              <a:buChar char="•"/>
              <a:tabLst>
                <a:tab pos="564515" algn="l"/>
              </a:tabLst>
            </a:pPr>
            <a:r>
              <a:rPr sz="1600" spc="-10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1600" spc="-10" dirty="0">
                <a:latin typeface="Tahoma"/>
                <a:cs typeface="Tahoma"/>
              </a:rPr>
              <a:t>ascading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1600" dirty="0">
                <a:latin typeface="Tahoma"/>
                <a:cs typeface="Tahoma"/>
              </a:rPr>
              <a:t>tyle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1600" spc="-10" dirty="0">
                <a:latin typeface="Tahoma"/>
                <a:cs typeface="Tahoma"/>
              </a:rPr>
              <a:t>heets</a:t>
            </a:r>
            <a:endParaRPr sz="16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564515" algn="l"/>
              </a:tabLst>
            </a:pPr>
            <a:r>
              <a:rPr sz="1600" spc="-10" dirty="0">
                <a:latin typeface="Tahoma"/>
                <a:cs typeface="Tahoma"/>
              </a:rPr>
              <a:t>Presentation/Styling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12335" y="781812"/>
            <a:ext cx="3450590" cy="3693160"/>
            <a:chOff x="4212335" y="781812"/>
            <a:chExt cx="3450590" cy="369316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12335" y="781812"/>
              <a:ext cx="630936" cy="12420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42787" y="1917192"/>
              <a:ext cx="643127" cy="15316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44511" y="2973323"/>
              <a:ext cx="518159" cy="150113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020561" y="4828438"/>
            <a:ext cx="76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B9F24"/>
                </a:solidFill>
                <a:latin typeface="Tahoma"/>
                <a:cs typeface="Tahoma"/>
                <a:hlinkClick r:id="rId10"/>
              </a:rPr>
              <a:t>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32119" y="5004434"/>
            <a:ext cx="50800" cy="9525"/>
          </a:xfrm>
          <a:custGeom>
            <a:avLst/>
            <a:gdLst/>
            <a:ahLst/>
            <a:cxnLst/>
            <a:rect l="l" t="t" r="r" b="b"/>
            <a:pathLst>
              <a:path w="50800" h="9525">
                <a:moveTo>
                  <a:pt x="50291" y="0"/>
                </a:moveTo>
                <a:lnTo>
                  <a:pt x="0" y="0"/>
                </a:lnTo>
                <a:lnTo>
                  <a:pt x="0" y="9143"/>
                </a:lnTo>
                <a:lnTo>
                  <a:pt x="50291" y="9143"/>
                </a:lnTo>
                <a:lnTo>
                  <a:pt x="50291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9100" y="326136"/>
            <a:ext cx="8305800" cy="4114800"/>
            <a:chOff x="419100" y="326136"/>
            <a:chExt cx="8305800" cy="4114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7039" y="348996"/>
              <a:ext cx="716279" cy="7482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2216" y="348996"/>
              <a:ext cx="2382012" cy="7482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1035" y="348996"/>
              <a:ext cx="1077467" cy="7482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0526" y="431038"/>
            <a:ext cx="29095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FF8D3D"/>
                </a:solidFill>
                <a:latin typeface="Calibri"/>
                <a:cs typeface="Calibri"/>
              </a:rPr>
              <a:t>A</a:t>
            </a:r>
            <a:r>
              <a:rPr sz="2600" b="0" spc="-10" dirty="0">
                <a:solidFill>
                  <a:srgbClr val="FF8D3D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FF8D3D"/>
                </a:solidFill>
                <a:latin typeface="Calibri"/>
                <a:cs typeface="Calibri"/>
              </a:rPr>
              <a:t>Simple</a:t>
            </a:r>
            <a:r>
              <a:rPr sz="2600" b="0" spc="-45" dirty="0">
                <a:solidFill>
                  <a:srgbClr val="FF8D3D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FF8D3D"/>
                </a:solidFill>
                <a:latin typeface="Calibri"/>
                <a:cs typeface="Calibri"/>
              </a:rPr>
              <a:t>HTML5</a:t>
            </a:r>
            <a:r>
              <a:rPr sz="2600" b="0" spc="-145" dirty="0">
                <a:solidFill>
                  <a:srgbClr val="FF8D3D"/>
                </a:solidFill>
                <a:latin typeface="Calibri"/>
                <a:cs typeface="Calibri"/>
              </a:rPr>
              <a:t> </a:t>
            </a:r>
            <a:r>
              <a:rPr sz="2600" b="0" spc="-20" dirty="0">
                <a:solidFill>
                  <a:srgbClr val="FF8D3D"/>
                </a:solidFill>
                <a:latin typeface="Calibri"/>
                <a:cs typeface="Calibri"/>
              </a:rPr>
              <a:t>Page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0561" y="4828438"/>
            <a:ext cx="76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B9F24"/>
                </a:solidFill>
                <a:latin typeface="Tahoma"/>
                <a:cs typeface="Tahoma"/>
                <a:hlinkClick r:id="rId5"/>
              </a:rPr>
              <a:t>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32119" y="5004434"/>
            <a:ext cx="50800" cy="9525"/>
          </a:xfrm>
          <a:custGeom>
            <a:avLst/>
            <a:gdLst/>
            <a:ahLst/>
            <a:cxnLst/>
            <a:rect l="l" t="t" r="r" b="b"/>
            <a:pathLst>
              <a:path w="50800" h="9525">
                <a:moveTo>
                  <a:pt x="50291" y="0"/>
                </a:moveTo>
                <a:lnTo>
                  <a:pt x="0" y="0"/>
                </a:lnTo>
                <a:lnTo>
                  <a:pt x="0" y="9143"/>
                </a:lnTo>
                <a:lnTo>
                  <a:pt x="50291" y="9143"/>
                </a:lnTo>
                <a:lnTo>
                  <a:pt x="50291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04745" y="1041012"/>
            <a:ext cx="5243830" cy="315468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64465" indent="-151765">
              <a:lnSpc>
                <a:spcPct val="100000"/>
              </a:lnSpc>
              <a:spcBef>
                <a:spcPts val="1360"/>
              </a:spcBef>
              <a:buClr>
                <a:srgbClr val="000000"/>
              </a:buClr>
              <a:buSzPct val="79545"/>
              <a:buFont typeface="Wingdings"/>
              <a:buChar char=""/>
              <a:tabLst>
                <a:tab pos="164465" algn="l"/>
              </a:tabLst>
            </a:pPr>
            <a:r>
              <a:rPr sz="2200" dirty="0">
                <a:solidFill>
                  <a:srgbClr val="006EC0"/>
                </a:solidFill>
                <a:latin typeface="Tahoma"/>
                <a:cs typeface="Tahoma"/>
              </a:rPr>
              <a:t>Save</a:t>
            </a:r>
            <a:r>
              <a:rPr sz="2200" spc="-10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6EC0"/>
                </a:solidFill>
                <a:latin typeface="Tahoma"/>
                <a:cs typeface="Tahoma"/>
              </a:rPr>
              <a:t>the</a:t>
            </a:r>
            <a:r>
              <a:rPr sz="2200" spc="-9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006EC0"/>
                </a:solidFill>
                <a:latin typeface="Tahoma"/>
                <a:cs typeface="Tahoma"/>
              </a:rPr>
              <a:t>following</a:t>
            </a:r>
            <a:r>
              <a:rPr sz="2200" spc="-7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6EC0"/>
                </a:solidFill>
                <a:latin typeface="Tahoma"/>
                <a:cs typeface="Tahoma"/>
              </a:rPr>
              <a:t>code</a:t>
            </a:r>
            <a:r>
              <a:rPr sz="2200" spc="-8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6EC0"/>
                </a:solidFill>
                <a:latin typeface="Tahoma"/>
                <a:cs typeface="Tahoma"/>
              </a:rPr>
              <a:t>in</a:t>
            </a:r>
            <a:r>
              <a:rPr sz="2200" spc="-10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2200" spc="-10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6EC0"/>
                </a:solidFill>
                <a:latin typeface="Tahoma"/>
                <a:cs typeface="Tahoma"/>
              </a:rPr>
              <a:t>test.html</a:t>
            </a:r>
            <a:r>
              <a:rPr sz="2200" spc="8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2200" spc="-20" dirty="0">
                <a:solidFill>
                  <a:srgbClr val="006EC0"/>
                </a:solidFill>
                <a:latin typeface="Tahoma"/>
                <a:cs typeface="Tahoma"/>
              </a:rPr>
              <a:t>file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00" spc="-10" dirty="0">
                <a:solidFill>
                  <a:srgbClr val="FF00FF"/>
                </a:solidFill>
                <a:latin typeface="Tahoma"/>
                <a:cs typeface="Tahoma"/>
              </a:rPr>
              <a:t>&lt;!DOCTYPE</a:t>
            </a:r>
            <a:r>
              <a:rPr sz="1400" spc="-7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00FF"/>
                </a:solidFill>
                <a:latin typeface="Tahoma"/>
                <a:cs typeface="Tahoma"/>
              </a:rPr>
              <a:t>html&gt;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10" dirty="0">
                <a:solidFill>
                  <a:srgbClr val="FF00FF"/>
                </a:solidFill>
                <a:latin typeface="Tahoma"/>
                <a:cs typeface="Tahoma"/>
              </a:rPr>
              <a:t>&lt;</a:t>
            </a:r>
            <a:r>
              <a:rPr sz="1400" b="1" spc="-10" dirty="0">
                <a:solidFill>
                  <a:srgbClr val="FF00FF"/>
                </a:solidFill>
                <a:latin typeface="Tahoma"/>
                <a:cs typeface="Tahoma"/>
              </a:rPr>
              <a:t>html</a:t>
            </a:r>
            <a:r>
              <a:rPr sz="1400" spc="-10" dirty="0">
                <a:solidFill>
                  <a:srgbClr val="FF00FF"/>
                </a:solidFill>
                <a:latin typeface="Tahoma"/>
                <a:cs typeface="Tahoma"/>
              </a:rPr>
              <a:t>&gt;</a:t>
            </a:r>
            <a:endParaRPr sz="1400">
              <a:latin typeface="Tahoma"/>
              <a:cs typeface="Tahoma"/>
            </a:endParaRPr>
          </a:p>
          <a:p>
            <a:pPr marL="178435">
              <a:lnSpc>
                <a:spcPct val="100000"/>
              </a:lnSpc>
              <a:spcBef>
                <a:spcPts val="605"/>
              </a:spcBef>
            </a:pPr>
            <a:r>
              <a:rPr sz="1400" spc="-10" dirty="0">
                <a:solidFill>
                  <a:srgbClr val="FF00FF"/>
                </a:solidFill>
                <a:latin typeface="Tahoma"/>
                <a:cs typeface="Tahoma"/>
              </a:rPr>
              <a:t>&lt;</a:t>
            </a:r>
            <a:r>
              <a:rPr sz="1400" b="1" spc="-10" dirty="0">
                <a:solidFill>
                  <a:srgbClr val="FF00FF"/>
                </a:solidFill>
                <a:latin typeface="Tahoma"/>
                <a:cs typeface="Tahoma"/>
              </a:rPr>
              <a:t>head</a:t>
            </a:r>
            <a:r>
              <a:rPr sz="1400" spc="-10" dirty="0">
                <a:solidFill>
                  <a:srgbClr val="FF00FF"/>
                </a:solidFill>
                <a:latin typeface="Tahoma"/>
                <a:cs typeface="Tahoma"/>
              </a:rPr>
              <a:t>&gt;</a:t>
            </a:r>
            <a:endParaRPr sz="1400">
              <a:latin typeface="Tahoma"/>
              <a:cs typeface="Tahoma"/>
            </a:endParaRPr>
          </a:p>
          <a:p>
            <a:pPr marL="401320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solidFill>
                  <a:srgbClr val="FF00FF"/>
                </a:solidFill>
                <a:latin typeface="Tahoma"/>
                <a:cs typeface="Tahoma"/>
              </a:rPr>
              <a:t>&lt;</a:t>
            </a:r>
            <a:r>
              <a:rPr sz="1400" b="1" dirty="0">
                <a:solidFill>
                  <a:srgbClr val="FF00FF"/>
                </a:solidFill>
                <a:latin typeface="Tahoma"/>
                <a:cs typeface="Tahoma"/>
              </a:rPr>
              <a:t>title</a:t>
            </a:r>
            <a:r>
              <a:rPr sz="1400" dirty="0">
                <a:solidFill>
                  <a:srgbClr val="FF00FF"/>
                </a:solidFill>
                <a:latin typeface="Tahoma"/>
                <a:cs typeface="Tahoma"/>
              </a:rPr>
              <a:t>&gt;</a:t>
            </a:r>
            <a:r>
              <a:rPr sz="1400" dirty="0">
                <a:latin typeface="Tahoma"/>
                <a:cs typeface="Tahoma"/>
              </a:rPr>
              <a:t>This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My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First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Website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00FF"/>
                </a:solidFill>
                <a:latin typeface="Tahoma"/>
                <a:cs typeface="Tahoma"/>
              </a:rPr>
              <a:t>&lt;/</a:t>
            </a:r>
            <a:r>
              <a:rPr sz="1400" b="1" spc="-10" dirty="0">
                <a:solidFill>
                  <a:srgbClr val="FF00FF"/>
                </a:solidFill>
                <a:latin typeface="Tahoma"/>
                <a:cs typeface="Tahoma"/>
              </a:rPr>
              <a:t>title</a:t>
            </a:r>
            <a:r>
              <a:rPr sz="1400" spc="-10" dirty="0">
                <a:solidFill>
                  <a:srgbClr val="FF00FF"/>
                </a:solidFill>
                <a:latin typeface="Tahoma"/>
                <a:cs typeface="Tahoma"/>
              </a:rPr>
              <a:t>&gt;</a:t>
            </a:r>
            <a:endParaRPr sz="1400">
              <a:latin typeface="Tahoma"/>
              <a:cs typeface="Tahoma"/>
            </a:endParaRPr>
          </a:p>
          <a:p>
            <a:pPr marL="178435">
              <a:lnSpc>
                <a:spcPct val="100000"/>
              </a:lnSpc>
              <a:spcBef>
                <a:spcPts val="600"/>
              </a:spcBef>
            </a:pPr>
            <a:r>
              <a:rPr sz="1400" spc="-10" dirty="0">
                <a:solidFill>
                  <a:srgbClr val="FF00FF"/>
                </a:solidFill>
                <a:latin typeface="Tahoma"/>
                <a:cs typeface="Tahoma"/>
              </a:rPr>
              <a:t>&lt;/</a:t>
            </a:r>
            <a:r>
              <a:rPr sz="1400" b="1" spc="-10" dirty="0">
                <a:solidFill>
                  <a:srgbClr val="FF00FF"/>
                </a:solidFill>
                <a:latin typeface="Tahoma"/>
                <a:cs typeface="Tahoma"/>
              </a:rPr>
              <a:t>head</a:t>
            </a:r>
            <a:r>
              <a:rPr sz="1400" spc="-10" dirty="0">
                <a:solidFill>
                  <a:srgbClr val="FF00FF"/>
                </a:solidFill>
                <a:latin typeface="Tahoma"/>
                <a:cs typeface="Tahoma"/>
              </a:rPr>
              <a:t>&gt;</a:t>
            </a:r>
            <a:endParaRPr sz="1400">
              <a:latin typeface="Tahoma"/>
              <a:cs typeface="Tahoma"/>
            </a:endParaRPr>
          </a:p>
          <a:p>
            <a:pPr marL="178435">
              <a:lnSpc>
                <a:spcPct val="100000"/>
              </a:lnSpc>
              <a:spcBef>
                <a:spcPts val="600"/>
              </a:spcBef>
            </a:pPr>
            <a:r>
              <a:rPr sz="1400" spc="-10" dirty="0">
                <a:solidFill>
                  <a:srgbClr val="FF00FF"/>
                </a:solidFill>
                <a:latin typeface="Tahoma"/>
                <a:cs typeface="Tahoma"/>
              </a:rPr>
              <a:t>&lt;</a:t>
            </a:r>
            <a:r>
              <a:rPr sz="1400" b="1" spc="-10" dirty="0">
                <a:solidFill>
                  <a:srgbClr val="FF00FF"/>
                </a:solidFill>
                <a:latin typeface="Tahoma"/>
                <a:cs typeface="Tahoma"/>
              </a:rPr>
              <a:t>body</a:t>
            </a:r>
            <a:r>
              <a:rPr sz="1400" spc="-10" dirty="0">
                <a:solidFill>
                  <a:srgbClr val="FF00FF"/>
                </a:solidFill>
                <a:latin typeface="Tahoma"/>
                <a:cs typeface="Tahoma"/>
              </a:rPr>
              <a:t>&gt;</a:t>
            </a:r>
            <a:endParaRPr sz="1400">
              <a:latin typeface="Tahoma"/>
              <a:cs typeface="Tahoma"/>
            </a:endParaRPr>
          </a:p>
          <a:p>
            <a:pPr marL="401320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solidFill>
                  <a:srgbClr val="FF00FF"/>
                </a:solidFill>
                <a:latin typeface="Tahoma"/>
                <a:cs typeface="Tahoma"/>
              </a:rPr>
              <a:t>&lt;</a:t>
            </a:r>
            <a:r>
              <a:rPr sz="1400" b="1" dirty="0">
                <a:solidFill>
                  <a:srgbClr val="FF00FF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FF00FF"/>
                </a:solidFill>
                <a:latin typeface="Tahoma"/>
                <a:cs typeface="Tahoma"/>
              </a:rPr>
              <a:t>&gt;</a:t>
            </a:r>
            <a:r>
              <a:rPr sz="1400" dirty="0">
                <a:latin typeface="Tahoma"/>
                <a:cs typeface="Tahoma"/>
              </a:rPr>
              <a:t>Welcome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HTML5,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CSS3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and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JavaScript!</a:t>
            </a:r>
            <a:r>
              <a:rPr sz="1400" spc="-10" dirty="0">
                <a:solidFill>
                  <a:srgbClr val="FF00FF"/>
                </a:solidFill>
                <a:latin typeface="Tahoma"/>
                <a:cs typeface="Tahoma"/>
              </a:rPr>
              <a:t>&lt;/</a:t>
            </a:r>
            <a:r>
              <a:rPr sz="1400" b="1" spc="-10" dirty="0">
                <a:solidFill>
                  <a:srgbClr val="FF00FF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FF00FF"/>
                </a:solidFill>
                <a:latin typeface="Tahoma"/>
                <a:cs typeface="Tahoma"/>
              </a:rPr>
              <a:t>&gt;</a:t>
            </a:r>
            <a:endParaRPr sz="1400">
              <a:latin typeface="Tahoma"/>
              <a:cs typeface="Tahoma"/>
            </a:endParaRPr>
          </a:p>
          <a:p>
            <a:pPr marL="178435">
              <a:lnSpc>
                <a:spcPct val="100000"/>
              </a:lnSpc>
              <a:spcBef>
                <a:spcPts val="600"/>
              </a:spcBef>
            </a:pPr>
            <a:r>
              <a:rPr sz="1400" spc="-10" dirty="0">
                <a:solidFill>
                  <a:srgbClr val="FF00FF"/>
                </a:solidFill>
                <a:latin typeface="Tahoma"/>
                <a:cs typeface="Tahoma"/>
              </a:rPr>
              <a:t>&lt;/</a:t>
            </a:r>
            <a:r>
              <a:rPr sz="1400" b="1" spc="-10" dirty="0">
                <a:solidFill>
                  <a:srgbClr val="FF00FF"/>
                </a:solidFill>
                <a:latin typeface="Tahoma"/>
                <a:cs typeface="Tahoma"/>
              </a:rPr>
              <a:t>body</a:t>
            </a:r>
            <a:r>
              <a:rPr sz="1400" spc="-10" dirty="0">
                <a:solidFill>
                  <a:srgbClr val="FF00FF"/>
                </a:solidFill>
                <a:latin typeface="Tahoma"/>
                <a:cs typeface="Tahoma"/>
              </a:rPr>
              <a:t>&gt;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10" dirty="0">
                <a:solidFill>
                  <a:srgbClr val="FF00FF"/>
                </a:solidFill>
                <a:latin typeface="Tahoma"/>
                <a:cs typeface="Tahoma"/>
              </a:rPr>
              <a:t>&lt;/</a:t>
            </a:r>
            <a:r>
              <a:rPr sz="1400" b="1" spc="-10" dirty="0">
                <a:solidFill>
                  <a:srgbClr val="FF00FF"/>
                </a:solidFill>
                <a:latin typeface="Tahoma"/>
                <a:cs typeface="Tahoma"/>
              </a:rPr>
              <a:t>html</a:t>
            </a:r>
            <a:r>
              <a:rPr sz="1400" spc="-10" dirty="0">
                <a:solidFill>
                  <a:srgbClr val="FF00FF"/>
                </a:solidFill>
                <a:latin typeface="Tahoma"/>
                <a:cs typeface="Tahoma"/>
              </a:rPr>
              <a:t>&gt;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840" y="196595"/>
            <a:ext cx="8481060" cy="4244340"/>
            <a:chOff x="243840" y="196595"/>
            <a:chExt cx="8481060" cy="4244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" y="196595"/>
              <a:ext cx="1542287" cy="7482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5023" y="196595"/>
              <a:ext cx="684276" cy="7482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8195" y="196595"/>
              <a:ext cx="1057655" cy="7482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7232" y="196595"/>
              <a:ext cx="946404" cy="74828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6691" y="278638"/>
            <a:ext cx="25165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FF8D3D"/>
                </a:solidFill>
                <a:latin typeface="Calibri"/>
                <a:cs typeface="Calibri"/>
              </a:rPr>
              <a:t>Hosting</a:t>
            </a:r>
            <a:r>
              <a:rPr sz="2600" b="0" spc="-70" dirty="0">
                <a:solidFill>
                  <a:srgbClr val="FF8D3D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FF8D3D"/>
                </a:solidFill>
                <a:latin typeface="Calibri"/>
                <a:cs typeface="Calibri"/>
              </a:rPr>
              <a:t>a</a:t>
            </a:r>
            <a:r>
              <a:rPr sz="2600" b="0" spc="-10" dirty="0">
                <a:solidFill>
                  <a:srgbClr val="FF8D3D"/>
                </a:solidFill>
                <a:latin typeface="Calibri"/>
                <a:cs typeface="Calibri"/>
              </a:rPr>
              <a:t> </a:t>
            </a:r>
            <a:r>
              <a:rPr sz="2600" b="0" spc="-60" dirty="0">
                <a:solidFill>
                  <a:srgbClr val="FF8D3D"/>
                </a:solidFill>
                <a:latin typeface="Calibri"/>
                <a:cs typeface="Calibri"/>
              </a:rPr>
              <a:t>Web</a:t>
            </a:r>
            <a:r>
              <a:rPr sz="2600" b="0" spc="-135" dirty="0">
                <a:solidFill>
                  <a:srgbClr val="FF8D3D"/>
                </a:solidFill>
                <a:latin typeface="Calibri"/>
                <a:cs typeface="Calibri"/>
              </a:rPr>
              <a:t> </a:t>
            </a:r>
            <a:r>
              <a:rPr sz="2600" b="0" spc="-20" dirty="0">
                <a:solidFill>
                  <a:srgbClr val="FF8D3D"/>
                </a:solidFill>
                <a:latin typeface="Calibri"/>
                <a:cs typeface="Calibri"/>
              </a:rPr>
              <a:t>Site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652" y="767858"/>
            <a:ext cx="6784975" cy="36328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64465" indent="-151765">
              <a:lnSpc>
                <a:spcPct val="100000"/>
              </a:lnSpc>
              <a:spcBef>
                <a:spcPts val="735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64465" algn="l"/>
              </a:tabLst>
            </a:pPr>
            <a:r>
              <a:rPr sz="2000" dirty="0">
                <a:solidFill>
                  <a:srgbClr val="1269EB"/>
                </a:solidFill>
                <a:latin typeface="Tahoma"/>
                <a:cs typeface="Tahoma"/>
              </a:rPr>
              <a:t>A</a:t>
            </a:r>
            <a:r>
              <a:rPr sz="2000" spc="-4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1269EB"/>
                </a:solidFill>
                <a:latin typeface="Tahoma"/>
                <a:cs typeface="Tahoma"/>
              </a:rPr>
              <a:t>Web</a:t>
            </a:r>
            <a:r>
              <a:rPr sz="2000" spc="-100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1269EB"/>
                </a:solidFill>
                <a:latin typeface="Tahoma"/>
                <a:cs typeface="Tahoma"/>
              </a:rPr>
              <a:t>Site</a:t>
            </a:r>
            <a:endParaRPr sz="20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Font typeface="Arial MT"/>
              <a:buChar char="•"/>
              <a:tabLst>
                <a:tab pos="564515" algn="l"/>
              </a:tabLst>
            </a:pP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Serves</a:t>
            </a:r>
            <a:r>
              <a:rPr sz="16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sz="16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6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more</a:t>
            </a:r>
            <a:r>
              <a:rPr sz="16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HTML</a:t>
            </a:r>
            <a:r>
              <a:rPr sz="16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42424"/>
                </a:solidFill>
                <a:latin typeface="Tahoma"/>
                <a:cs typeface="Tahoma"/>
              </a:rPr>
              <a:t>Pages</a:t>
            </a:r>
            <a:endParaRPr sz="1600">
              <a:latin typeface="Tahoma"/>
              <a:cs typeface="Tahoma"/>
            </a:endParaRPr>
          </a:p>
          <a:p>
            <a:pPr marL="1019175" lvl="2" indent="-13081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SzPct val="71875"/>
              <a:buFont typeface="Wingdings"/>
              <a:buChar char=""/>
              <a:tabLst>
                <a:tab pos="1019175" algn="l"/>
              </a:tabLst>
            </a:pPr>
            <a:r>
              <a:rPr sz="1600" spc="-10" dirty="0">
                <a:solidFill>
                  <a:srgbClr val="009554"/>
                </a:solidFill>
                <a:latin typeface="Tahoma"/>
                <a:cs typeface="Tahoma"/>
              </a:rPr>
              <a:t>Default</a:t>
            </a:r>
            <a:r>
              <a:rPr sz="1600" spc="-9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9554"/>
                </a:solidFill>
                <a:latin typeface="Tahoma"/>
                <a:cs typeface="Tahoma"/>
              </a:rPr>
              <a:t>Page:</a:t>
            </a:r>
            <a:r>
              <a:rPr sz="1600" spc="-10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9554"/>
                </a:solidFill>
                <a:latin typeface="Tahoma"/>
                <a:cs typeface="Tahoma"/>
              </a:rPr>
              <a:t>index.html,</a:t>
            </a:r>
            <a:r>
              <a:rPr sz="1600" spc="-6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9554"/>
                </a:solidFill>
                <a:latin typeface="Tahoma"/>
                <a:cs typeface="Tahoma"/>
              </a:rPr>
              <a:t>index.php</a:t>
            </a:r>
            <a:endParaRPr sz="1600">
              <a:latin typeface="Tahoma"/>
              <a:cs typeface="Tahoma"/>
            </a:endParaRPr>
          </a:p>
          <a:p>
            <a:pPr marL="164465" indent="-151765">
              <a:lnSpc>
                <a:spcPct val="100000"/>
              </a:lnSpc>
              <a:spcBef>
                <a:spcPts val="595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64465" algn="l"/>
              </a:tabLst>
            </a:pPr>
            <a:r>
              <a:rPr sz="2000" dirty="0">
                <a:solidFill>
                  <a:srgbClr val="1269EB"/>
                </a:solidFill>
                <a:latin typeface="Tahoma"/>
                <a:cs typeface="Tahoma"/>
              </a:rPr>
              <a:t>Served</a:t>
            </a:r>
            <a:r>
              <a:rPr sz="2000" spc="-7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1269EB"/>
                </a:solidFill>
                <a:latin typeface="Tahoma"/>
                <a:cs typeface="Tahoma"/>
              </a:rPr>
              <a:t>/</a:t>
            </a:r>
            <a:r>
              <a:rPr sz="2000" spc="-1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1269EB"/>
                </a:solidFill>
                <a:latin typeface="Tahoma"/>
                <a:cs typeface="Tahoma"/>
              </a:rPr>
              <a:t>Hosted</a:t>
            </a:r>
            <a:r>
              <a:rPr sz="2000" spc="-5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1269EB"/>
                </a:solidFill>
                <a:latin typeface="Tahoma"/>
                <a:cs typeface="Tahoma"/>
              </a:rPr>
              <a:t>by</a:t>
            </a:r>
            <a:r>
              <a:rPr sz="2000" spc="-3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1269EB"/>
                </a:solidFill>
                <a:latin typeface="Tahoma"/>
                <a:cs typeface="Tahoma"/>
              </a:rPr>
              <a:t>a</a:t>
            </a:r>
            <a:r>
              <a:rPr sz="2000" spc="-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1269EB"/>
                </a:solidFill>
                <a:latin typeface="Tahoma"/>
                <a:cs typeface="Tahoma"/>
              </a:rPr>
              <a:t>Web</a:t>
            </a:r>
            <a:r>
              <a:rPr sz="2000" spc="-130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1269EB"/>
                </a:solidFill>
                <a:latin typeface="Tahoma"/>
                <a:cs typeface="Tahoma"/>
              </a:rPr>
              <a:t>Server</a:t>
            </a:r>
            <a:endParaRPr sz="20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509"/>
              </a:spcBef>
              <a:buClr>
                <a:srgbClr val="000000"/>
              </a:buClr>
              <a:buFont typeface="Arial MT"/>
              <a:buChar char="•"/>
              <a:tabLst>
                <a:tab pos="564515" algn="l"/>
              </a:tabLst>
            </a:pP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HTTP</a:t>
            </a:r>
            <a:r>
              <a:rPr sz="1600" spc="-11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600" spc="-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endParaRPr sz="1600">
              <a:latin typeface="Tahoma"/>
              <a:cs typeface="Tahoma"/>
            </a:endParaRPr>
          </a:p>
          <a:p>
            <a:pPr marL="1019175" lvl="2" indent="-13081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SzPct val="71875"/>
              <a:buFont typeface="Wingdings"/>
              <a:buChar char=""/>
              <a:tabLst>
                <a:tab pos="1019175" algn="l"/>
              </a:tabLst>
            </a:pPr>
            <a:r>
              <a:rPr sz="1600" dirty="0">
                <a:solidFill>
                  <a:srgbClr val="FF0066"/>
                </a:solidFill>
                <a:latin typeface="Tahoma"/>
                <a:cs typeface="Tahoma"/>
              </a:rPr>
              <a:t>https,</a:t>
            </a:r>
            <a:r>
              <a:rPr sz="1600" spc="-6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0066"/>
                </a:solidFill>
                <a:latin typeface="Tahoma"/>
                <a:cs typeface="Tahoma"/>
              </a:rPr>
              <a:t>apache2,</a:t>
            </a:r>
            <a:r>
              <a:rPr sz="1600" spc="-11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0066"/>
                </a:solidFill>
                <a:latin typeface="Tahoma"/>
                <a:cs typeface="Tahoma"/>
              </a:rPr>
              <a:t>Ngnix</a:t>
            </a:r>
            <a:r>
              <a:rPr sz="1600" spc="-10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0066"/>
                </a:solidFill>
                <a:latin typeface="Tahoma"/>
                <a:cs typeface="Tahoma"/>
              </a:rPr>
              <a:t>-</a:t>
            </a:r>
            <a:r>
              <a:rPr sz="1600" spc="-65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0066"/>
                </a:solidFill>
                <a:latin typeface="Tahoma"/>
                <a:cs typeface="Tahoma"/>
              </a:rPr>
              <a:t>Internet</a:t>
            </a:r>
            <a:r>
              <a:rPr sz="1600" spc="-7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0066"/>
                </a:solidFill>
                <a:latin typeface="Tahoma"/>
                <a:cs typeface="Tahoma"/>
              </a:rPr>
              <a:t>Information</a:t>
            </a:r>
            <a:r>
              <a:rPr sz="1600" spc="-85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0066"/>
                </a:solidFill>
                <a:latin typeface="Tahoma"/>
                <a:cs typeface="Tahoma"/>
              </a:rPr>
              <a:t>Server</a:t>
            </a:r>
            <a:r>
              <a:rPr sz="1600" spc="114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Tahoma"/>
                <a:cs typeface="Tahoma"/>
              </a:rPr>
              <a:t>(Microsoft’s)</a:t>
            </a:r>
            <a:endParaRPr sz="16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Arial MT"/>
              <a:buChar char="•"/>
              <a:tabLst>
                <a:tab pos="564515" algn="l"/>
              </a:tabLst>
            </a:pP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600" spc="-11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r>
              <a:rPr sz="16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endParaRPr sz="1600">
              <a:latin typeface="Tahoma"/>
              <a:cs typeface="Tahoma"/>
            </a:endParaRPr>
          </a:p>
          <a:p>
            <a:pPr marL="1018540" lvl="2" indent="-130175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SzPct val="71875"/>
              <a:buFont typeface="Wingdings"/>
              <a:buChar char=""/>
              <a:tabLst>
                <a:tab pos="1018540" algn="l"/>
              </a:tabLst>
            </a:pPr>
            <a:r>
              <a:rPr sz="1600" dirty="0">
                <a:solidFill>
                  <a:srgbClr val="FF0066"/>
                </a:solidFill>
                <a:latin typeface="Tahoma"/>
                <a:cs typeface="Tahoma"/>
              </a:rPr>
              <a:t>Visual</a:t>
            </a:r>
            <a:r>
              <a:rPr sz="1600" spc="-10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0066"/>
                </a:solidFill>
                <a:latin typeface="Tahoma"/>
                <a:cs typeface="Tahoma"/>
              </a:rPr>
              <a:t>Studio</a:t>
            </a:r>
            <a:r>
              <a:rPr sz="1600" spc="-75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0066"/>
                </a:solidFill>
                <a:latin typeface="Tahoma"/>
                <a:cs typeface="Tahoma"/>
              </a:rPr>
              <a:t>Code</a:t>
            </a:r>
            <a:r>
              <a:rPr sz="1600" spc="-8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Tahoma"/>
                <a:cs typeface="Tahoma"/>
              </a:rPr>
              <a:t>(Microsoft)</a:t>
            </a:r>
            <a:r>
              <a:rPr sz="16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00FF"/>
                </a:solidFill>
                <a:latin typeface="Tahoma"/>
                <a:cs typeface="Tahoma"/>
              </a:rPr>
              <a:t>,</a:t>
            </a:r>
            <a:r>
              <a:rPr sz="1600" spc="-7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3399"/>
                </a:solidFill>
                <a:latin typeface="Tahoma"/>
                <a:cs typeface="Tahoma"/>
              </a:rPr>
              <a:t>Sublime</a:t>
            </a:r>
            <a:r>
              <a:rPr sz="1600" spc="-90" dirty="0">
                <a:solidFill>
                  <a:srgbClr val="FF3399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3399"/>
                </a:solidFill>
                <a:latin typeface="Tahoma"/>
                <a:cs typeface="Tahoma"/>
              </a:rPr>
              <a:t>Text</a:t>
            </a:r>
            <a:r>
              <a:rPr sz="1600" spc="-30" dirty="0">
                <a:solidFill>
                  <a:srgbClr val="0000FF"/>
                </a:solidFill>
                <a:latin typeface="Tahoma"/>
                <a:cs typeface="Tahoma"/>
              </a:rPr>
              <a:t>,</a:t>
            </a:r>
            <a:r>
              <a:rPr sz="1600" spc="-7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3399"/>
                </a:solidFill>
                <a:latin typeface="Tahoma"/>
                <a:cs typeface="Tahoma"/>
              </a:rPr>
              <a:t>Atom</a:t>
            </a:r>
            <a:endParaRPr sz="1600">
              <a:latin typeface="Tahoma"/>
              <a:cs typeface="Tahoma"/>
            </a:endParaRPr>
          </a:p>
          <a:p>
            <a:pPr marL="164465" indent="-15176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64465" algn="l"/>
              </a:tabLst>
            </a:pPr>
            <a:r>
              <a:rPr sz="2000" spc="-10" dirty="0">
                <a:solidFill>
                  <a:srgbClr val="1269EB"/>
                </a:solidFill>
                <a:latin typeface="Tahoma"/>
                <a:cs typeface="Tahoma"/>
              </a:rPr>
              <a:t>Technologies</a:t>
            </a:r>
            <a:endParaRPr sz="20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Font typeface="Arial MT"/>
              <a:buChar char="•"/>
              <a:tabLst>
                <a:tab pos="564515" algn="l"/>
              </a:tabLst>
            </a:pP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HTML,</a:t>
            </a:r>
            <a:r>
              <a:rPr sz="16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242424"/>
                </a:solidFill>
                <a:latin typeface="Tahoma"/>
                <a:cs typeface="Tahoma"/>
              </a:rPr>
              <a:t>HTTP,</a:t>
            </a:r>
            <a:r>
              <a:rPr sz="16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TCP/IP</a:t>
            </a:r>
            <a:r>
              <a:rPr sz="16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Protocols</a:t>
            </a:r>
            <a:endParaRPr sz="1600">
              <a:latin typeface="Tahoma"/>
              <a:cs typeface="Tahoma"/>
            </a:endParaRPr>
          </a:p>
          <a:p>
            <a:pPr marL="564515" lvl="1" indent="-13335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Arial MT"/>
              <a:buChar char="•"/>
              <a:tabLst>
                <a:tab pos="564515" algn="l"/>
              </a:tabLst>
            </a:pP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Operating</a:t>
            </a:r>
            <a:r>
              <a:rPr sz="1600" spc="-11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Systems:</a:t>
            </a:r>
            <a:r>
              <a:rPr sz="16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Linux,</a:t>
            </a:r>
            <a:r>
              <a:rPr sz="16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Windows,</a:t>
            </a:r>
            <a:r>
              <a:rPr sz="16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MacOS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840" y="196595"/>
            <a:ext cx="8481060" cy="4244340"/>
            <a:chOff x="243840" y="196595"/>
            <a:chExt cx="8481060" cy="4244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" y="196595"/>
              <a:ext cx="1240536" cy="7482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756" y="196595"/>
              <a:ext cx="1077468" cy="748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691" y="278638"/>
            <a:ext cx="15074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FF8D3D"/>
                </a:solidFill>
                <a:latin typeface="Calibri"/>
                <a:cs typeface="Calibri"/>
              </a:rPr>
              <a:t>HTML</a:t>
            </a:r>
            <a:r>
              <a:rPr sz="2600" b="0" spc="-114" dirty="0">
                <a:solidFill>
                  <a:srgbClr val="FF8D3D"/>
                </a:solidFill>
                <a:latin typeface="Calibri"/>
                <a:cs typeface="Calibri"/>
              </a:rPr>
              <a:t> </a:t>
            </a:r>
            <a:r>
              <a:rPr sz="2600" b="0" spc="-25" dirty="0">
                <a:solidFill>
                  <a:srgbClr val="FF8D3D"/>
                </a:solidFill>
                <a:latin typeface="Calibri"/>
                <a:cs typeface="Calibri"/>
              </a:rPr>
              <a:t>Page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491" y="741840"/>
            <a:ext cx="6447790" cy="377126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64465" indent="-151765">
              <a:lnSpc>
                <a:spcPct val="100000"/>
              </a:lnSpc>
              <a:spcBef>
                <a:spcPts val="715"/>
              </a:spcBef>
              <a:buClr>
                <a:srgbClr val="000000"/>
              </a:buClr>
              <a:buSzPct val="79545"/>
              <a:buFont typeface="Wingdings"/>
              <a:buChar char=""/>
              <a:tabLst>
                <a:tab pos="164465" algn="l"/>
              </a:tabLst>
            </a:pPr>
            <a:r>
              <a:rPr sz="2200" dirty="0">
                <a:solidFill>
                  <a:srgbClr val="1269EB"/>
                </a:solidFill>
                <a:latin typeface="Tahoma"/>
                <a:cs typeface="Tahoma"/>
              </a:rPr>
              <a:t>HTML</a:t>
            </a:r>
            <a:r>
              <a:rPr sz="2200" spc="-80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1269EB"/>
                </a:solidFill>
                <a:latin typeface="Tahoma"/>
                <a:cs typeface="Tahoma"/>
              </a:rPr>
              <a:t>(Web)</a:t>
            </a:r>
            <a:r>
              <a:rPr sz="2200" spc="-100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1269EB"/>
                </a:solidFill>
                <a:latin typeface="Tahoma"/>
                <a:cs typeface="Tahoma"/>
              </a:rPr>
              <a:t>Page</a:t>
            </a:r>
            <a:r>
              <a:rPr sz="2200" spc="-8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1269EB"/>
                </a:solidFill>
                <a:latin typeface="Tahoma"/>
                <a:cs typeface="Tahoma"/>
              </a:rPr>
              <a:t>/</a:t>
            </a:r>
            <a:r>
              <a:rPr sz="2200" spc="-7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1269EB"/>
                </a:solidFill>
                <a:latin typeface="Tahoma"/>
                <a:cs typeface="Tahoma"/>
              </a:rPr>
              <a:t>Document</a:t>
            </a:r>
            <a:endParaRPr sz="2200">
              <a:latin typeface="Tahoma"/>
              <a:cs typeface="Tahoma"/>
            </a:endParaRPr>
          </a:p>
          <a:p>
            <a:pPr marL="565785" lvl="1" indent="-13398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565785" algn="l"/>
              </a:tabLst>
            </a:pPr>
            <a:r>
              <a:rPr sz="1800" dirty="0">
                <a:latin typeface="Tahoma"/>
                <a:cs typeface="Tahoma"/>
              </a:rPr>
              <a:t>User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Interface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for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Web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(site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or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application)</a:t>
            </a:r>
            <a:endParaRPr sz="1800">
              <a:latin typeface="Tahoma"/>
              <a:cs typeface="Tahoma"/>
            </a:endParaRPr>
          </a:p>
          <a:p>
            <a:pPr marL="565785" lvl="1" indent="-13398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565785" algn="l"/>
              </a:tabLst>
            </a:pPr>
            <a:r>
              <a:rPr sz="1800" dirty="0">
                <a:latin typeface="Tahoma"/>
                <a:cs typeface="Tahoma"/>
              </a:rPr>
              <a:t>A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plain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text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file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–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human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readable</a:t>
            </a:r>
            <a:endParaRPr sz="1800">
              <a:latin typeface="Tahoma"/>
              <a:cs typeface="Tahoma"/>
            </a:endParaRPr>
          </a:p>
          <a:p>
            <a:pPr marL="565150" lvl="1" indent="-13335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565150" algn="l"/>
              </a:tabLst>
            </a:pPr>
            <a:r>
              <a:rPr sz="1800" spc="-20" dirty="0">
                <a:latin typeface="Tahoma"/>
                <a:cs typeface="Tahoma"/>
              </a:rPr>
              <a:t>Transported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on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HTTP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-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1269EB"/>
                </a:solidFill>
                <a:latin typeface="Tahoma"/>
                <a:cs typeface="Tahoma"/>
              </a:rPr>
              <a:t>H</a:t>
            </a:r>
            <a:r>
              <a:rPr sz="1800" spc="-20" dirty="0">
                <a:latin typeface="Tahoma"/>
                <a:cs typeface="Tahoma"/>
              </a:rPr>
              <a:t>yper</a:t>
            </a:r>
            <a:r>
              <a:rPr sz="1800" spc="-20" dirty="0">
                <a:solidFill>
                  <a:srgbClr val="1269EB"/>
                </a:solidFill>
                <a:latin typeface="Tahoma"/>
                <a:cs typeface="Tahoma"/>
              </a:rPr>
              <a:t>T</a:t>
            </a:r>
            <a:r>
              <a:rPr sz="1800" spc="-20" dirty="0">
                <a:latin typeface="Tahoma"/>
                <a:cs typeface="Tahoma"/>
              </a:rPr>
              <a:t>ext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1269EB"/>
                </a:solidFill>
                <a:latin typeface="Tahoma"/>
                <a:cs typeface="Tahoma"/>
              </a:rPr>
              <a:t>T</a:t>
            </a:r>
            <a:r>
              <a:rPr sz="1800" spc="-30" dirty="0">
                <a:latin typeface="Tahoma"/>
                <a:cs typeface="Tahoma"/>
              </a:rPr>
              <a:t>ransfer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1269EB"/>
                </a:solidFill>
                <a:latin typeface="Tahoma"/>
                <a:cs typeface="Tahoma"/>
              </a:rPr>
              <a:t>P</a:t>
            </a:r>
            <a:r>
              <a:rPr sz="1800" spc="-10" dirty="0">
                <a:latin typeface="Tahoma"/>
                <a:cs typeface="Tahoma"/>
              </a:rPr>
              <a:t>rotocol</a:t>
            </a:r>
            <a:endParaRPr sz="1800">
              <a:latin typeface="Tahoma"/>
              <a:cs typeface="Tahoma"/>
            </a:endParaRPr>
          </a:p>
          <a:p>
            <a:pPr marL="164465" indent="-151765">
              <a:lnSpc>
                <a:spcPct val="100000"/>
              </a:lnSpc>
              <a:spcBef>
                <a:spcPts val="595"/>
              </a:spcBef>
              <a:buClr>
                <a:srgbClr val="000000"/>
              </a:buClr>
              <a:buSzPct val="79545"/>
              <a:buFont typeface="Wingdings"/>
              <a:buChar char=""/>
              <a:tabLst>
                <a:tab pos="164465" algn="l"/>
              </a:tabLst>
            </a:pPr>
            <a:r>
              <a:rPr sz="2200" dirty="0">
                <a:solidFill>
                  <a:srgbClr val="1269EB"/>
                </a:solidFill>
                <a:latin typeface="Tahoma"/>
                <a:cs typeface="Tahoma"/>
              </a:rPr>
              <a:t>Page</a:t>
            </a:r>
            <a:r>
              <a:rPr sz="2200" spc="-150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2200" spc="-20" dirty="0">
                <a:solidFill>
                  <a:srgbClr val="1269EB"/>
                </a:solidFill>
                <a:latin typeface="Tahoma"/>
                <a:cs typeface="Tahoma"/>
              </a:rPr>
              <a:t>Types</a:t>
            </a:r>
            <a:endParaRPr sz="2200">
              <a:latin typeface="Tahoma"/>
              <a:cs typeface="Tahoma"/>
            </a:endParaRPr>
          </a:p>
          <a:p>
            <a:pPr marL="565785" lvl="1" indent="-13398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565785" algn="l"/>
              </a:tabLst>
            </a:pPr>
            <a:r>
              <a:rPr sz="1800" dirty="0">
                <a:latin typeface="Tahoma"/>
                <a:cs typeface="Tahoma"/>
              </a:rPr>
              <a:t>Static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–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ready-</a:t>
            </a:r>
            <a:r>
              <a:rPr sz="1800" dirty="0">
                <a:latin typeface="Tahoma"/>
                <a:cs typeface="Tahoma"/>
              </a:rPr>
              <a:t>made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pages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with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fixed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page</a:t>
            </a:r>
            <a:r>
              <a:rPr sz="1800" spc="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content</a:t>
            </a:r>
            <a:endParaRPr sz="1800">
              <a:latin typeface="Tahoma"/>
              <a:cs typeface="Tahoma"/>
            </a:endParaRPr>
          </a:p>
          <a:p>
            <a:pPr marL="1017905" lvl="2" indent="-128905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SzPct val="71875"/>
              <a:buFont typeface="Wingdings"/>
              <a:buChar char=""/>
              <a:tabLst>
                <a:tab pos="1017905" algn="l"/>
              </a:tabLst>
            </a:pPr>
            <a:r>
              <a:rPr sz="1600" dirty="0">
                <a:solidFill>
                  <a:srgbClr val="009554"/>
                </a:solidFill>
                <a:latin typeface="Tahoma"/>
                <a:cs typeface="Tahoma"/>
              </a:rPr>
              <a:t>File</a:t>
            </a:r>
            <a:r>
              <a:rPr sz="1600" spc="-8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009554"/>
                </a:solidFill>
                <a:latin typeface="Tahoma"/>
                <a:cs typeface="Tahoma"/>
              </a:rPr>
              <a:t>Extension:</a:t>
            </a:r>
            <a:r>
              <a:rPr sz="1600" spc="-7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00FF"/>
                </a:solidFill>
                <a:latin typeface="Tahoma"/>
                <a:cs typeface="Tahoma"/>
              </a:rPr>
              <a:t>.html</a:t>
            </a:r>
            <a:r>
              <a:rPr sz="1600" dirty="0">
                <a:solidFill>
                  <a:srgbClr val="009554"/>
                </a:solidFill>
                <a:latin typeface="Tahoma"/>
                <a:cs typeface="Tahoma"/>
              </a:rPr>
              <a:t>,</a:t>
            </a:r>
            <a:r>
              <a:rPr sz="1600" spc="-1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009554"/>
                </a:solidFill>
                <a:latin typeface="Tahoma"/>
                <a:cs typeface="Tahoma"/>
              </a:rPr>
              <a:t>.htm</a:t>
            </a:r>
            <a:endParaRPr sz="1600">
              <a:latin typeface="Tahoma"/>
              <a:cs typeface="Tahoma"/>
            </a:endParaRPr>
          </a:p>
          <a:p>
            <a:pPr marL="565785" lvl="1" indent="-13398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565785" algn="l"/>
              </a:tabLst>
            </a:pPr>
            <a:r>
              <a:rPr sz="1800" dirty="0">
                <a:latin typeface="Tahoma"/>
                <a:cs typeface="Tahoma"/>
              </a:rPr>
              <a:t>Dynamic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–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generated on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fly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with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varying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page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content</a:t>
            </a:r>
            <a:endParaRPr sz="1800">
              <a:latin typeface="Tahoma"/>
              <a:cs typeface="Tahoma"/>
            </a:endParaRPr>
          </a:p>
          <a:p>
            <a:pPr marL="1017905" lvl="2" indent="-128905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SzPct val="71875"/>
              <a:buFont typeface="Wingdings"/>
              <a:buChar char=""/>
              <a:tabLst>
                <a:tab pos="1017905" algn="l"/>
              </a:tabLst>
            </a:pPr>
            <a:r>
              <a:rPr sz="1600" spc="-20" dirty="0">
                <a:solidFill>
                  <a:srgbClr val="009554"/>
                </a:solidFill>
                <a:latin typeface="Tahoma"/>
                <a:cs typeface="Tahoma"/>
              </a:rPr>
              <a:t>Generated</a:t>
            </a:r>
            <a:r>
              <a:rPr sz="1600" spc="-7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9554"/>
                </a:solidFill>
                <a:latin typeface="Tahoma"/>
                <a:cs typeface="Tahoma"/>
              </a:rPr>
              <a:t>on</a:t>
            </a:r>
            <a:r>
              <a:rPr sz="1600" spc="-5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9554"/>
                </a:solidFill>
                <a:latin typeface="Tahoma"/>
                <a:cs typeface="Tahoma"/>
              </a:rPr>
              <a:t>the</a:t>
            </a:r>
            <a:r>
              <a:rPr sz="1600" spc="-6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9554"/>
                </a:solidFill>
                <a:latin typeface="Tahoma"/>
                <a:cs typeface="Tahoma"/>
              </a:rPr>
              <a:t>Web</a:t>
            </a:r>
            <a:r>
              <a:rPr sz="1600" spc="-6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9554"/>
                </a:solidFill>
                <a:latin typeface="Tahoma"/>
                <a:cs typeface="Tahoma"/>
              </a:rPr>
              <a:t>Server</a:t>
            </a:r>
            <a:endParaRPr sz="1600">
              <a:latin typeface="Tahoma"/>
              <a:cs typeface="Tahoma"/>
            </a:endParaRPr>
          </a:p>
          <a:p>
            <a:pPr marL="1017905" lvl="2" indent="-128905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SzPct val="71875"/>
              <a:buFont typeface="Wingdings"/>
              <a:buChar char=""/>
              <a:tabLst>
                <a:tab pos="1017905" algn="l"/>
              </a:tabLst>
            </a:pPr>
            <a:r>
              <a:rPr sz="1600" spc="-20" dirty="0">
                <a:solidFill>
                  <a:srgbClr val="009554"/>
                </a:solidFill>
                <a:latin typeface="Tahoma"/>
                <a:cs typeface="Tahoma"/>
              </a:rPr>
              <a:t>Interspersed</a:t>
            </a:r>
            <a:r>
              <a:rPr sz="1600" spc="-7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9554"/>
                </a:solidFill>
                <a:latin typeface="Tahoma"/>
                <a:cs typeface="Tahoma"/>
              </a:rPr>
              <a:t>with</a:t>
            </a:r>
            <a:r>
              <a:rPr sz="1600" spc="-8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9554"/>
                </a:solidFill>
                <a:latin typeface="Tahoma"/>
                <a:cs typeface="Tahoma"/>
              </a:rPr>
              <a:t>JavaScript,</a:t>
            </a:r>
            <a:r>
              <a:rPr sz="1600" spc="-10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009554"/>
                </a:solidFill>
                <a:latin typeface="Tahoma"/>
                <a:cs typeface="Tahoma"/>
              </a:rPr>
              <a:t>PHP,</a:t>
            </a:r>
            <a:r>
              <a:rPr sz="1600" spc="-6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009554"/>
                </a:solidFill>
                <a:latin typeface="Tahoma"/>
                <a:cs typeface="Tahoma"/>
              </a:rPr>
              <a:t>JSP,</a:t>
            </a:r>
            <a:r>
              <a:rPr sz="1600" spc="1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009554"/>
                </a:solidFill>
                <a:latin typeface="Tahoma"/>
                <a:cs typeface="Tahoma"/>
              </a:rPr>
              <a:t>ASP</a:t>
            </a:r>
            <a:endParaRPr sz="1600">
              <a:latin typeface="Tahoma"/>
              <a:cs typeface="Tahoma"/>
            </a:endParaRPr>
          </a:p>
          <a:p>
            <a:pPr marL="1017905" lvl="2" indent="-128905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SzPct val="71875"/>
              <a:buFont typeface="Wingdings"/>
              <a:buChar char=""/>
              <a:tabLst>
                <a:tab pos="1017905" algn="l"/>
              </a:tabLst>
            </a:pPr>
            <a:r>
              <a:rPr sz="1600" dirty="0">
                <a:solidFill>
                  <a:srgbClr val="009554"/>
                </a:solidFill>
                <a:latin typeface="Tahoma"/>
                <a:cs typeface="Tahoma"/>
              </a:rPr>
              <a:t>File</a:t>
            </a:r>
            <a:r>
              <a:rPr sz="1600" spc="-7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009554"/>
                </a:solidFill>
                <a:latin typeface="Tahoma"/>
                <a:cs typeface="Tahoma"/>
              </a:rPr>
              <a:t>Extensions:</a:t>
            </a:r>
            <a:r>
              <a:rPr sz="1600" spc="-6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9554"/>
                </a:solidFill>
                <a:latin typeface="Tahoma"/>
                <a:cs typeface="Tahoma"/>
              </a:rPr>
              <a:t>.js,</a:t>
            </a:r>
            <a:r>
              <a:rPr sz="1600" spc="-5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00FF"/>
                </a:solidFill>
                <a:latin typeface="Tahoma"/>
                <a:cs typeface="Tahoma"/>
              </a:rPr>
              <a:t>.php</a:t>
            </a:r>
            <a:r>
              <a:rPr sz="1600" dirty="0">
                <a:solidFill>
                  <a:srgbClr val="009554"/>
                </a:solidFill>
                <a:latin typeface="Tahoma"/>
                <a:cs typeface="Tahoma"/>
              </a:rPr>
              <a:t>,</a:t>
            </a:r>
            <a:r>
              <a:rPr sz="1600" spc="-9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9554"/>
                </a:solidFill>
                <a:latin typeface="Tahoma"/>
                <a:cs typeface="Tahoma"/>
              </a:rPr>
              <a:t>.jsp,</a:t>
            </a:r>
            <a:r>
              <a:rPr sz="1600" spc="-6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00FF"/>
                </a:solidFill>
                <a:latin typeface="Tahoma"/>
                <a:cs typeface="Tahoma"/>
              </a:rPr>
              <a:t>.asp</a:t>
            </a:r>
            <a:r>
              <a:rPr sz="1600" dirty="0">
                <a:solidFill>
                  <a:srgbClr val="009554"/>
                </a:solidFill>
                <a:latin typeface="Tahoma"/>
                <a:cs typeface="Tahoma"/>
              </a:rPr>
              <a:t>,</a:t>
            </a:r>
            <a:r>
              <a:rPr sz="1600" spc="40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9554"/>
                </a:solidFill>
                <a:latin typeface="Tahoma"/>
                <a:cs typeface="Tahoma"/>
              </a:rPr>
              <a:t>.aspx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240" y="326136"/>
            <a:ext cx="8328659" cy="4114800"/>
            <a:chOff x="396240" y="326136"/>
            <a:chExt cx="8328659" cy="4114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240" y="425196"/>
              <a:ext cx="1007363" cy="7482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00" y="425196"/>
              <a:ext cx="551688" cy="7482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3188" y="425196"/>
              <a:ext cx="2106168" cy="7482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091" y="506730"/>
            <a:ext cx="24104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5C5C5C"/>
                </a:solidFill>
                <a:latin typeface="Calibri"/>
                <a:cs typeface="Calibri"/>
              </a:rPr>
              <a:t>CSS</a:t>
            </a:r>
            <a:r>
              <a:rPr sz="2600" b="0" spc="5" dirty="0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5C5C5C"/>
                </a:solidFill>
                <a:latin typeface="Calibri"/>
                <a:cs typeface="Calibri"/>
              </a:rPr>
              <a:t>-</a:t>
            </a:r>
            <a:r>
              <a:rPr sz="2600" b="0" spc="-45" dirty="0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5C5C5C"/>
                </a:solidFill>
                <a:latin typeface="Calibri"/>
                <a:cs typeface="Calibri"/>
              </a:rPr>
              <a:t>Introduction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291" y="970378"/>
            <a:ext cx="4533900" cy="33000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89865" indent="-177165">
              <a:lnSpc>
                <a:spcPct val="100000"/>
              </a:lnSpc>
              <a:spcBef>
                <a:spcPts val="790"/>
              </a:spcBef>
              <a:buSzPct val="80555"/>
              <a:buFont typeface="Wingdings"/>
              <a:buChar char=""/>
              <a:tabLst>
                <a:tab pos="189865" algn="l"/>
              </a:tabLst>
            </a:pP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1800" dirty="0">
                <a:solidFill>
                  <a:srgbClr val="1269EB"/>
                </a:solidFill>
                <a:latin typeface="Tahoma"/>
                <a:cs typeface="Tahoma"/>
              </a:rPr>
              <a:t>ascading</a:t>
            </a:r>
            <a:r>
              <a:rPr sz="1800" spc="-5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1800" dirty="0">
                <a:solidFill>
                  <a:srgbClr val="1269EB"/>
                </a:solidFill>
                <a:latin typeface="Tahoma"/>
                <a:cs typeface="Tahoma"/>
              </a:rPr>
              <a:t>tyle</a:t>
            </a:r>
            <a:r>
              <a:rPr sz="1800" spc="-4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1800" spc="-20" dirty="0">
                <a:solidFill>
                  <a:srgbClr val="1269EB"/>
                </a:solidFill>
                <a:latin typeface="Tahoma"/>
                <a:cs typeface="Tahoma"/>
              </a:rPr>
              <a:t>heet</a:t>
            </a:r>
            <a:endParaRPr sz="1800">
              <a:latin typeface="Tahoma"/>
              <a:cs typeface="Tahoma"/>
            </a:endParaRPr>
          </a:p>
          <a:p>
            <a:pPr marL="461645" lvl="1" indent="-1778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461645" algn="l"/>
              </a:tabLst>
            </a:pP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Describes</a:t>
            </a:r>
            <a:r>
              <a:rPr sz="16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6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look</a:t>
            </a:r>
            <a:r>
              <a:rPr sz="16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6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formatting</a:t>
            </a:r>
            <a:r>
              <a:rPr sz="16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6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600" spc="11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42424"/>
                </a:solidFill>
                <a:latin typeface="Tahoma"/>
                <a:cs typeface="Tahoma"/>
              </a:rPr>
              <a:t>page</a:t>
            </a:r>
            <a:endParaRPr sz="1600">
              <a:latin typeface="Tahoma"/>
              <a:cs typeface="Tahoma"/>
            </a:endParaRPr>
          </a:p>
          <a:p>
            <a:pPr marL="461645" lvl="1" indent="-1778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61645" algn="l"/>
              </a:tabLst>
            </a:pP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6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6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Changing</a:t>
            </a:r>
            <a:r>
              <a:rPr sz="16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42424"/>
                </a:solidFill>
                <a:latin typeface="Tahoma"/>
                <a:cs typeface="Tahoma"/>
              </a:rPr>
              <a:t>Presentation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600" spc="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Styling</a:t>
            </a:r>
            <a:endParaRPr sz="1600">
              <a:latin typeface="Tahoma"/>
              <a:cs typeface="Tahoma"/>
            </a:endParaRPr>
          </a:p>
          <a:p>
            <a:pPr marL="461645" lvl="1" indent="-1778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461645" algn="l"/>
              </a:tabLst>
            </a:pP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6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apply</a:t>
            </a:r>
            <a:r>
              <a:rPr sz="16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6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6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242424"/>
                </a:solidFill>
                <a:latin typeface="Tahoma"/>
                <a:cs typeface="Tahoma"/>
              </a:rPr>
              <a:t>mark-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up</a:t>
            </a:r>
            <a:r>
              <a:rPr sz="1600" spc="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language</a:t>
            </a:r>
            <a:endParaRPr sz="1600">
              <a:latin typeface="Tahoma"/>
              <a:cs typeface="Tahoma"/>
            </a:endParaRPr>
          </a:p>
          <a:p>
            <a:pPr marL="731520" lvl="2" indent="-177800">
              <a:lnSpc>
                <a:spcPct val="100000"/>
              </a:lnSpc>
              <a:spcBef>
                <a:spcPts val="595"/>
              </a:spcBef>
              <a:buSzPct val="78571"/>
              <a:buFont typeface="Wingdings"/>
              <a:buChar char=""/>
              <a:tabLst>
                <a:tab pos="731520" algn="l"/>
              </a:tabLst>
            </a:pP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HTML,</a:t>
            </a:r>
            <a:r>
              <a:rPr sz="1400" spc="-4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XHTML,</a:t>
            </a:r>
            <a:r>
              <a:rPr sz="1400" spc="-1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9554"/>
                </a:solidFill>
                <a:latin typeface="Tahoma"/>
                <a:cs typeface="Tahoma"/>
              </a:rPr>
              <a:t>XML,</a:t>
            </a:r>
            <a:r>
              <a:rPr sz="1400" spc="-35" dirty="0">
                <a:solidFill>
                  <a:srgbClr val="00955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009554"/>
                </a:solidFill>
                <a:latin typeface="Tahoma"/>
                <a:cs typeface="Tahoma"/>
              </a:rPr>
              <a:t>SVG</a:t>
            </a:r>
            <a:endParaRPr sz="1400">
              <a:latin typeface="Tahoma"/>
              <a:cs typeface="Tahoma"/>
            </a:endParaRPr>
          </a:p>
          <a:p>
            <a:pPr marL="189865" indent="-177165">
              <a:lnSpc>
                <a:spcPct val="100000"/>
              </a:lnSpc>
              <a:spcBef>
                <a:spcPts val="370"/>
              </a:spcBef>
              <a:buSzPct val="80555"/>
              <a:buFont typeface="Wingdings"/>
              <a:buChar char=""/>
              <a:tabLst>
                <a:tab pos="189865" algn="l"/>
              </a:tabLst>
            </a:pPr>
            <a:r>
              <a:rPr sz="1800" spc="-10" dirty="0">
                <a:solidFill>
                  <a:srgbClr val="1269EB"/>
                </a:solidFill>
                <a:latin typeface="Tahoma"/>
                <a:cs typeface="Tahoma"/>
              </a:rPr>
              <a:t>Separates</a:t>
            </a:r>
            <a:r>
              <a:rPr sz="1800" spc="-6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242424"/>
                </a:solidFill>
                <a:latin typeface="Tahoma"/>
                <a:cs typeface="Tahoma"/>
              </a:rPr>
              <a:t>Content</a:t>
            </a:r>
            <a:r>
              <a:rPr sz="18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1269EB"/>
                </a:solidFill>
                <a:latin typeface="Tahoma"/>
                <a:cs typeface="Tahoma"/>
              </a:rPr>
              <a:t>from</a:t>
            </a:r>
            <a:r>
              <a:rPr sz="1800" spc="-60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1800" i="1" spc="120" dirty="0">
                <a:solidFill>
                  <a:srgbClr val="FF0066"/>
                </a:solidFill>
                <a:latin typeface="Verdana"/>
                <a:cs typeface="Verdana"/>
              </a:rPr>
              <a:t>P</a:t>
            </a:r>
            <a:r>
              <a:rPr sz="1800" i="1" spc="120" dirty="0">
                <a:solidFill>
                  <a:srgbClr val="009554"/>
                </a:solidFill>
                <a:latin typeface="Verdana"/>
                <a:cs typeface="Verdana"/>
              </a:rPr>
              <a:t>r</a:t>
            </a:r>
            <a:r>
              <a:rPr sz="1800" i="1" spc="120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z="1800" i="1" spc="120" dirty="0">
                <a:solidFill>
                  <a:srgbClr val="00AE50"/>
                </a:solidFill>
                <a:latin typeface="Verdana"/>
                <a:cs typeface="Verdana"/>
              </a:rPr>
              <a:t>s</a:t>
            </a:r>
            <a:r>
              <a:rPr sz="1800" i="1" spc="120" dirty="0">
                <a:solidFill>
                  <a:srgbClr val="1269EB"/>
                </a:solidFill>
                <a:latin typeface="Verdana"/>
                <a:cs typeface="Verdana"/>
              </a:rPr>
              <a:t>e</a:t>
            </a:r>
            <a:r>
              <a:rPr sz="1800" i="1" spc="120" dirty="0">
                <a:solidFill>
                  <a:srgbClr val="FF00FF"/>
                </a:solidFill>
                <a:latin typeface="Verdana"/>
                <a:cs typeface="Verdana"/>
              </a:rPr>
              <a:t>n</a:t>
            </a:r>
            <a:r>
              <a:rPr sz="1800" i="1" spc="120" dirty="0">
                <a:solidFill>
                  <a:srgbClr val="00AE50"/>
                </a:solidFill>
                <a:latin typeface="Verdana"/>
                <a:cs typeface="Verdana"/>
              </a:rPr>
              <a:t>t</a:t>
            </a:r>
            <a:r>
              <a:rPr sz="1800" i="1" spc="120" dirty="0">
                <a:solidFill>
                  <a:srgbClr val="1269EB"/>
                </a:solidFill>
                <a:latin typeface="Verdana"/>
                <a:cs typeface="Verdana"/>
              </a:rPr>
              <a:t>a</a:t>
            </a:r>
            <a:r>
              <a:rPr sz="1800" i="1" spc="12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1800" i="1" spc="120" dirty="0">
                <a:solidFill>
                  <a:srgbClr val="00AE50"/>
                </a:solidFill>
                <a:latin typeface="Verdana"/>
                <a:cs typeface="Verdana"/>
              </a:rPr>
              <a:t>i</a:t>
            </a:r>
            <a:r>
              <a:rPr sz="1800" i="1" spc="120" dirty="0">
                <a:solidFill>
                  <a:srgbClr val="FF00FF"/>
                </a:solidFill>
                <a:latin typeface="Verdana"/>
                <a:cs typeface="Verdana"/>
              </a:rPr>
              <a:t>o</a:t>
            </a:r>
            <a:r>
              <a:rPr sz="1800" i="1" spc="120" dirty="0">
                <a:solidFill>
                  <a:srgbClr val="1269EB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 marL="189865" indent="-177165">
              <a:lnSpc>
                <a:spcPct val="100000"/>
              </a:lnSpc>
              <a:spcBef>
                <a:spcPts val="830"/>
              </a:spcBef>
              <a:buSzPct val="80555"/>
              <a:buFont typeface="Wingdings"/>
              <a:buChar char=""/>
              <a:tabLst>
                <a:tab pos="189865" algn="l"/>
              </a:tabLst>
            </a:pPr>
            <a:r>
              <a:rPr sz="1800" dirty="0">
                <a:solidFill>
                  <a:srgbClr val="1269EB"/>
                </a:solidFill>
                <a:latin typeface="Tahoma"/>
                <a:cs typeface="Tahoma"/>
              </a:rPr>
              <a:t>Properties</a:t>
            </a:r>
            <a:r>
              <a:rPr sz="1800" spc="-125" dirty="0">
                <a:solidFill>
                  <a:srgbClr val="1269EB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242424"/>
                </a:solidFill>
                <a:latin typeface="Tahoma"/>
                <a:cs typeface="Tahoma"/>
              </a:rPr>
              <a:t>(</a:t>
            </a:r>
            <a:r>
              <a:rPr sz="1800" dirty="0">
                <a:solidFill>
                  <a:srgbClr val="00AE50"/>
                </a:solidFill>
                <a:latin typeface="Tahoma"/>
                <a:cs typeface="Tahoma"/>
              </a:rPr>
              <a:t>Attributes</a:t>
            </a:r>
            <a:r>
              <a:rPr sz="1800" dirty="0">
                <a:solidFill>
                  <a:srgbClr val="242424"/>
                </a:solidFill>
                <a:latin typeface="Tahoma"/>
                <a:cs typeface="Tahoma"/>
              </a:rPr>
              <a:t>)</a:t>
            </a:r>
            <a:r>
              <a:rPr sz="18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1269EB"/>
                </a:solidFill>
                <a:latin typeface="Tahoma"/>
                <a:cs typeface="Tahoma"/>
              </a:rPr>
              <a:t>Styled</a:t>
            </a:r>
            <a:endParaRPr sz="1800">
              <a:latin typeface="Tahoma"/>
              <a:cs typeface="Tahoma"/>
            </a:endParaRPr>
          </a:p>
          <a:p>
            <a:pPr marL="461645" lvl="1" indent="-1778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461645" algn="l"/>
              </a:tabLst>
            </a:pP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Layout,</a:t>
            </a:r>
            <a:r>
              <a:rPr sz="16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Font</a:t>
            </a:r>
            <a:r>
              <a:rPr sz="16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42424"/>
                </a:solidFill>
                <a:latin typeface="Tahoma"/>
                <a:cs typeface="Tahoma"/>
              </a:rPr>
              <a:t>(Typography),</a:t>
            </a:r>
            <a:r>
              <a:rPr sz="16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242424"/>
                </a:solidFill>
                <a:latin typeface="Tahoma"/>
                <a:cs typeface="Tahoma"/>
              </a:rPr>
              <a:t>Color,</a:t>
            </a:r>
            <a:r>
              <a:rPr sz="16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Background</a:t>
            </a:r>
            <a:endParaRPr sz="1600">
              <a:latin typeface="Tahoma"/>
              <a:cs typeface="Tahoma"/>
            </a:endParaRPr>
          </a:p>
          <a:p>
            <a:pPr marL="461645" lvl="1" indent="-1778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61645" algn="l"/>
              </a:tabLst>
            </a:pP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Box</a:t>
            </a:r>
            <a:r>
              <a:rPr sz="1600" spc="-1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Properties:</a:t>
            </a:r>
            <a:r>
              <a:rPr sz="16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75" dirty="0">
                <a:solidFill>
                  <a:srgbClr val="242424"/>
                </a:solidFill>
                <a:latin typeface="Tahoma"/>
                <a:cs typeface="Tahoma"/>
              </a:rPr>
              <a:t>Border,</a:t>
            </a:r>
            <a:r>
              <a:rPr sz="16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Margin,</a:t>
            </a:r>
            <a:r>
              <a:rPr sz="16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Padding</a:t>
            </a:r>
            <a:endParaRPr sz="1600">
              <a:latin typeface="Tahoma"/>
              <a:cs typeface="Tahoma"/>
            </a:endParaRPr>
          </a:p>
          <a:p>
            <a:pPr marL="461645" lvl="1" indent="-1778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461645" algn="l"/>
              </a:tabLst>
            </a:pPr>
            <a:r>
              <a:rPr sz="1600" dirty="0">
                <a:solidFill>
                  <a:srgbClr val="242424"/>
                </a:solidFill>
                <a:latin typeface="Tahoma"/>
                <a:cs typeface="Tahoma"/>
              </a:rPr>
              <a:t>Lists,</a:t>
            </a:r>
            <a:r>
              <a:rPr sz="16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Tahoma"/>
                <a:cs typeface="Tahoma"/>
              </a:rPr>
              <a:t>Tables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7875" y="4916220"/>
            <a:ext cx="57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7D7D7D"/>
                </a:solidFill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</TotalTime>
  <Words>1024</Words>
  <Application>Microsoft Office PowerPoint</Application>
  <PresentationFormat>On-screen Show (16:9)</PresentationFormat>
  <Paragraphs>186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Slide 1</vt:lpstr>
      <vt:lpstr>Importance of Web Development</vt:lpstr>
      <vt:lpstr>Web Designer Vs. Web Developer</vt:lpstr>
      <vt:lpstr>Front End and Back End Web Development</vt:lpstr>
      <vt:lpstr>HTML, CSS, and JavaScript – An Overview</vt:lpstr>
      <vt:lpstr>A Simple HTML5 Page</vt:lpstr>
      <vt:lpstr>Hosting a Web Site</vt:lpstr>
      <vt:lpstr>HTML Page</vt:lpstr>
      <vt:lpstr>CSS - Introduction</vt:lpstr>
      <vt:lpstr>CSS Syntax (Contd./-)</vt:lpstr>
      <vt:lpstr>CSS Syntax (Contd./-)</vt:lpstr>
      <vt:lpstr>New CSS3 Selectors</vt:lpstr>
      <vt:lpstr>CSS3 – 2D Transforms (Contd./-)</vt:lpstr>
      <vt:lpstr>HTML DOM Methods</vt:lpstr>
      <vt:lpstr>jQuery - Introduction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DEEKSHITHA</dc:creator>
  <cp:lastModifiedBy>DEEKSHITHA</cp:lastModifiedBy>
  <cp:revision>3</cp:revision>
  <dcterms:created xsi:type="dcterms:W3CDTF">2023-10-05T13:37:30Z</dcterms:created>
  <dcterms:modified xsi:type="dcterms:W3CDTF">2023-10-08T08:17:28Z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2020-12-19T00:00:00Z</vt:filetime>
  </property>
  <property fmtid="{D5CDD505-2E9C-101B-9397-08002B2CF9AE}" pid="3" name="LastSaved">
    <vt:filetime>2023-10-05T00:00:00Z</vt:filetime>
  </property>
  <property fmtid="{D5CDD505-2E9C-101B-9397-08002B2CF9AE}" pid="4" name="Producer">
    <vt:lpwstr>Docme converter v2.0.11</vt:lpwstr>
  </property>
</Properties>
</file>