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597785-3BD8-498D-B062-011321C08E0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291918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97785-3BD8-498D-B062-011321C08E0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204502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97785-3BD8-498D-B062-011321C08E0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15874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97785-3BD8-498D-B062-011321C08E0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380205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597785-3BD8-498D-B062-011321C08E0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5294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597785-3BD8-498D-B062-011321C08E0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30417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597785-3BD8-498D-B062-011321C08E05}"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276193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97785-3BD8-498D-B062-011321C08E05}"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116804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97785-3BD8-498D-B062-011321C08E05}"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8957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597785-3BD8-498D-B062-011321C08E0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8406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597785-3BD8-498D-B062-011321C08E0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FB5D5-805D-4121-8092-30E380B5EA26}" type="slidenum">
              <a:rPr lang="en-US" smtClean="0"/>
              <a:t>‹#›</a:t>
            </a:fld>
            <a:endParaRPr lang="en-US"/>
          </a:p>
        </p:txBody>
      </p:sp>
    </p:spTree>
    <p:extLst>
      <p:ext uri="{BB962C8B-B14F-4D97-AF65-F5344CB8AC3E}">
        <p14:creationId xmlns:p14="http://schemas.microsoft.com/office/powerpoint/2010/main" val="414826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97785-3BD8-498D-B062-011321C08E05}" type="datetimeFigureOut">
              <a:rPr lang="en-US" smtClean="0"/>
              <a:t>8/7/2023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FB5D5-805D-4121-8092-30E380B5EA26}" type="slidenum">
              <a:rPr lang="en-US" smtClean="0"/>
              <a:t>‹#›</a:t>
            </a:fld>
            <a:endParaRPr lang="en-US"/>
          </a:p>
        </p:txBody>
      </p:sp>
    </p:spTree>
    <p:extLst>
      <p:ext uri="{BB962C8B-B14F-4D97-AF65-F5344CB8AC3E}">
        <p14:creationId xmlns:p14="http://schemas.microsoft.com/office/powerpoint/2010/main" val="298707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369574">
            <a:off x="450289" y="1209895"/>
            <a:ext cx="4131999" cy="4131999"/>
          </a:xfrm>
          <a:prstGeom prst="ellipse">
            <a:avLst/>
          </a:prstGeom>
          <a:ln w="63500" cap="rnd">
            <a:noFill/>
          </a:ln>
          <a:effectLst>
            <a:outerShdw blurRad="381000" dist="292100" dir="5400000" sx="-80000" sy="-18000" rotWithShape="0">
              <a:srgbClr val="000000">
                <a:alpha val="22000"/>
              </a:srgbClr>
            </a:outerShdw>
          </a:effectLst>
        </p:spPr>
      </p:pic>
      <p:sp>
        <p:nvSpPr>
          <p:cNvPr id="2" name="Title 1"/>
          <p:cNvSpPr>
            <a:spLocks noGrp="1"/>
          </p:cNvSpPr>
          <p:nvPr>
            <p:ph type="ctrTitle"/>
          </p:nvPr>
        </p:nvSpPr>
        <p:spPr>
          <a:xfrm>
            <a:off x="5002924" y="2112665"/>
            <a:ext cx="6516415" cy="2326458"/>
          </a:xfrm>
        </p:spPr>
        <p:txBody>
          <a:bodyPr>
            <a:normAutofit/>
          </a:bodyPr>
          <a:lstStyle/>
          <a:p>
            <a:pPr algn="l"/>
            <a:r>
              <a:rPr lang="en-US" sz="4800" b="1" dirty="0" smtClean="0">
                <a:latin typeface="League Spartan SemiBold" pitchFamily="2" charset="0"/>
              </a:rPr>
              <a:t>Life-Saving Clicks: The Significance of Online Blood Donation in India</a:t>
            </a:r>
            <a:endParaRPr lang="en-US" sz="4800" b="1" dirty="0">
              <a:latin typeface="League Spartan SemiBold" pitchFamily="2" charset="0"/>
            </a:endParaRPr>
          </a:p>
        </p:txBody>
      </p:sp>
      <p:sp>
        <p:nvSpPr>
          <p:cNvPr id="3" name="Subtitle 2"/>
          <p:cNvSpPr>
            <a:spLocks noGrp="1"/>
          </p:cNvSpPr>
          <p:nvPr>
            <p:ph type="subTitle" idx="1"/>
          </p:nvPr>
        </p:nvSpPr>
        <p:spPr>
          <a:xfrm>
            <a:off x="1387365" y="6271665"/>
            <a:ext cx="9144000" cy="1655762"/>
          </a:xfrm>
        </p:spPr>
        <p:txBody>
          <a:bodyPr/>
          <a:lstStyle/>
          <a:p>
            <a:endParaRPr lang="en-US" dirty="0"/>
          </a:p>
        </p:txBody>
      </p:sp>
    </p:spTree>
    <p:extLst>
      <p:ext uri="{BB962C8B-B14F-4D97-AF65-F5344CB8AC3E}">
        <p14:creationId xmlns:p14="http://schemas.microsoft.com/office/powerpoint/2010/main" val="234031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562866"/>
            <a:ext cx="12457386" cy="5878458"/>
          </a:xfrm>
        </p:spPr>
        <p:txBody>
          <a:bodyPr>
            <a:normAutofit/>
          </a:bodyPr>
          <a:lstStyle/>
          <a:p>
            <a:pPr marL="0" indent="0">
              <a:buNone/>
            </a:pPr>
            <a:r>
              <a:rPr lang="en-US" sz="3600" dirty="0" smtClean="0">
                <a:latin typeface="League Spartan SemiBold" pitchFamily="2" charset="0"/>
              </a:rPr>
              <a:t>Introduction</a:t>
            </a:r>
          </a:p>
          <a:p>
            <a:pPr marL="0" indent="0">
              <a:buNone/>
            </a:pPr>
            <a:r>
              <a:rPr lang="en-US" sz="3600" dirty="0" smtClean="0">
                <a:latin typeface="League Spartan SemiBold" pitchFamily="2" charset="0"/>
              </a:rPr>
              <a:t>Blood Donation in India</a:t>
            </a:r>
          </a:p>
          <a:p>
            <a:pPr marL="0" indent="0">
              <a:buNone/>
            </a:pPr>
            <a:r>
              <a:rPr lang="en-US" sz="3600" dirty="0" smtClean="0">
                <a:latin typeface="League Spartan SemiBold" pitchFamily="2" charset="0"/>
              </a:rPr>
              <a:t>Benefits of Online Blood Donation Websites</a:t>
            </a:r>
          </a:p>
          <a:p>
            <a:pPr marL="0" indent="0">
              <a:buNone/>
            </a:pPr>
            <a:r>
              <a:rPr lang="en-US" sz="3600" dirty="0" smtClean="0">
                <a:latin typeface="League Spartan SemiBold" pitchFamily="2" charset="0"/>
              </a:rPr>
              <a:t>Features of Online Blood Donation Websites</a:t>
            </a:r>
          </a:p>
          <a:p>
            <a:pPr marL="0" indent="0">
              <a:buNone/>
            </a:pPr>
            <a:r>
              <a:rPr lang="en-US" sz="3600" dirty="0" smtClean="0">
                <a:latin typeface="League Spartan SemiBold" pitchFamily="2" charset="0"/>
              </a:rPr>
              <a:t>Challenges and Solutions</a:t>
            </a:r>
          </a:p>
          <a:p>
            <a:pPr marL="0" indent="0">
              <a:buNone/>
            </a:pPr>
            <a:r>
              <a:rPr lang="en-US" sz="3600" dirty="0" smtClean="0">
                <a:latin typeface="League Spartan SemiBold" pitchFamily="2" charset="0"/>
              </a:rPr>
              <a:t>Conclusion</a:t>
            </a:r>
            <a:endParaRPr lang="en-US" sz="3600" dirty="0">
              <a:latin typeface="League Spartan SemiBold" pitchFamily="2" charset="0"/>
            </a:endParaRPr>
          </a:p>
        </p:txBody>
      </p:sp>
    </p:spTree>
    <p:extLst>
      <p:ext uri="{BB962C8B-B14F-4D97-AF65-F5344CB8AC3E}">
        <p14:creationId xmlns:p14="http://schemas.microsoft.com/office/powerpoint/2010/main" val="273157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07" y="0"/>
            <a:ext cx="10515600" cy="1325563"/>
          </a:xfrm>
        </p:spPr>
        <p:txBody>
          <a:bodyPr/>
          <a:lstStyle/>
          <a:p>
            <a:r>
              <a:rPr lang="en-US" dirty="0">
                <a:latin typeface="League Spartan SemiBold" pitchFamily="2" charset="0"/>
              </a:rPr>
              <a:t>Introduction</a:t>
            </a:r>
            <a:endParaRPr lang="en-US" dirty="0"/>
          </a:p>
        </p:txBody>
      </p:sp>
      <p:sp>
        <p:nvSpPr>
          <p:cNvPr id="3" name="Content Placeholder 2"/>
          <p:cNvSpPr>
            <a:spLocks noGrp="1"/>
          </p:cNvSpPr>
          <p:nvPr>
            <p:ph idx="1"/>
          </p:nvPr>
        </p:nvSpPr>
        <p:spPr>
          <a:xfrm>
            <a:off x="743607" y="979542"/>
            <a:ext cx="10796752" cy="5878458"/>
          </a:xfrm>
        </p:spPr>
        <p:txBody>
          <a:bodyPr>
            <a:normAutofit lnSpcReduction="10000"/>
          </a:bodyPr>
          <a:lstStyle/>
          <a:p>
            <a:pPr marL="0" indent="0" algn="just">
              <a:buNone/>
            </a:pPr>
            <a:r>
              <a:rPr lang="en-US" dirty="0" smtClean="0">
                <a:latin typeface="League Spartan SemiBold" pitchFamily="2" charset="0"/>
              </a:rPr>
              <a:t>Welcome everyone, today we will be discussing a very important topic: online blood donation websites in India. With the rise of digital technology, these websites have become an essential tool for connecting donors with recipients in need. </a:t>
            </a:r>
          </a:p>
          <a:p>
            <a:pPr marL="0" indent="0" algn="just">
              <a:buNone/>
            </a:pPr>
            <a:endParaRPr lang="en-US" dirty="0" smtClean="0">
              <a:latin typeface="League Spartan SemiBold" pitchFamily="2" charset="0"/>
            </a:endParaRPr>
          </a:p>
          <a:p>
            <a:pPr marL="0" indent="0" algn="just">
              <a:buNone/>
            </a:pPr>
            <a:r>
              <a:rPr lang="en-US" dirty="0" smtClean="0">
                <a:latin typeface="League Spartan SemiBold" pitchFamily="2" charset="0"/>
              </a:rPr>
              <a:t>In this presentation, we will explore the current state of blood donation in India, the benefits and features of online blood donation websites, as well as the challenges they face. We'll also discuss some solutions to these challenges and emphasize the importance of supporting these websites. So let's dive in!</a:t>
            </a:r>
          </a:p>
          <a:p>
            <a:pPr marL="0" indent="0" algn="just">
              <a:buNone/>
            </a:pPr>
            <a:endParaRPr lang="en-US" dirty="0" smtClean="0">
              <a:latin typeface="League Spartan SemiBold" pitchFamily="2" charset="0"/>
            </a:endParaRPr>
          </a:p>
          <a:p>
            <a:pPr marL="0" indent="0" algn="just">
              <a:buNone/>
            </a:pPr>
            <a:r>
              <a:rPr lang="en-US" dirty="0" smtClean="0">
                <a:latin typeface="League Spartan SemiBold" pitchFamily="2" charset="0"/>
              </a:rPr>
              <a:t>According to the National Blood Transfusion Council (NBTC), an estimated 2.5 million people die every year in India due to lack of blood. This number is likely to be even higher, as many deaths go unreported.</a:t>
            </a:r>
          </a:p>
        </p:txBody>
      </p:sp>
    </p:spTree>
    <p:extLst>
      <p:ext uri="{BB962C8B-B14F-4D97-AF65-F5344CB8AC3E}">
        <p14:creationId xmlns:p14="http://schemas.microsoft.com/office/powerpoint/2010/main" val="305808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07" y="0"/>
            <a:ext cx="10515600" cy="1325563"/>
          </a:xfrm>
        </p:spPr>
        <p:txBody>
          <a:bodyPr/>
          <a:lstStyle/>
          <a:p>
            <a:r>
              <a:rPr lang="en-US" dirty="0" smtClean="0">
                <a:latin typeface="League Spartan SemiBold" pitchFamily="2" charset="0"/>
              </a:rPr>
              <a:t>Blood Donation in India</a:t>
            </a:r>
            <a:endParaRPr lang="en-US" dirty="0"/>
          </a:p>
        </p:txBody>
      </p:sp>
      <p:sp>
        <p:nvSpPr>
          <p:cNvPr id="3" name="Content Placeholder 2"/>
          <p:cNvSpPr>
            <a:spLocks noGrp="1"/>
          </p:cNvSpPr>
          <p:nvPr>
            <p:ph idx="1"/>
          </p:nvPr>
        </p:nvSpPr>
        <p:spPr>
          <a:xfrm>
            <a:off x="743607" y="1001822"/>
            <a:ext cx="10870324" cy="5878458"/>
          </a:xfrm>
        </p:spPr>
        <p:txBody>
          <a:bodyPr>
            <a:normAutofit/>
          </a:bodyPr>
          <a:lstStyle/>
          <a:p>
            <a:pPr marL="0" indent="0" algn="just">
              <a:buNone/>
            </a:pPr>
            <a:r>
              <a:rPr lang="en-US" sz="2400" dirty="0" smtClean="0">
                <a:latin typeface="League Spartan SemiBold" pitchFamily="2" charset="0"/>
              </a:rPr>
              <a:t>Benefits of Online Blood Donation </a:t>
            </a:r>
            <a:r>
              <a:rPr lang="en-US" sz="2400" dirty="0" err="1" smtClean="0">
                <a:latin typeface="League Spartan SemiBold" pitchFamily="2" charset="0"/>
              </a:rPr>
              <a:t>WebsitesOnline</a:t>
            </a:r>
            <a:r>
              <a:rPr lang="en-US" sz="2400" dirty="0" smtClean="0">
                <a:latin typeface="League Spartan SemiBold" pitchFamily="2" charset="0"/>
              </a:rPr>
              <a:t> blood donation websites in India offer numerous benefits to both donors and recipients. One of the most significant advantages is convenience. With just a few clicks, donors can register, find nearby blood banks, and schedule appointments to donate blood. Recipients, on the other hand, can easily search for donors who match their blood type and location.</a:t>
            </a:r>
          </a:p>
          <a:p>
            <a:pPr marL="0" indent="0" algn="just">
              <a:buNone/>
            </a:pPr>
            <a:endParaRPr lang="en-US" sz="2400" dirty="0">
              <a:latin typeface="League Spartan SemiBold" pitchFamily="2" charset="0"/>
            </a:endParaRPr>
          </a:p>
          <a:p>
            <a:pPr marL="0" indent="0" algn="just">
              <a:buNone/>
            </a:pPr>
            <a:r>
              <a:rPr lang="en-US" sz="2400" dirty="0" smtClean="0">
                <a:latin typeface="League Spartan SemiBold" pitchFamily="2" charset="0"/>
              </a:rPr>
              <a:t>Another benefit of online blood donation websites is accessibility. These websites provide a platform for people from all over the country to connect and donate blood, regardless of their geographical location. This is especially helpful in emergency situations where time is of the essence. Furthermore, online blood donation websites have proven to be effective in connecting donors with recipients in need. For example, the website </a:t>
            </a:r>
            <a:r>
              <a:rPr lang="en-US" sz="2400" dirty="0" err="1" smtClean="0">
                <a:latin typeface="League Spartan SemiBold" pitchFamily="2" charset="0"/>
              </a:rPr>
              <a:t>BloodConnect</a:t>
            </a:r>
            <a:r>
              <a:rPr lang="en-US" sz="2400" dirty="0" smtClean="0">
                <a:latin typeface="League Spartan SemiBold" pitchFamily="2" charset="0"/>
              </a:rPr>
              <a:t> has successfully facilitated over 70,000 blood donations across India since its inception in 2010.</a:t>
            </a:r>
            <a:endParaRPr lang="en-US" sz="2400" dirty="0">
              <a:latin typeface="League Spartan SemiBold" pitchFamily="2" charset="0"/>
            </a:endParaRPr>
          </a:p>
        </p:txBody>
      </p:sp>
    </p:spTree>
    <p:extLst>
      <p:ext uri="{BB962C8B-B14F-4D97-AF65-F5344CB8AC3E}">
        <p14:creationId xmlns:p14="http://schemas.microsoft.com/office/powerpoint/2010/main" val="369866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07" y="0"/>
            <a:ext cx="10515600" cy="1325563"/>
          </a:xfrm>
        </p:spPr>
        <p:txBody>
          <a:bodyPr/>
          <a:lstStyle/>
          <a:p>
            <a:r>
              <a:rPr lang="en-US" dirty="0" smtClean="0">
                <a:latin typeface="League Spartan SemiBold" pitchFamily="2" charset="0"/>
              </a:rPr>
              <a:t>Benefits of Online Blood Donation Websites</a:t>
            </a:r>
            <a:endParaRPr lang="en-US" dirty="0"/>
          </a:p>
        </p:txBody>
      </p:sp>
      <p:sp>
        <p:nvSpPr>
          <p:cNvPr id="3" name="Content Placeholder 2"/>
          <p:cNvSpPr>
            <a:spLocks noGrp="1"/>
          </p:cNvSpPr>
          <p:nvPr>
            <p:ph idx="1"/>
          </p:nvPr>
        </p:nvSpPr>
        <p:spPr>
          <a:xfrm>
            <a:off x="743607" y="1001822"/>
            <a:ext cx="10870324" cy="5878458"/>
          </a:xfrm>
        </p:spPr>
        <p:txBody>
          <a:bodyPr>
            <a:normAutofit/>
          </a:bodyPr>
          <a:lstStyle/>
          <a:p>
            <a:pPr marL="0" indent="0" algn="just">
              <a:buNone/>
            </a:pPr>
            <a:r>
              <a:rPr lang="en-US" sz="2400" dirty="0" smtClean="0">
                <a:latin typeface="League Spartan SemiBold" pitchFamily="2" charset="0"/>
              </a:rPr>
              <a:t>Online blood donation websites in India offer numerous benefits to both donors and recipients. One of the most significant advantages is convenience. With just a few clicks, donors can register, find nearby blood banks, and schedule appointments to donate blood. Recipients, on the other hand, can easily search for donors who match their blood type and location.</a:t>
            </a:r>
          </a:p>
          <a:p>
            <a:pPr marL="0" indent="0" algn="just">
              <a:buNone/>
            </a:pPr>
            <a:endParaRPr lang="en-US" sz="2400" dirty="0">
              <a:latin typeface="League Spartan SemiBold" pitchFamily="2" charset="0"/>
            </a:endParaRPr>
          </a:p>
          <a:p>
            <a:pPr marL="0" indent="0" algn="just">
              <a:buNone/>
            </a:pPr>
            <a:r>
              <a:rPr lang="en-US" sz="2400" dirty="0" smtClean="0">
                <a:latin typeface="League Spartan SemiBold" pitchFamily="2" charset="0"/>
              </a:rPr>
              <a:t>Another benefit of online blood donation websites is accessibility. These websites provide a platform for people from all over the country to connect and donate blood, regardless of their geographical location. This is especially helpful in emergency situations where time is of the essence. Furthermore, online blood donation websites have proven to be effective in connecting donors with recipients in need. For example, the website </a:t>
            </a:r>
            <a:r>
              <a:rPr lang="en-US" sz="2400" dirty="0" err="1" smtClean="0">
                <a:latin typeface="League Spartan SemiBold" pitchFamily="2" charset="0"/>
              </a:rPr>
              <a:t>BloodConnect</a:t>
            </a:r>
            <a:r>
              <a:rPr lang="en-US" sz="2400" dirty="0" smtClean="0">
                <a:latin typeface="League Spartan SemiBold" pitchFamily="2" charset="0"/>
              </a:rPr>
              <a:t> has successfully facilitated over 70,000 blood donations across India since its inception in 2010.</a:t>
            </a:r>
            <a:endParaRPr lang="en-US" sz="2400" dirty="0">
              <a:latin typeface="League Spartan SemiBold" pitchFamily="2" charset="0"/>
            </a:endParaRPr>
          </a:p>
        </p:txBody>
      </p:sp>
    </p:spTree>
    <p:extLst>
      <p:ext uri="{BB962C8B-B14F-4D97-AF65-F5344CB8AC3E}">
        <p14:creationId xmlns:p14="http://schemas.microsoft.com/office/powerpoint/2010/main" val="147659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06" y="0"/>
            <a:ext cx="10828283" cy="1325563"/>
          </a:xfrm>
        </p:spPr>
        <p:txBody>
          <a:bodyPr/>
          <a:lstStyle/>
          <a:p>
            <a:r>
              <a:rPr lang="en-US" dirty="0" smtClean="0">
                <a:latin typeface="League Spartan SemiBold" pitchFamily="2" charset="0"/>
              </a:rPr>
              <a:t>Features of Online Blood Donation Websites</a:t>
            </a:r>
            <a:endParaRPr lang="en-US" dirty="0"/>
          </a:p>
        </p:txBody>
      </p:sp>
      <p:sp>
        <p:nvSpPr>
          <p:cNvPr id="3" name="Content Placeholder 2"/>
          <p:cNvSpPr>
            <a:spLocks noGrp="1"/>
          </p:cNvSpPr>
          <p:nvPr>
            <p:ph idx="1"/>
          </p:nvPr>
        </p:nvSpPr>
        <p:spPr>
          <a:xfrm>
            <a:off x="743607" y="1184494"/>
            <a:ext cx="10964917" cy="5878458"/>
          </a:xfrm>
        </p:spPr>
        <p:txBody>
          <a:bodyPr>
            <a:normAutofit/>
          </a:bodyPr>
          <a:lstStyle/>
          <a:p>
            <a:pPr marL="0" indent="0" algn="just">
              <a:buNone/>
            </a:pPr>
            <a:r>
              <a:rPr lang="en-US" sz="2400" dirty="0" smtClean="0">
                <a:latin typeface="League Spartan SemiBold" pitchFamily="2" charset="0"/>
              </a:rPr>
              <a:t>Online blood donation websites in India offer a variety of features that make the process of donating blood quick, easy, and secure. One of the key features is a user-friendly interface that allows donors to easily navigate the website and find information about blood donation centers and upcoming blood drives. Another important feature is a secure donation process that ensures that donors' personal information is kept confidential and their blood is handled safely.</a:t>
            </a:r>
          </a:p>
          <a:p>
            <a:pPr marL="0" indent="0" algn="just">
              <a:buNone/>
            </a:pPr>
            <a:endParaRPr lang="en-US" sz="2400" dirty="0">
              <a:latin typeface="League Spartan SemiBold" pitchFamily="2" charset="0"/>
            </a:endParaRPr>
          </a:p>
          <a:p>
            <a:pPr marL="0" indent="0" algn="just">
              <a:buNone/>
            </a:pPr>
            <a:r>
              <a:rPr lang="en-US" sz="2400" dirty="0" smtClean="0">
                <a:latin typeface="League Spartan SemiBold" pitchFamily="2" charset="0"/>
              </a:rPr>
              <a:t>In addition, online blood donation websites provide real-time updates on blood availability, which helps hospitals and patients in need of blood to quickly locate and receive the necessary blood type. This feature can be especially helpful during emergencies when time is of the essence. Overall, the features of online blood donation websites in India make it easier for donors to give blood and for recipients to receive the blood they need.</a:t>
            </a:r>
            <a:endParaRPr lang="en-US" sz="2400" dirty="0">
              <a:latin typeface="League Spartan SemiBold" pitchFamily="2" charset="0"/>
            </a:endParaRPr>
          </a:p>
        </p:txBody>
      </p:sp>
    </p:spTree>
    <p:extLst>
      <p:ext uri="{BB962C8B-B14F-4D97-AF65-F5344CB8AC3E}">
        <p14:creationId xmlns:p14="http://schemas.microsoft.com/office/powerpoint/2010/main" val="37325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07" y="0"/>
            <a:ext cx="10515600" cy="1325563"/>
          </a:xfrm>
        </p:spPr>
        <p:txBody>
          <a:bodyPr/>
          <a:lstStyle/>
          <a:p>
            <a:r>
              <a:rPr lang="en-US" dirty="0" smtClean="0">
                <a:latin typeface="League Spartan SemiBold" pitchFamily="2" charset="0"/>
              </a:rPr>
              <a:t>Challenges and Solutions</a:t>
            </a:r>
            <a:endParaRPr lang="en-US" dirty="0"/>
          </a:p>
        </p:txBody>
      </p:sp>
      <p:sp>
        <p:nvSpPr>
          <p:cNvPr id="3" name="Content Placeholder 2"/>
          <p:cNvSpPr>
            <a:spLocks noGrp="1"/>
          </p:cNvSpPr>
          <p:nvPr>
            <p:ph idx="1"/>
          </p:nvPr>
        </p:nvSpPr>
        <p:spPr>
          <a:xfrm>
            <a:off x="743607" y="1052293"/>
            <a:ext cx="10901855" cy="5532437"/>
          </a:xfrm>
        </p:spPr>
        <p:txBody>
          <a:bodyPr>
            <a:normAutofit fontScale="92500"/>
          </a:bodyPr>
          <a:lstStyle/>
          <a:p>
            <a:pPr marL="0" indent="0" algn="just">
              <a:buNone/>
            </a:pPr>
            <a:r>
              <a:rPr lang="en-US" sz="2400" dirty="0" smtClean="0">
                <a:latin typeface="League Spartan SemiBold" pitchFamily="2" charset="0"/>
              </a:rPr>
              <a:t>One of the biggest challenges faced by online blood donation websites in India is lack of awareness. Many people are still unaware of the existence of these websites and how they can help save lives. To overcome this challenge, social media campaigns can be launched to spread the word about these websites and their benefits.</a:t>
            </a:r>
          </a:p>
          <a:p>
            <a:pPr marL="0" indent="0" algn="just">
              <a:buNone/>
            </a:pPr>
            <a:endParaRPr lang="en-US" sz="2400" dirty="0">
              <a:latin typeface="League Spartan SemiBold" pitchFamily="2" charset="0"/>
            </a:endParaRPr>
          </a:p>
          <a:p>
            <a:pPr marL="0" indent="0" algn="just">
              <a:buNone/>
            </a:pPr>
            <a:r>
              <a:rPr lang="en-US" sz="2400" dirty="0" smtClean="0">
                <a:latin typeface="League Spartan SemiBold" pitchFamily="2" charset="0"/>
              </a:rPr>
              <a:t>Another challenge faced by online blood donation websites is trust issues. People are often hesitant to donate blood online due to concerns about the safety and security of their personal information. To address this issue, partnerships with hospitals can be established to build trust and credibility among potential donors. Additionally, regular maintenance and updates to the website can help ensure that it remains secure and trustworthy.</a:t>
            </a:r>
          </a:p>
          <a:p>
            <a:pPr marL="0" indent="0" algn="just">
              <a:buNone/>
            </a:pPr>
            <a:endParaRPr lang="en-US" sz="2400" dirty="0">
              <a:latin typeface="League Spartan SemiBold" pitchFamily="2" charset="0"/>
            </a:endParaRPr>
          </a:p>
          <a:p>
            <a:pPr marL="0" indent="0" algn="just">
              <a:buNone/>
            </a:pPr>
            <a:r>
              <a:rPr lang="en-US" sz="2400" dirty="0" smtClean="0">
                <a:latin typeface="League Spartan SemiBold" pitchFamily="2" charset="0"/>
              </a:rPr>
              <a:t>Finally, technical difficulties can also pose a challenge for online blood donation websites. To overcome this, regular maintenance and updates should be performed to keep the website running smoothly and efficiently. Additionally, user feedback can be used to identify and address any technical issues that arise.</a:t>
            </a:r>
            <a:endParaRPr lang="en-US" sz="2400" dirty="0">
              <a:latin typeface="League Spartan SemiBold" pitchFamily="2" charset="0"/>
            </a:endParaRPr>
          </a:p>
        </p:txBody>
      </p:sp>
    </p:spTree>
    <p:extLst>
      <p:ext uri="{BB962C8B-B14F-4D97-AF65-F5344CB8AC3E}">
        <p14:creationId xmlns:p14="http://schemas.microsoft.com/office/powerpoint/2010/main" val="173734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07" y="0"/>
            <a:ext cx="10515600" cy="1325563"/>
          </a:xfrm>
        </p:spPr>
        <p:txBody>
          <a:bodyPr/>
          <a:lstStyle/>
          <a:p>
            <a:r>
              <a:rPr lang="en-US" dirty="0">
                <a:latin typeface="League Spartan SemiBold" pitchFamily="2" charset="0"/>
              </a:rPr>
              <a:t>C</a:t>
            </a:r>
            <a:r>
              <a:rPr lang="en-US" dirty="0" smtClean="0">
                <a:latin typeface="League Spartan SemiBold" pitchFamily="2" charset="0"/>
              </a:rPr>
              <a:t>onclusion</a:t>
            </a:r>
            <a:endParaRPr lang="en-US" dirty="0"/>
          </a:p>
        </p:txBody>
      </p:sp>
      <p:sp>
        <p:nvSpPr>
          <p:cNvPr id="3" name="Content Placeholder 2"/>
          <p:cNvSpPr>
            <a:spLocks noGrp="1"/>
          </p:cNvSpPr>
          <p:nvPr>
            <p:ph idx="1"/>
          </p:nvPr>
        </p:nvSpPr>
        <p:spPr>
          <a:xfrm>
            <a:off x="743607" y="1179238"/>
            <a:ext cx="10901855" cy="5878458"/>
          </a:xfrm>
        </p:spPr>
        <p:txBody>
          <a:bodyPr>
            <a:normAutofit/>
          </a:bodyPr>
          <a:lstStyle/>
          <a:p>
            <a:pPr marL="0" indent="0" algn="just">
              <a:buNone/>
            </a:pPr>
            <a:r>
              <a:rPr lang="en-US" sz="2400" dirty="0" smtClean="0">
                <a:latin typeface="League Spartan SemiBold" pitchFamily="2" charset="0"/>
              </a:rPr>
              <a:t>In conclusion, we have discussed the importance of online blood donation websites in India. These websites offer a convenient and accessible way for donors to connect with recipients in need of blood. They provide real-time updates on blood availability and user-friendly interfaces that make the donation process secure and easy.</a:t>
            </a:r>
          </a:p>
          <a:p>
            <a:pPr marL="0" indent="0" algn="just">
              <a:buNone/>
            </a:pPr>
            <a:endParaRPr lang="en-US" sz="2400" dirty="0">
              <a:latin typeface="League Spartan SemiBold" pitchFamily="2" charset="0"/>
            </a:endParaRPr>
          </a:p>
          <a:p>
            <a:pPr marL="0" indent="0" algn="just">
              <a:buNone/>
            </a:pPr>
            <a:r>
              <a:rPr lang="en-US" sz="2400" dirty="0" smtClean="0">
                <a:latin typeface="League Spartan SemiBold" pitchFamily="2" charset="0"/>
              </a:rPr>
              <a:t>We have also highlighted the challenges faced by these websites, such as lack of awareness, trust issues, and technical difficulties. However, we have offered solutions to these challenges, such as social media campaigns, partnerships with hospitals, and regular maintenance and </a:t>
            </a:r>
            <a:r>
              <a:rPr lang="en-US" sz="2400" dirty="0" err="1" smtClean="0">
                <a:latin typeface="League Spartan SemiBold" pitchFamily="2" charset="0"/>
              </a:rPr>
              <a:t>updates.It</a:t>
            </a:r>
            <a:r>
              <a:rPr lang="en-US" sz="2400" dirty="0" smtClean="0">
                <a:latin typeface="League Spartan SemiBold" pitchFamily="2" charset="0"/>
              </a:rPr>
              <a:t> is important for all of us to take action and support these websites. By doing so, we can contribute to saving lives and making a positive impact on our society.</a:t>
            </a:r>
            <a:endParaRPr lang="en-US" sz="2400" dirty="0">
              <a:latin typeface="League Spartan SemiBold" pitchFamily="2" charset="0"/>
            </a:endParaRPr>
          </a:p>
        </p:txBody>
      </p:sp>
    </p:spTree>
    <p:extLst>
      <p:ext uri="{BB962C8B-B14F-4D97-AF65-F5344CB8AC3E}">
        <p14:creationId xmlns:p14="http://schemas.microsoft.com/office/powerpoint/2010/main" val="370091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980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League Spartan SemiBold</vt:lpstr>
      <vt:lpstr>Office Theme</vt:lpstr>
      <vt:lpstr>Life-Saving Clicks: The Significance of Online Blood Donation in India</vt:lpstr>
      <vt:lpstr>PowerPoint Presentation</vt:lpstr>
      <vt:lpstr>Introduction</vt:lpstr>
      <vt:lpstr>Blood Donation in India</vt:lpstr>
      <vt:lpstr>Benefits of Online Blood Donation Websites</vt:lpstr>
      <vt:lpstr>Features of Online Blood Donation Websites</vt:lpstr>
      <vt:lpstr>Challenges and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Life-Saving Clicks: The Significance of Online Blood Donation in India</dc:title>
  <dc:creator>Sreeju</dc:creator>
  <cp:lastModifiedBy>Sreeju</cp:lastModifiedBy>
  <cp:revision>4</cp:revision>
  <dcterms:created xsi:type="dcterms:W3CDTF">2023-08-07T15:42:46Z</dcterms:created>
  <dcterms:modified xsi:type="dcterms:W3CDTF">2023-08-07T16:09:22Z</dcterms:modified>
</cp:coreProperties>
</file>