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8" r:id="rId6"/>
    <p:sldId id="269" r:id="rId7"/>
    <p:sldId id="260" r:id="rId8"/>
    <p:sldId id="267" r:id="rId9"/>
    <p:sldId id="261" r:id="rId10"/>
    <p:sldId id="262" r:id="rId11"/>
    <p:sldId id="263"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4/5/2019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4/5/2019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android.com/index.html" TargetMode="External"/><Relationship Id="rId2" Type="http://schemas.openxmlformats.org/officeDocument/2006/relationships/hyperlink" Target="https://play.google.com/store/apps/details?id=com.sololearn&amp;hl=en" TargetMode="External"/><Relationship Id="rId1" Type="http://schemas.openxmlformats.org/officeDocument/2006/relationships/slideLayout" Target="../slideLayouts/slideLayout2.xml"/><Relationship Id="rId4" Type="http://schemas.openxmlformats.org/officeDocument/2006/relationships/hyperlink" Target="https://android-arsena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author/37414267400" TargetMode="External"/><Relationship Id="rId2" Type="http://schemas.openxmlformats.org/officeDocument/2006/relationships/hyperlink" Target="https://ieeexplore.ieee.org/author/37998660200" TargetMode="External"/><Relationship Id="rId1" Type="http://schemas.openxmlformats.org/officeDocument/2006/relationships/slideLayout" Target="../slideLayouts/slideLayout7.xml"/><Relationship Id="rId5" Type="http://schemas.openxmlformats.org/officeDocument/2006/relationships/hyperlink" Target="https://ieeexplore.ieee.org/xpl/mostRecentIssue.jsp?punumber=5680733" TargetMode="External"/><Relationship Id="rId4" Type="http://schemas.openxmlformats.org/officeDocument/2006/relationships/hyperlink" Target="https://doi.org/10.1109/ICISE.2010.5690003"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871132"/>
            <a:ext cx="6815669" cy="627370"/>
          </a:xfrm>
        </p:spPr>
        <p:txBody>
          <a:bodyPr/>
          <a:lstStyle/>
          <a:p>
            <a:r>
              <a:rPr lang="en-US" dirty="0" smtClean="0"/>
              <a:t> Interview Android App</a:t>
            </a:r>
            <a:endParaRPr lang="en-US" dirty="0"/>
          </a:p>
        </p:txBody>
      </p:sp>
      <p:sp>
        <p:nvSpPr>
          <p:cNvPr id="3" name="Subtitle 2"/>
          <p:cNvSpPr>
            <a:spLocks noGrp="1"/>
          </p:cNvSpPr>
          <p:nvPr>
            <p:ph type="subTitle" idx="1"/>
          </p:nvPr>
        </p:nvSpPr>
        <p:spPr>
          <a:xfrm>
            <a:off x="2692397" y="2640169"/>
            <a:ext cx="6815669" cy="2601532"/>
          </a:xfrm>
        </p:spPr>
        <p:txBody>
          <a:bodyPr>
            <a:normAutofit fontScale="92500" lnSpcReduction="20000"/>
          </a:bodyPr>
          <a:lstStyle/>
          <a:p>
            <a:pPr algn="just"/>
            <a:r>
              <a:rPr lang="en-US" dirty="0" smtClean="0"/>
              <a:t>					</a:t>
            </a:r>
          </a:p>
          <a:p>
            <a:pPr algn="just"/>
            <a:r>
              <a:rPr lang="en-US" dirty="0" smtClean="0"/>
              <a:t>Guide : </a:t>
            </a:r>
            <a:r>
              <a:rPr lang="en-US" dirty="0" err="1" smtClean="0"/>
              <a:t>Mr</a:t>
            </a:r>
            <a:r>
              <a:rPr lang="en-US" dirty="0" smtClean="0"/>
              <a:t> </a:t>
            </a:r>
            <a:r>
              <a:rPr lang="en-US" dirty="0" err="1" smtClean="0"/>
              <a:t>M.Raaja</a:t>
            </a:r>
            <a:r>
              <a:rPr lang="en-US" dirty="0" smtClean="0"/>
              <a:t> </a:t>
            </a:r>
            <a:endParaRPr lang="en-US" dirty="0"/>
          </a:p>
          <a:p>
            <a:pPr algn="just"/>
            <a:r>
              <a:rPr lang="en-US" dirty="0"/>
              <a:t>	</a:t>
            </a:r>
            <a:r>
              <a:rPr lang="en-US" dirty="0" smtClean="0"/>
              <a:t>					</a:t>
            </a:r>
          </a:p>
          <a:p>
            <a:pPr algn="just"/>
            <a:r>
              <a:rPr lang="en-US" dirty="0" smtClean="0"/>
              <a:t>						A Jaya </a:t>
            </a:r>
            <a:r>
              <a:rPr lang="en-US" dirty="0" err="1" smtClean="0"/>
              <a:t>Pavan</a:t>
            </a:r>
            <a:r>
              <a:rPr lang="en-US" dirty="0" smtClean="0"/>
              <a:t> Kumar(9915004227)</a:t>
            </a:r>
          </a:p>
          <a:p>
            <a:pPr algn="just"/>
            <a:r>
              <a:rPr lang="en-US" dirty="0" smtClean="0"/>
              <a:t>						A </a:t>
            </a:r>
            <a:r>
              <a:rPr lang="en-US" dirty="0"/>
              <a:t>Sreekanth Reddy(9915004098)</a:t>
            </a:r>
            <a:endParaRPr lang="en-US" dirty="0" smtClean="0"/>
          </a:p>
          <a:p>
            <a:pPr algn="just"/>
            <a:r>
              <a:rPr lang="en-US" dirty="0" smtClean="0"/>
              <a:t>						D Sai </a:t>
            </a:r>
            <a:r>
              <a:rPr lang="en-US" dirty="0" err="1" smtClean="0"/>
              <a:t>Pavan</a:t>
            </a:r>
            <a:r>
              <a:rPr lang="en-US" dirty="0" smtClean="0"/>
              <a:t>(9915004144)</a:t>
            </a:r>
          </a:p>
          <a:p>
            <a:pPr algn="just"/>
            <a:r>
              <a:rPr lang="en-US" dirty="0" smtClean="0"/>
              <a:t>							</a:t>
            </a:r>
            <a:endParaRPr lang="en-US" dirty="0"/>
          </a:p>
        </p:txBody>
      </p:sp>
    </p:spTree>
    <p:extLst>
      <p:ext uri="{BB962C8B-B14F-4D97-AF65-F5344CB8AC3E}">
        <p14:creationId xmlns:p14="http://schemas.microsoft.com/office/powerpoint/2010/main" val="12601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46220" y="579549"/>
            <a:ext cx="9182636" cy="5040201"/>
          </a:xfrm>
          <a:prstGeom prst="rect">
            <a:avLst/>
          </a:prstGeom>
        </p:spPr>
      </p:pic>
    </p:spTree>
    <p:extLst>
      <p:ext uri="{BB962C8B-B14F-4D97-AF65-F5344CB8AC3E}">
        <p14:creationId xmlns:p14="http://schemas.microsoft.com/office/powerpoint/2010/main" val="1065109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6975" y="1859340"/>
            <a:ext cx="10792495" cy="3046988"/>
          </a:xfrm>
          <a:prstGeom prst="rect">
            <a:avLst/>
          </a:prstGeom>
        </p:spPr>
        <p:txBody>
          <a:bodyPr wrap="square">
            <a:spAutoFit/>
          </a:bodyPr>
          <a:lstStyle/>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Log In </a:t>
            </a:r>
            <a:r>
              <a:rPr lang="en-US" sz="2400" dirty="0">
                <a:latin typeface="Times New Roman" panose="02020603050405020304" pitchFamily="18" charset="0"/>
                <a:cs typeface="Times New Roman" panose="02020603050405020304" pitchFamily="18" charset="0"/>
              </a:rPr>
              <a:t>&amp; </a:t>
            </a:r>
            <a:r>
              <a:rPr lang="en-US" sz="2400" dirty="0" smtClean="0">
                <a:latin typeface="Times New Roman" panose="02020603050405020304" pitchFamily="18" charset="0"/>
                <a:cs typeface="Times New Roman" panose="02020603050405020304" pitchFamily="18" charset="0"/>
              </a:rPr>
              <a:t>Register </a:t>
            </a:r>
            <a:r>
              <a:rPr lang="en-US" sz="2400" dirty="0">
                <a:latin typeface="Times New Roman" panose="02020603050405020304" pitchFamily="18" charset="0"/>
                <a:cs typeface="Times New Roman" panose="02020603050405020304" pitchFamily="18" charset="0"/>
              </a:rPr>
              <a:t>Module is used to log in to the app and register for new User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Resume upload is used to help the user to upload the resume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Job Notification Module helps the user to receive the job offers available to him</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Search for a job helps the student search for a job in nearer locations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Aptitude Module helps the student for preparing </a:t>
            </a:r>
            <a:r>
              <a:rPr lang="en-US" sz="2400" dirty="0" smtClean="0">
                <a:latin typeface="Times New Roman" panose="02020603050405020304" pitchFamily="18" charset="0"/>
                <a:cs typeface="Times New Roman" panose="02020603050405020304" pitchFamily="18" charset="0"/>
              </a:rPr>
              <a:t>logical , quants ,verbal </a:t>
            </a:r>
            <a:r>
              <a:rPr lang="en-US" sz="2400" dirty="0">
                <a:latin typeface="Times New Roman" panose="02020603050405020304" pitchFamily="18" charset="0"/>
                <a:cs typeface="Times New Roman" panose="02020603050405020304" pitchFamily="18" charset="0"/>
              </a:rPr>
              <a:t>for cracking the first round</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Quiz Module helps the student to improving </a:t>
            </a:r>
            <a:r>
              <a:rPr lang="en-US" sz="2400" dirty="0" smtClean="0">
                <a:latin typeface="Times New Roman" panose="02020603050405020304" pitchFamily="18" charset="0"/>
                <a:cs typeface="Times New Roman" panose="02020603050405020304" pitchFamily="18" charset="0"/>
              </a:rPr>
              <a:t>their </a:t>
            </a:r>
            <a:r>
              <a:rPr lang="en-US" sz="2400" dirty="0">
                <a:latin typeface="Times New Roman" panose="02020603050405020304" pitchFamily="18" charset="0"/>
                <a:cs typeface="Times New Roman" panose="02020603050405020304" pitchFamily="18" charset="0"/>
              </a:rPr>
              <a:t>knowledge</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7040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and Screenshots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110" y="2640169"/>
            <a:ext cx="2452554" cy="316820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398" y="2640168"/>
            <a:ext cx="2465433" cy="356744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8565" y="2672364"/>
            <a:ext cx="2349525" cy="350305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02824" y="2640168"/>
            <a:ext cx="2220737" cy="3535251"/>
          </a:xfrm>
          <a:prstGeom prst="rect">
            <a:avLst/>
          </a:prstGeom>
        </p:spPr>
      </p:pic>
    </p:spTree>
    <p:extLst>
      <p:ext uri="{BB962C8B-B14F-4D97-AF65-F5344CB8AC3E}">
        <p14:creationId xmlns:p14="http://schemas.microsoft.com/office/powerpoint/2010/main" val="323486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378" y="785612"/>
            <a:ext cx="3019225" cy="535117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3705" y="785613"/>
            <a:ext cx="3109377" cy="5048518"/>
          </a:xfrm>
          <a:prstGeom prst="rect">
            <a:avLst/>
          </a:prstGeom>
        </p:spPr>
      </p:pic>
    </p:spTree>
    <p:extLst>
      <p:ext uri="{BB962C8B-B14F-4D97-AF65-F5344CB8AC3E}">
        <p14:creationId xmlns:p14="http://schemas.microsoft.com/office/powerpoint/2010/main" val="2370976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47500" lnSpcReduction="20000"/>
          </a:bodyPr>
          <a:lstStyle/>
          <a:p>
            <a:pPr lvl="0"/>
            <a:r>
              <a:rPr lang="en-US" sz="5100" dirty="0">
                <a:latin typeface="Times New Roman" panose="02020603050405020304" pitchFamily="18" charset="0"/>
                <a:cs typeface="Times New Roman" panose="02020603050405020304" pitchFamily="18" charset="0"/>
              </a:rPr>
              <a:t>An already existing app called “</a:t>
            </a:r>
            <a:r>
              <a:rPr lang="en-US" sz="5100" b="1" dirty="0">
                <a:latin typeface="Times New Roman" panose="02020603050405020304" pitchFamily="18" charset="0"/>
                <a:cs typeface="Times New Roman" panose="02020603050405020304" pitchFamily="18" charset="0"/>
              </a:rPr>
              <a:t>solo learn</a:t>
            </a:r>
            <a:r>
              <a:rPr lang="en-US" sz="5100" dirty="0">
                <a:latin typeface="Times New Roman" panose="02020603050405020304" pitchFamily="18" charset="0"/>
                <a:cs typeface="Times New Roman" panose="02020603050405020304" pitchFamily="18" charset="0"/>
              </a:rPr>
              <a:t>” where we find popular languages tutorials</a:t>
            </a:r>
          </a:p>
          <a:p>
            <a:r>
              <a:rPr lang="en-US" sz="5100" u="sng" dirty="0">
                <a:latin typeface="Times New Roman" panose="02020603050405020304" pitchFamily="18" charset="0"/>
                <a:cs typeface="Times New Roman" panose="02020603050405020304" pitchFamily="18" charset="0"/>
                <a:hlinkClick r:id="rId2"/>
              </a:rPr>
              <a:t>https://</a:t>
            </a:r>
            <a:r>
              <a:rPr lang="en-US" sz="5100" u="sng" dirty="0" smtClean="0">
                <a:latin typeface="Times New Roman" panose="02020603050405020304" pitchFamily="18" charset="0"/>
                <a:cs typeface="Times New Roman" panose="02020603050405020304" pitchFamily="18" charset="0"/>
                <a:hlinkClick r:id="rId2"/>
              </a:rPr>
              <a:t>play.google.com/store/apps/details?id=com.sololearn&amp;hl=en</a:t>
            </a:r>
            <a:endParaRPr lang="en-US" sz="5100" u="sng" dirty="0" smtClean="0">
              <a:latin typeface="Times New Roman" panose="02020603050405020304" pitchFamily="18" charset="0"/>
              <a:cs typeface="Times New Roman" panose="02020603050405020304" pitchFamily="18" charset="0"/>
            </a:endParaRPr>
          </a:p>
          <a:p>
            <a:pPr marL="0" indent="0">
              <a:buNone/>
            </a:pPr>
            <a:r>
              <a:rPr lang="en-US" sz="5100" dirty="0">
                <a:latin typeface="Times New Roman" panose="02020603050405020304" pitchFamily="18" charset="0"/>
                <a:cs typeface="Times New Roman" panose="02020603050405020304" pitchFamily="18" charset="0"/>
              </a:rPr>
              <a:t> </a:t>
            </a:r>
            <a:r>
              <a:rPr lang="en-US" sz="5100" dirty="0" smtClean="0">
                <a:latin typeface="Times New Roman" panose="02020603050405020304" pitchFamily="18" charset="0"/>
                <a:cs typeface="Times New Roman" panose="02020603050405020304" pitchFamily="18" charset="0"/>
              </a:rPr>
              <a:t>  	AndroidDevelopers.com</a:t>
            </a:r>
            <a:endParaRPr lang="en-US" sz="5100" dirty="0">
              <a:latin typeface="Times New Roman" panose="02020603050405020304" pitchFamily="18" charset="0"/>
              <a:cs typeface="Times New Roman" panose="02020603050405020304" pitchFamily="18" charset="0"/>
            </a:endParaRPr>
          </a:p>
          <a:p>
            <a:r>
              <a:rPr lang="en-US" sz="5100" u="sng" dirty="0">
                <a:latin typeface="Times New Roman" panose="02020603050405020304" pitchFamily="18" charset="0"/>
                <a:cs typeface="Times New Roman" panose="02020603050405020304" pitchFamily="18" charset="0"/>
                <a:hlinkClick r:id="rId3"/>
              </a:rPr>
              <a:t>https://</a:t>
            </a:r>
            <a:r>
              <a:rPr lang="en-US" sz="5100" u="sng" dirty="0" smtClean="0">
                <a:latin typeface="Times New Roman" panose="02020603050405020304" pitchFamily="18" charset="0"/>
                <a:cs typeface="Times New Roman" panose="02020603050405020304" pitchFamily="18" charset="0"/>
                <a:hlinkClick r:id="rId3"/>
              </a:rPr>
              <a:t>developer.android.com/index.html</a:t>
            </a:r>
            <a:r>
              <a:rPr lang="en-US" sz="5100" dirty="0">
                <a:latin typeface="Times New Roman" panose="02020603050405020304" pitchFamily="18" charset="0"/>
                <a:cs typeface="Times New Roman" panose="02020603050405020304" pitchFamily="18" charset="0"/>
              </a:rPr>
              <a:t> </a:t>
            </a:r>
          </a:p>
          <a:p>
            <a:pPr lvl="0"/>
            <a:r>
              <a:rPr lang="en-US" sz="5100" dirty="0">
                <a:latin typeface="Times New Roman" panose="02020603050405020304" pitchFamily="18" charset="0"/>
                <a:cs typeface="Times New Roman" panose="02020603050405020304" pitchFamily="18" charset="0"/>
              </a:rPr>
              <a:t>Android-arsenal.com</a:t>
            </a:r>
          </a:p>
          <a:p>
            <a:r>
              <a:rPr lang="en-US" sz="5100" u="sng" dirty="0">
                <a:latin typeface="Times New Roman" panose="02020603050405020304" pitchFamily="18" charset="0"/>
                <a:cs typeface="Times New Roman" panose="02020603050405020304" pitchFamily="18" charset="0"/>
                <a:hlinkClick r:id="rId4"/>
              </a:rPr>
              <a:t>https://android-arsenal.com</a:t>
            </a:r>
            <a:r>
              <a:rPr lang="en-US" sz="5100" u="sng" dirty="0" smtClean="0">
                <a:hlinkClick r:id="rId4"/>
              </a:rPr>
              <a:t>/</a:t>
            </a:r>
            <a:r>
              <a:rPr lang="en-US" sz="5100" dirty="0"/>
              <a:t> </a:t>
            </a:r>
          </a:p>
          <a:p>
            <a:endParaRPr lang="en-US" dirty="0"/>
          </a:p>
        </p:txBody>
      </p:sp>
    </p:spTree>
    <p:extLst>
      <p:ext uri="{BB962C8B-B14F-4D97-AF65-F5344CB8AC3E}">
        <p14:creationId xmlns:p14="http://schemas.microsoft.com/office/powerpoint/2010/main" val="1748552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Times New Roman" panose="02020603050405020304" pitchFamily="18" charset="0"/>
                <a:cs typeface="Times New Roman" panose="02020603050405020304" pitchFamily="18" charset="0"/>
              </a:rPr>
              <a:t>Abstract</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1820" y="2466779"/>
            <a:ext cx="10265532" cy="3318936"/>
          </a:xfrm>
        </p:spPr>
        <p:txBody>
          <a:bodyPr>
            <a:normAutofit/>
          </a:bodyPr>
          <a:lstStyle/>
          <a:p>
            <a:pPr marL="1371600" lvl="3" indent="0" algn="just">
              <a:buNone/>
            </a:pPr>
            <a:r>
              <a:rPr lang="en-US" sz="2400" dirty="0" smtClean="0">
                <a:latin typeface="Times New Roman" panose="02020603050405020304" pitchFamily="18" charset="0"/>
                <a:cs typeface="Times New Roman" panose="02020603050405020304" pitchFamily="18" charset="0"/>
              </a:rPr>
              <a:t>		The purpose of our Interview Android app mainly focus on the final year students of engineering .The Students can upload the resume in the app and we will provide  the notifications regarding to the student . He can also search for the job in their nearer locations by our app .</a:t>
            </a:r>
          </a:p>
          <a:p>
            <a:pPr marL="1371600" lvl="3" indent="0" algn="just">
              <a:buNone/>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a:t>
            </a:r>
            <a:r>
              <a:rPr lang="en-US" sz="2400" dirty="0" smtClean="0">
                <a:latin typeface="Times New Roman" panose="02020603050405020304" pitchFamily="18" charset="0"/>
                <a:cs typeface="Times New Roman" panose="02020603050405020304" pitchFamily="18" charset="0"/>
              </a:rPr>
              <a:t>ur application is content-oriented which helps the student to prepare for aptitude  to clear the first round of any company .Here the student  can test knowledge by writing the quiz.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8434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5" cy="1439095"/>
          </a:xfrm>
        </p:spPr>
        <p:txBody>
          <a:bodyPr>
            <a:normAutofit/>
          </a:bodyPr>
          <a:lstStyle/>
          <a:p>
            <a:r>
              <a:rPr lang="en-US" sz="4800" dirty="0" smtClean="0">
                <a:latin typeface="Times New Roman" panose="02020603050405020304" pitchFamily="18" charset="0"/>
                <a:cs typeface="Times New Roman" panose="02020603050405020304" pitchFamily="18" charset="0"/>
              </a:rPr>
              <a:t>Objectives</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app will helps the students to learn the aptitude for their first round during the interview ,it also provide tips and smart tricks to clear the  aptitude </a:t>
            </a:r>
            <a:r>
              <a:rPr lang="en-US" dirty="0" smtClean="0">
                <a:latin typeface="Times New Roman" panose="02020603050405020304" pitchFamily="18" charset="0"/>
                <a:cs typeface="Times New Roman" panose="02020603050405020304" pitchFamily="18" charset="0"/>
              </a:rPr>
              <a:t>round</a:t>
            </a:r>
          </a:p>
          <a:p>
            <a:pPr algn="just"/>
            <a:r>
              <a:rPr lang="en-US" dirty="0">
                <a:latin typeface="Times New Roman" panose="02020603050405020304" pitchFamily="18" charset="0"/>
                <a:cs typeface="Times New Roman" panose="02020603050405020304" pitchFamily="18" charset="0"/>
              </a:rPr>
              <a:t>The main feature of our app will helps the students to find the interviews nearer to their locations , and also get notifications regarding to their streams.</a:t>
            </a:r>
          </a:p>
          <a:p>
            <a:pPr algn="just"/>
            <a:r>
              <a:rPr lang="en-US" dirty="0" smtClean="0">
                <a:latin typeface="Times New Roman" panose="02020603050405020304" pitchFamily="18" charset="0"/>
                <a:cs typeface="Times New Roman" panose="02020603050405020304" pitchFamily="18" charset="0"/>
              </a:rPr>
              <a:t>Our app helps the students to prepare company wise regarding   </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1437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800" dirty="0" smtClean="0">
                <a:latin typeface="Times New Roman" panose="02020603050405020304" pitchFamily="18" charset="0"/>
                <a:cs typeface="Times New Roman" panose="02020603050405020304" pitchFamily="18" charset="0"/>
              </a:rPr>
              <a:t>Review Of Literature Survey</a:t>
            </a:r>
            <a:endParaRPr lang="en-US" sz="48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785611" y="2556932"/>
            <a:ext cx="10676586" cy="3663564"/>
          </a:xfrm>
        </p:spPr>
        <p:txBody>
          <a:bodyPr/>
          <a:lstStyle/>
          <a:p>
            <a:pPr marL="0" indent="0">
              <a:buNone/>
            </a:pPr>
            <a:r>
              <a:rPr lang="en-US" dirty="0" smtClean="0">
                <a:latin typeface="Times New Roman" panose="02020603050405020304" pitchFamily="18" charset="0"/>
                <a:cs typeface="Times New Roman" panose="02020603050405020304" pitchFamily="18" charset="0"/>
              </a:rPr>
              <a:t>	Once upon a time getting a job is quite easy because of less competition . Now in a revolutionized world getting a job is very difficult ,students are facing many difficulties to crack the interview due to lack of aptitude and verbal knowledge .</a:t>
            </a:r>
          </a:p>
          <a:p>
            <a:pPr marL="0" indent="0">
              <a:buNone/>
            </a:pPr>
            <a:r>
              <a:rPr lang="en-US" dirty="0" smtClean="0">
                <a:latin typeface="Times New Roman" panose="02020603050405020304" pitchFamily="18" charset="0"/>
                <a:cs typeface="Times New Roman" panose="02020603050405020304" pitchFamily="18" charset="0"/>
              </a:rPr>
              <a:t>  According to our literature survey  students don’t know how to prepare for aptitude and other competitive examinations . This app allows each and every student how to prepare and crack the competitive examinations in an easy way.</a:t>
            </a:r>
          </a:p>
        </p:txBody>
      </p:sp>
    </p:spTree>
    <p:extLst>
      <p:ext uri="{BB962C8B-B14F-4D97-AF65-F5344CB8AC3E}">
        <p14:creationId xmlns:p14="http://schemas.microsoft.com/office/powerpoint/2010/main" val="18642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408102575"/>
              </p:ext>
            </p:extLst>
          </p:nvPr>
        </p:nvGraphicFramePr>
        <p:xfrm>
          <a:off x="1056068" y="719666"/>
          <a:ext cx="9929610" cy="5204615"/>
        </p:xfrm>
        <a:graphic>
          <a:graphicData uri="http://schemas.openxmlformats.org/drawingml/2006/table">
            <a:tbl>
              <a:tblPr firstRow="1" bandRow="1">
                <a:tableStyleId>{5C22544A-7EE6-4342-B048-85BDC9FD1C3A}</a:tableStyleId>
              </a:tblPr>
              <a:tblGrid>
                <a:gridCol w="4964805"/>
                <a:gridCol w="4964805"/>
              </a:tblGrid>
              <a:tr h="2675612">
                <a:tc>
                  <a:txBody>
                    <a:bodyPr/>
                    <a:lstStyle/>
                    <a:p>
                      <a:r>
                        <a:rPr lang="en-US" sz="2000" dirty="0" smtClean="0"/>
                        <a:t>Authors</a:t>
                      </a:r>
                      <a:endParaRPr lang="en-US" sz="2000" dirty="0"/>
                    </a:p>
                  </a:txBody>
                  <a:tcPr/>
                </a:tc>
                <a:tc>
                  <a:txBody>
                    <a:bodyPr/>
                    <a:lstStyle/>
                    <a:p>
                      <a:r>
                        <a:rPr lang="en-US" sz="2000" b="0" i="0" u="none" strike="noStrike" kern="1200" dirty="0" smtClean="0">
                          <a:solidFill>
                            <a:schemeClr val="lt1"/>
                          </a:solidFill>
                          <a:effectLst/>
                          <a:latin typeface="+mn-lt"/>
                          <a:ea typeface="+mn-ea"/>
                          <a:cs typeface="+mn-cs"/>
                          <a:hlinkClick r:id="rId2"/>
                        </a:rPr>
                        <a:t>Lu </a:t>
                      </a:r>
                      <a:r>
                        <a:rPr lang="en-US" sz="2000" b="0" i="0" u="none" strike="noStrike" kern="1200" dirty="0" err="1" smtClean="0">
                          <a:solidFill>
                            <a:schemeClr val="lt1"/>
                          </a:solidFill>
                          <a:effectLst/>
                          <a:latin typeface="+mn-lt"/>
                          <a:ea typeface="+mn-ea"/>
                          <a:cs typeface="+mn-cs"/>
                          <a:hlinkClick r:id="rId2"/>
                        </a:rPr>
                        <a:t>Shumin</a:t>
                      </a:r>
                      <a:endParaRPr lang="en-US" sz="2000" b="0" i="0" kern="1200" dirty="0" smtClean="0">
                        <a:solidFill>
                          <a:schemeClr val="lt1"/>
                        </a:solidFill>
                        <a:effectLst/>
                        <a:latin typeface="+mn-lt"/>
                        <a:ea typeface="+mn-ea"/>
                        <a:cs typeface="+mn-cs"/>
                      </a:endParaRPr>
                    </a:p>
                    <a:p>
                      <a:r>
                        <a:rPr lang="en-US" sz="2000" b="0" i="0" kern="1200" dirty="0" smtClean="0">
                          <a:solidFill>
                            <a:schemeClr val="lt1"/>
                          </a:solidFill>
                          <a:effectLst/>
                          <a:latin typeface="+mn-lt"/>
                          <a:ea typeface="+mn-ea"/>
                          <a:cs typeface="+mn-cs"/>
                        </a:rPr>
                        <a:t>Xi'an </a:t>
                      </a:r>
                      <a:r>
                        <a:rPr lang="en-US" sz="2000" b="0" i="0" kern="1200" dirty="0" err="1" smtClean="0">
                          <a:solidFill>
                            <a:schemeClr val="lt1"/>
                          </a:solidFill>
                          <a:effectLst/>
                          <a:latin typeface="+mn-lt"/>
                          <a:ea typeface="+mn-ea"/>
                          <a:cs typeface="+mn-cs"/>
                        </a:rPr>
                        <a:t>JiaoTong</a:t>
                      </a:r>
                      <a:r>
                        <a:rPr lang="en-US" sz="2000" b="0" i="0" kern="1200" dirty="0" smtClean="0">
                          <a:solidFill>
                            <a:schemeClr val="lt1"/>
                          </a:solidFill>
                          <a:effectLst/>
                          <a:latin typeface="+mn-lt"/>
                          <a:ea typeface="+mn-ea"/>
                          <a:cs typeface="+mn-cs"/>
                        </a:rPr>
                        <a:t> University, School of Economics &amp; Finance, China</a:t>
                      </a:r>
                    </a:p>
                    <a:p>
                      <a:r>
                        <a:rPr lang="en-US" sz="2000" b="0" i="0" u="none" strike="noStrike" kern="1200" dirty="0" smtClean="0">
                          <a:solidFill>
                            <a:schemeClr val="lt1"/>
                          </a:solidFill>
                          <a:effectLst/>
                          <a:latin typeface="+mn-lt"/>
                          <a:ea typeface="+mn-ea"/>
                          <a:cs typeface="+mn-cs"/>
                          <a:hlinkClick r:id="rId3"/>
                        </a:rPr>
                        <a:t>Rao Yuan</a:t>
                      </a:r>
                      <a:endParaRPr lang="en-US" sz="2000" b="0" i="0" kern="1200" dirty="0" smtClean="0">
                        <a:solidFill>
                          <a:schemeClr val="lt1"/>
                        </a:solidFill>
                        <a:effectLst/>
                        <a:latin typeface="+mn-lt"/>
                        <a:ea typeface="+mn-ea"/>
                        <a:cs typeface="+mn-cs"/>
                      </a:endParaRPr>
                    </a:p>
                    <a:p>
                      <a:r>
                        <a:rPr lang="en-US" sz="2000" b="0" i="0" kern="1200" dirty="0" smtClean="0">
                          <a:solidFill>
                            <a:schemeClr val="lt1"/>
                          </a:solidFill>
                          <a:effectLst/>
                          <a:latin typeface="+mn-lt"/>
                          <a:ea typeface="+mn-ea"/>
                          <a:cs typeface="+mn-cs"/>
                        </a:rPr>
                        <a:t>Xi'an </a:t>
                      </a:r>
                      <a:r>
                        <a:rPr lang="en-US" sz="2000" b="0" i="0" kern="1200" dirty="0" err="1" smtClean="0">
                          <a:solidFill>
                            <a:schemeClr val="lt1"/>
                          </a:solidFill>
                          <a:effectLst/>
                          <a:latin typeface="+mn-lt"/>
                          <a:ea typeface="+mn-ea"/>
                          <a:cs typeface="+mn-cs"/>
                        </a:rPr>
                        <a:t>JiaoTong</a:t>
                      </a:r>
                      <a:r>
                        <a:rPr lang="en-US" sz="2000" b="0" i="0" kern="1200" dirty="0" smtClean="0">
                          <a:solidFill>
                            <a:schemeClr val="lt1"/>
                          </a:solidFill>
                          <a:effectLst/>
                          <a:latin typeface="+mn-lt"/>
                          <a:ea typeface="+mn-ea"/>
                          <a:cs typeface="+mn-cs"/>
                        </a:rPr>
                        <a:t> University, </a:t>
                      </a:r>
                      <a:r>
                        <a:rPr lang="en-US" sz="2000" b="0" i="0" kern="1200" dirty="0" err="1" smtClean="0">
                          <a:solidFill>
                            <a:schemeClr val="lt1"/>
                          </a:solidFill>
                          <a:effectLst/>
                          <a:latin typeface="+mn-lt"/>
                          <a:ea typeface="+mn-ea"/>
                          <a:cs typeface="+mn-cs"/>
                        </a:rPr>
                        <a:t>Shool</a:t>
                      </a:r>
                      <a:r>
                        <a:rPr lang="en-US" sz="2000" b="0" i="0" kern="1200" dirty="0" smtClean="0">
                          <a:solidFill>
                            <a:schemeClr val="lt1"/>
                          </a:solidFill>
                          <a:effectLst/>
                          <a:latin typeface="+mn-lt"/>
                          <a:ea typeface="+mn-ea"/>
                          <a:cs typeface="+mn-cs"/>
                        </a:rPr>
                        <a:t> of Software Engineering, China</a:t>
                      </a:r>
                    </a:p>
                    <a:p>
                      <a:endParaRPr lang="en-US" sz="2000" dirty="0"/>
                    </a:p>
                  </a:txBody>
                  <a:tcPr/>
                </a:tc>
              </a:tr>
              <a:tr h="84300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t>Date Of </a:t>
                      </a:r>
                      <a:r>
                        <a:rPr lang="en-US" sz="2000" dirty="0" err="1" smtClean="0"/>
                        <a:t>Conferene</a:t>
                      </a:r>
                      <a:r>
                        <a:rPr lang="en-US" sz="2000" dirty="0" smtClean="0"/>
                        <a:t>:</a:t>
                      </a:r>
                    </a:p>
                    <a:p>
                      <a:endParaRPr lang="en-US" sz="2000" dirty="0"/>
                    </a:p>
                  </a:txBody>
                  <a:tcPr/>
                </a:tc>
                <a:tc>
                  <a:txBody>
                    <a:bodyPr/>
                    <a:lstStyle/>
                    <a:p>
                      <a:r>
                        <a:rPr lang="en-US" sz="2000" b="0" i="0" kern="1200" dirty="0" smtClean="0">
                          <a:solidFill>
                            <a:schemeClr val="dk1"/>
                          </a:solidFill>
                          <a:effectLst/>
                          <a:latin typeface="+mn-lt"/>
                          <a:ea typeface="+mn-ea"/>
                          <a:cs typeface="+mn-cs"/>
                        </a:rPr>
                        <a:t>4-6 Dec. 2010</a:t>
                      </a:r>
                      <a:endParaRPr lang="en-US" sz="2000" dirty="0"/>
                    </a:p>
                  </a:txBody>
                  <a:tcPr/>
                </a:tc>
              </a:tr>
              <a:tr h="84300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t>ISBN No:</a:t>
                      </a:r>
                    </a:p>
                    <a:p>
                      <a:endParaRPr lang="en-US" sz="2000" dirty="0"/>
                    </a:p>
                  </a:txBody>
                  <a:tcPr/>
                </a:tc>
                <a:tc>
                  <a:txBody>
                    <a:bodyPr/>
                    <a:lstStyle/>
                    <a:p>
                      <a:r>
                        <a:rPr lang="en-US" sz="2000" b="0" i="0" u="sng" kern="1200" dirty="0" smtClean="0">
                          <a:solidFill>
                            <a:schemeClr val="tx1"/>
                          </a:solidFill>
                          <a:effectLst/>
                          <a:latin typeface="Times New Roman" panose="02020603050405020304" pitchFamily="18" charset="0"/>
                          <a:ea typeface="+mn-ea"/>
                          <a:cs typeface="Times New Roman" panose="02020603050405020304" pitchFamily="18" charset="0"/>
                          <a:hlinkClick r:id="rId4"/>
                        </a:rPr>
                        <a:t>10.1109/ICISE.2010.5690003</a:t>
                      </a:r>
                      <a:endParaRPr lang="en-US" sz="2000" dirty="0">
                        <a:solidFill>
                          <a:schemeClr val="tx1"/>
                        </a:solidFill>
                        <a:latin typeface="Times New Roman" panose="02020603050405020304" pitchFamily="18" charset="0"/>
                        <a:cs typeface="Times New Roman" panose="02020603050405020304" pitchFamily="18" charset="0"/>
                      </a:endParaRPr>
                    </a:p>
                  </a:txBody>
                  <a:tcPr/>
                </a:tc>
              </a:tr>
              <a:tr h="84300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t>Journal:</a:t>
                      </a:r>
                    </a:p>
                    <a:p>
                      <a:endParaRPr lang="en-US" sz="2000" dirty="0"/>
                    </a:p>
                  </a:txBody>
                  <a:tcPr/>
                </a:tc>
                <a:tc>
                  <a:txBody>
                    <a:bodyPr/>
                    <a:lstStyle/>
                    <a:p>
                      <a:r>
                        <a:rPr lang="en-US" sz="2000" b="0" i="0" u="none" strike="noStrike" kern="1200" dirty="0" smtClean="0">
                          <a:solidFill>
                            <a:schemeClr val="dk1"/>
                          </a:solidFill>
                          <a:effectLst/>
                          <a:latin typeface="+mn-lt"/>
                          <a:ea typeface="+mn-ea"/>
                          <a:cs typeface="+mn-cs"/>
                          <a:hlinkClick r:id="rId5"/>
                        </a:rPr>
                        <a:t>The 2nd International Conference on Information Science and Engineering</a:t>
                      </a:r>
                      <a:endParaRPr lang="en-US" sz="2000" dirty="0"/>
                    </a:p>
                  </a:txBody>
                  <a:tcPr/>
                </a:tc>
              </a:tr>
            </a:tbl>
          </a:graphicData>
        </a:graphic>
      </p:graphicFrame>
    </p:spTree>
    <p:extLst>
      <p:ext uri="{BB962C8B-B14F-4D97-AF65-F5344CB8AC3E}">
        <p14:creationId xmlns:p14="http://schemas.microsoft.com/office/powerpoint/2010/main" val="2405876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36342148"/>
              </p:ext>
            </p:extLst>
          </p:nvPr>
        </p:nvGraphicFramePr>
        <p:xfrm>
          <a:off x="669698" y="719665"/>
          <a:ext cx="10676588" cy="5372041"/>
        </p:xfrm>
        <a:graphic>
          <a:graphicData uri="http://schemas.openxmlformats.org/drawingml/2006/table">
            <a:tbl>
              <a:tblPr firstRow="1" bandRow="1">
                <a:tableStyleId>{5C22544A-7EE6-4342-B048-85BDC9FD1C3A}</a:tableStyleId>
              </a:tblPr>
              <a:tblGrid>
                <a:gridCol w="1146223"/>
                <a:gridCol w="9530365"/>
              </a:tblGrid>
              <a:tr h="494526">
                <a:tc>
                  <a:txBody>
                    <a:bodyPr/>
                    <a:lstStyle/>
                    <a:p>
                      <a:endParaRPr lang="en-US" dirty="0"/>
                    </a:p>
                  </a:txBody>
                  <a:tcPr/>
                </a:tc>
                <a:tc>
                  <a:txBody>
                    <a:bodyPr/>
                    <a:lstStyle/>
                    <a:p>
                      <a:endParaRPr lang="en-US"/>
                    </a:p>
                  </a:txBody>
                  <a:tcPr/>
                </a:tc>
              </a:tr>
              <a:tr h="4877515">
                <a:tc>
                  <a:txBody>
                    <a:bodyPr/>
                    <a:lstStyle/>
                    <a:p>
                      <a:r>
                        <a:rPr lang="en-US" sz="2000" dirty="0" smtClean="0">
                          <a:latin typeface="Times New Roman" panose="02020603050405020304" pitchFamily="18" charset="0"/>
                          <a:cs typeface="Times New Roman" panose="02020603050405020304" pitchFamily="18" charset="0"/>
                        </a:rPr>
                        <a:t>Abstract</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Now, the employment for college graduates is becoming a focus-point problem for the society and livelihood in China. With the rapid development of information technology and electronic commerce applications, more and more people realized that only to promote the symmetries and transparency about information can provide more equal opportunities for various graduates. In order to solve the deficiency about existed employment management system, a core business scenario is proposed in the paper for the whole process of employment, which includes five roles, such as government, enterprise, university, student, and platform administrator. Based on analyzing the five meta-models for employment in dynamic e-Commerce, i.e., B2C for student, B2B for enterprise and university, C2C for personal society network, mobile Commerce and collaborative e-Commerce for employment application, a new dynamic e-Commerce model, enterprise-University- Student Trading Model (DEC-EUST) about recruitment for college graduates is proposed in the paper. Furthermore, an independent management platform for Campus Recruitment, </a:t>
                      </a:r>
                      <a:r>
                        <a:rPr lang="en-US" sz="2000" b="0" i="0" kern="1200" dirty="0" err="1" smtClean="0">
                          <a:solidFill>
                            <a:schemeClr val="dk1"/>
                          </a:solidFill>
                          <a:effectLst/>
                          <a:latin typeface="Times New Roman" panose="02020603050405020304" pitchFamily="18" charset="0"/>
                          <a:ea typeface="+mn-ea"/>
                          <a:cs typeface="Times New Roman" panose="02020603050405020304" pitchFamily="18" charset="0"/>
                        </a:rPr>
                        <a:t>XiaoZhen</a:t>
                      </a:r>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 website, is designed, which integrates the five meta-model for employment channel and provides comprehensive information services for every platform role</a:t>
                      </a:r>
                      <a:r>
                        <a:rPr lang="en-US" sz="1800" b="0" i="0" kern="1200" dirty="0" smtClean="0">
                          <a:solidFill>
                            <a:schemeClr val="dk1"/>
                          </a:solidFill>
                          <a:effectLst/>
                          <a:latin typeface="+mn-lt"/>
                          <a:ea typeface="+mn-ea"/>
                          <a:cs typeface="+mn-cs"/>
                        </a:rPr>
                        <a:t>.</a:t>
                      </a:r>
                      <a:endParaRPr lang="en-US" dirty="0"/>
                    </a:p>
                  </a:txBody>
                  <a:tcPr/>
                </a:tc>
              </a:tr>
            </a:tbl>
          </a:graphicData>
        </a:graphic>
      </p:graphicFrame>
    </p:spTree>
    <p:extLst>
      <p:ext uri="{BB962C8B-B14F-4D97-AF65-F5344CB8AC3E}">
        <p14:creationId xmlns:p14="http://schemas.microsoft.com/office/powerpoint/2010/main" val="338551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Times New Roman" panose="02020603050405020304" pitchFamily="18" charset="0"/>
                <a:cs typeface="Times New Roman" panose="02020603050405020304" pitchFamily="18" charset="0"/>
              </a:rPr>
              <a:t>Novelty of the proposed </a:t>
            </a:r>
            <a:r>
              <a:rPr lang="en-US" sz="4800" dirty="0">
                <a:latin typeface="Times New Roman" panose="02020603050405020304" pitchFamily="18" charset="0"/>
                <a:cs typeface="Times New Roman" panose="02020603050405020304" pitchFamily="18" charset="0"/>
              </a:rPr>
              <a:t>s</a:t>
            </a:r>
            <a:r>
              <a:rPr lang="en-US" sz="4800" dirty="0" smtClean="0">
                <a:latin typeface="Times New Roman" panose="02020603050405020304" pitchFamily="18" charset="0"/>
                <a:cs typeface="Times New Roman" panose="02020603050405020304" pitchFamily="18" charset="0"/>
              </a:rPr>
              <a:t>ystem</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69700" y="2556932"/>
            <a:ext cx="10805375" cy="3318936"/>
          </a:xfrm>
        </p:spPr>
        <p:txBody>
          <a:bodyPr>
            <a:normAutofit/>
          </a:bodyPr>
          <a:lstStyle/>
          <a:p>
            <a:pPr marL="914400" lvl="2" indent="0" algn="just">
              <a:buNone/>
            </a:pPr>
            <a:r>
              <a:rPr lang="en-US" sz="2400" dirty="0" smtClean="0">
                <a:latin typeface="Times New Roman" panose="02020603050405020304" pitchFamily="18" charset="0"/>
                <a:cs typeface="Times New Roman" panose="02020603050405020304" pitchFamily="18" charset="0"/>
              </a:rPr>
              <a:t>		Previously we don’t have any apps combined with all modules such as preparing for the aptitude ,preparing for the technical HR </a:t>
            </a:r>
            <a:r>
              <a:rPr lang="en-US" sz="2400" dirty="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general HR and company wise  .And also uploading resume and getting notifications regarding to the resume ,searching for a job in recent locations  . Here we proposed the new existing real time application called interview android app with all these features and benefits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9523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STUDY ON TOOLS</a:t>
            </a:r>
            <a:endParaRPr lang="en-US" dirty="0"/>
          </a:p>
        </p:txBody>
      </p:sp>
      <p:sp>
        <p:nvSpPr>
          <p:cNvPr id="3" name="Content Placeholder 2"/>
          <p:cNvSpPr>
            <a:spLocks noGrp="1"/>
          </p:cNvSpPr>
          <p:nvPr>
            <p:ph idx="1"/>
          </p:nvPr>
        </p:nvSpPr>
        <p:spPr/>
        <p:txBody>
          <a:bodyPr>
            <a:normAutofit fontScale="92500" lnSpcReduction="20000"/>
          </a:bodyPr>
          <a:lstStyle/>
          <a:p>
            <a:pPr marL="0" indent="0" algn="just">
              <a:buFont typeface="Wingdings" pitchFamily="2" charset="2"/>
              <a:buChar char="q"/>
            </a:pPr>
            <a:r>
              <a:rPr lang="en-US" sz="2800" dirty="0">
                <a:solidFill>
                  <a:schemeClr val="accent2">
                    <a:lumMod val="75000"/>
                  </a:schemeClr>
                </a:solidFill>
                <a:latin typeface="Times New Roman" panose="02020603050405020304" pitchFamily="18" charset="0"/>
                <a:cs typeface="Times New Roman" panose="02020603050405020304" pitchFamily="18" charset="0"/>
              </a:rPr>
              <a:t>Android Studio:</a:t>
            </a:r>
          </a:p>
          <a:p>
            <a:pPr marL="0" indent="0" algn="just">
              <a:buNone/>
            </a:pPr>
            <a:r>
              <a:rPr lang="en-US" dirty="0"/>
              <a:t>			</a:t>
            </a:r>
            <a:r>
              <a:rPr lang="en-US" dirty="0">
                <a:latin typeface="Times New Roman" panose="02020603050405020304" pitchFamily="18" charset="0"/>
                <a:cs typeface="Times New Roman" panose="02020603050405020304" pitchFamily="18" charset="0"/>
              </a:rPr>
              <a:t>Android studio is the official integrated development environment for google ’s Android operating system , built on </a:t>
            </a:r>
            <a:r>
              <a:rPr lang="en-US" dirty="0" err="1">
                <a:latin typeface="Times New Roman" panose="02020603050405020304" pitchFamily="18" charset="0"/>
                <a:cs typeface="Times New Roman" panose="02020603050405020304" pitchFamily="18" charset="0"/>
              </a:rPr>
              <a:t>JetBrains</a:t>
            </a:r>
            <a:r>
              <a:rPr lang="en-US" dirty="0">
                <a:latin typeface="Times New Roman" panose="02020603050405020304" pitchFamily="18" charset="0"/>
                <a:cs typeface="Times New Roman" panose="02020603050405020304" pitchFamily="18" charset="0"/>
              </a:rPr>
              <a:t> ‘IntelliJ IDEA software and designed specifically for android development.</a:t>
            </a:r>
          </a:p>
          <a:p>
            <a:pPr marL="0" indent="0" algn="just">
              <a:buFont typeface="Wingdings" pitchFamily="2" charset="2"/>
              <a:buChar char="q"/>
            </a:pPr>
            <a:r>
              <a:rPr lang="en-US" sz="2800" dirty="0">
                <a:solidFill>
                  <a:schemeClr val="accent2">
                    <a:lumMod val="75000"/>
                  </a:schemeClr>
                </a:solidFill>
                <a:latin typeface="Times New Roman" panose="02020603050405020304" pitchFamily="18" charset="0"/>
                <a:cs typeface="Times New Roman" panose="02020603050405020304" pitchFamily="18" charset="0"/>
              </a:rPr>
              <a:t>Firebase:</a:t>
            </a:r>
          </a:p>
          <a:p>
            <a:pPr marL="0" indent="0" algn="just">
              <a:buNone/>
            </a:pPr>
            <a:r>
              <a:rPr lang="en-US" dirty="0">
                <a:solidFill>
                  <a:schemeClr val="bg1">
                    <a:lumMod val="85000"/>
                    <a:lumOff val="15000"/>
                  </a:schemeClr>
                </a:solidFill>
              </a:rPr>
              <a:t>			</a:t>
            </a:r>
            <a:r>
              <a:rPr lang="en-US" dirty="0">
                <a:latin typeface="Times New Roman" panose="02020603050405020304" pitchFamily="18" charset="0"/>
                <a:cs typeface="Times New Roman" panose="02020603050405020304" pitchFamily="18" charset="0"/>
              </a:rPr>
              <a:t>The Assistant tool window in android studio .Firebase is a mobile platform that helps you quickly develop high quality apps ,grow your user base and integrate firebase services in your app directly from android studio using the Assistant window </a:t>
            </a:r>
          </a:p>
          <a:p>
            <a:pPr marL="0" indent="0">
              <a:buNone/>
            </a:pPr>
            <a:endParaRPr lang="en-US" dirty="0"/>
          </a:p>
        </p:txBody>
      </p:sp>
    </p:spTree>
    <p:extLst>
      <p:ext uri="{BB962C8B-B14F-4D97-AF65-F5344CB8AC3E}">
        <p14:creationId xmlns:p14="http://schemas.microsoft.com/office/powerpoint/2010/main" val="1049376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Times New Roman" panose="02020603050405020304" pitchFamily="18" charset="0"/>
                <a:cs typeface="Times New Roman" panose="02020603050405020304" pitchFamily="18" charset="0"/>
              </a:rPr>
              <a:t>Module/Algorithm justification</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t>Log In Module</a:t>
            </a:r>
          </a:p>
          <a:p>
            <a:r>
              <a:rPr lang="en-US" dirty="0" smtClean="0"/>
              <a:t>Resume Upload Module</a:t>
            </a:r>
          </a:p>
          <a:p>
            <a:r>
              <a:rPr lang="en-US" dirty="0" smtClean="0"/>
              <a:t>Job Search Module</a:t>
            </a:r>
          </a:p>
          <a:p>
            <a:r>
              <a:rPr lang="en-US" dirty="0" smtClean="0"/>
              <a:t>Job Notifications Module</a:t>
            </a:r>
          </a:p>
          <a:p>
            <a:r>
              <a:rPr lang="en-US" dirty="0" smtClean="0"/>
              <a:t>Aptitude Preparation Module</a:t>
            </a:r>
            <a:endParaRPr lang="en-US" dirty="0"/>
          </a:p>
        </p:txBody>
      </p:sp>
    </p:spTree>
    <p:extLst>
      <p:ext uri="{BB962C8B-B14F-4D97-AF65-F5344CB8AC3E}">
        <p14:creationId xmlns:p14="http://schemas.microsoft.com/office/powerpoint/2010/main" val="140073314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253</TotalTime>
  <Words>463</Words>
  <Application>Microsoft Office PowerPoint</Application>
  <PresentationFormat>Widescreen</PresentationFormat>
  <Paragraphs>58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Garamond</vt:lpstr>
      <vt:lpstr>Times New Roman</vt:lpstr>
      <vt:lpstr>Wingdings</vt:lpstr>
      <vt:lpstr>Organic</vt:lpstr>
      <vt:lpstr> Interview Android App</vt:lpstr>
      <vt:lpstr>Abstract</vt:lpstr>
      <vt:lpstr>Objectives</vt:lpstr>
      <vt:lpstr>Review Of Literature Survey</vt:lpstr>
      <vt:lpstr>PowerPoint Presentation</vt:lpstr>
      <vt:lpstr>PowerPoint Presentation</vt:lpstr>
      <vt:lpstr>Novelty of the proposed system</vt:lpstr>
      <vt:lpstr>STUDY ON TOOLS</vt:lpstr>
      <vt:lpstr>Module/Algorithm justification</vt:lpstr>
      <vt:lpstr>PowerPoint Presentation</vt:lpstr>
      <vt:lpstr>PowerPoint Presentation</vt:lpstr>
      <vt:lpstr>Output and Screenshots</vt:lpstr>
      <vt:lpstr>PowerPoint Presentation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Interview Android App</dc:title>
  <dc:creator>sreekanth reddy</dc:creator>
  <cp:lastModifiedBy>sreekanth reddy</cp:lastModifiedBy>
  <cp:revision>18</cp:revision>
  <dcterms:created xsi:type="dcterms:W3CDTF">2019-03-08T04:15:47Z</dcterms:created>
  <dcterms:modified xsi:type="dcterms:W3CDTF">2019-04-05T01:22:42Z</dcterms:modified>
</cp:coreProperties>
</file>