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y="5143500" cx="9144000"/>
  <p:notesSz cx="6858000" cy="9144000"/>
  <p:embeddedFontLst>
    <p:embeddedFont>
      <p:font typeface="Raleway"/>
      <p:regular r:id="rId69"/>
      <p:bold r:id="rId70"/>
      <p:italic r:id="rId71"/>
      <p:boldItalic r:id="rId72"/>
    </p:embeddedFont>
    <p:embeddedFont>
      <p:font typeface="EB Garamond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A717BD-27B8-4D01-A0D5-1E68A9079BE5}">
  <a:tblStyle styleId="{3BA717BD-27B8-4D01-A0D5-1E68A9079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EBGaramond-regular.fntdata"/><Relationship Id="rId72" Type="http://schemas.openxmlformats.org/officeDocument/2006/relationships/font" Target="fonts/Raleway-boldItalic.fntdata"/><Relationship Id="rId31" Type="http://schemas.openxmlformats.org/officeDocument/2006/relationships/slide" Target="slides/slide24.xml"/><Relationship Id="rId75" Type="http://schemas.openxmlformats.org/officeDocument/2006/relationships/font" Target="fonts/EBGaramond-italic.fntdata"/><Relationship Id="rId30" Type="http://schemas.openxmlformats.org/officeDocument/2006/relationships/slide" Target="slides/slide23.xml"/><Relationship Id="rId74" Type="http://schemas.openxmlformats.org/officeDocument/2006/relationships/font" Target="fonts/EBGaramond-bold.fntdata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76" Type="http://schemas.openxmlformats.org/officeDocument/2006/relationships/font" Target="fonts/EBGaramond-boldItalic.fntdata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Raleway-italic.fntdata"/><Relationship Id="rId70" Type="http://schemas.openxmlformats.org/officeDocument/2006/relationships/font" Target="fonts/Raleway-bold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Raleway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3a807eb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3a807eb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3a807ebf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3a807ebf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3a807ebf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3a807ebf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3a807ebf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b3a807ebf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3a807ebf7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3a807ebf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3a807ebf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b3a807ebf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b3a807ebf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b3a807ebf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3a807ebf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b3a807ebf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3a807ebf7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b3a807ebf7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3a807ebf7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b3a807ebf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b3a807ebf7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b3a807ebf7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3a807eb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3a807eb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3a807ebf7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b3a807ebf7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b3a807ebf7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b3a807ebf7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b3a807ebf7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b3a807ebf7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b3a807ebf7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b3a807ebf7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b3a807ebf7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b3a807ebf7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b3a807ebf7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b3a807ebf7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b3a807ebf7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b3a807ebf7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b3a807ebf7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b3a807ebf7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b3a807ebf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b3a807ebf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b3a807ebf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b3a807ebf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3a807ebf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3a807ebf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b3a807ebf7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b3a807ebf7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b3a807ebf7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b3a807ebf7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b3a807ebf7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b3a807ebf7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b3a807ebf7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b3a807ebf7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b3a807ebf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b3a807ebf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3a807ebf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3a807ebf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b3a807ebf7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b3a807ebf7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b3a807ebf7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b3a807ebf7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b3a807ebf7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b3a807ebf7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b3a807ebf7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b3a807ebf7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3a807ebf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3a807ebf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b3a807ebf7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b3a807ebf7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b3a807ebf7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b3a807ebf7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b3a807ebf7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b3a807ebf7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b3a807ebf7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b3a807ebf7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b3a807ebf7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b3a807ebf7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b3a807ebf7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b3a807ebf7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b3a807ebf7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b3a807ebf7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b3a807ebf7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b3a807ebf7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b3a807ebf7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b3a807ebf7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b3a807ebf7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b3a807ebf7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3a807ebf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3a807ebf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b3a807ebf7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b3a807ebf7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b3a807ebf7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b3a807ebf7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b3a807ebf7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b3a807ebf7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b3a807ebf7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b3a807ebf7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b3a807ebf7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b3a807ebf7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b3a807ebf7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b3a807ebf7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b3a807ebf7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b3a807ebf7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b3a807ebf7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b3a807ebf7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b3a807ebf7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b3a807ebf7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b3a807ebf7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b3a807ebf7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3a807ebf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3a807ebf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b3a807ebf7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b3a807ebf7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b3a807ebf7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b3a807ebf7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3a807ebf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3a807ebf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3a807ebf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3a807ebf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3a807ebf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3a807ebf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22.png"/><Relationship Id="rId7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8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589175" y="1573300"/>
            <a:ext cx="80241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Pricing Calculator</a:t>
            </a:r>
            <a:endParaRPr sz="4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   Let’s Estimate Price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01" name="Google Shape;101;p25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5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ctrTitle"/>
          </p:nvPr>
        </p:nvSpPr>
        <p:spPr>
          <a:xfrm>
            <a:off x="224075" y="1573300"/>
            <a:ext cx="84387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Personal Health Dashboard</a:t>
            </a:r>
            <a:endParaRPr sz="4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6" name="Google Shape;166;p34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Health Check is Important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67" name="Google Shape;167;p34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34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-12" y="6402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Overview of Personal Health Dashboard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4" name="Google Shape;174;p35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5" name="Google Shape;175;p35"/>
          <p:cNvSpPr txBox="1"/>
          <p:nvPr/>
        </p:nvSpPr>
        <p:spPr>
          <a:xfrm>
            <a:off x="298000" y="627923"/>
            <a:ext cx="8115300" cy="3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Personal Health Dashboard displays issues that are impacting your resources or potentially impacting services that you use for your AWS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It can be scheduled activities related to infrastructure powering your resources.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6" name="Google Shape;1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900" y="2357700"/>
            <a:ext cx="3543475" cy="226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ctrTitle"/>
          </p:nvPr>
        </p:nvSpPr>
        <p:spPr>
          <a:xfrm>
            <a:off x="976725" y="1492675"/>
            <a:ext cx="74649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EC2 Pricing</a:t>
            </a:r>
            <a:endParaRPr sz="36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p36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Cost Optimization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83" name="Google Shape;183;p36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36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Paying for EC2 Instances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0" name="Google Shape;190;p37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1" name="Google Shape;191;p37"/>
          <p:cNvSpPr txBox="1"/>
          <p:nvPr/>
        </p:nvSpPr>
        <p:spPr>
          <a:xfrm>
            <a:off x="393925" y="855175"/>
            <a:ext cx="82296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There are fives primary ways in which we can pay for EC2 instance usage.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On-Demand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Savings Plan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Reserved Instances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Spot Instances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Dedicated Hosts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idx="1" type="subTitle"/>
          </p:nvPr>
        </p:nvSpPr>
        <p:spPr>
          <a:xfrm>
            <a:off x="-58625" y="6405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On-Demand Pricing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7" name="Google Shape;197;p38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170100" y="793275"/>
            <a:ext cx="79842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With On-demand instances, we pay for compute capacity per hour or per second depending on the instances which is being run.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No upfronts payments are needed and we can increase or decrease the capacity whenever it is needed.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on-demand-help@2x-2b81e46258d9c6d921047fc58ff26d601dbd501b17cc2dcacbe401a51c9eaf21.png"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875" y="2916575"/>
            <a:ext cx="1215750" cy="17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-58625" y="6405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On-Demand Can Lead to Unexpected Issues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5" name="Google Shape;205;p39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6" name="Google Shape;206;p39"/>
          <p:cNvSpPr txBox="1"/>
          <p:nvPr/>
        </p:nvSpPr>
        <p:spPr>
          <a:xfrm>
            <a:off x="170100" y="857250"/>
            <a:ext cx="79842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Monday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:       500 customers using 16GB RAM on-demand servers individually.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64D79"/>
                </a:solidFill>
                <a:latin typeface="EB Garamond"/>
                <a:ea typeface="EB Garamond"/>
                <a:cs typeface="EB Garamond"/>
                <a:sym typeface="EB Garamond"/>
              </a:rPr>
              <a:t>Wednesday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:  30 customers using  16GB RAM on-demand servers individually.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 “Cloud Service Provider” will not have a clear picture on how many servers should the provision. Too high → resources might unused and too low → money loss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7" name="Google Shape;2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400" y="2923475"/>
            <a:ext cx="3858724" cy="16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idx="1" type="subTitle"/>
          </p:nvPr>
        </p:nvSpPr>
        <p:spPr>
          <a:xfrm>
            <a:off x="-58625" y="6405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Reserved Instance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3" name="Google Shape;213;p40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161150" y="857250"/>
            <a:ext cx="79842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Reserved Instance provides us with significant discount (upto 75%) compared to on-demand instance pricing.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Reserved instance are assigned to a specific availability zone and provides capacity reservation for AWS EC2 instances.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EB Garamond"/>
                <a:ea typeface="EB Garamond"/>
                <a:cs typeface="EB Garamond"/>
                <a:sym typeface="EB Garamond"/>
              </a:rPr>
              <a:t>Example :</a:t>
            </a:r>
            <a:endParaRPr sz="1800">
              <a:solidFill>
                <a:srgbClr val="1155CC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You know you will always be running 20 servers of m4.2xlarge type of 1 year, then buy reserved instances  for them.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-58625" y="6405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Reserved Instance - Part 2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41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221" name="Google Shape;221;p41"/>
          <p:cNvGraphicFramePr/>
          <p:nvPr/>
        </p:nvGraphicFramePr>
        <p:xfrm>
          <a:off x="800425" y="197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{3BA717BD-27B8-4D01-A0D5-1E68A9079BE5}</a:tableStyleId>
              </a:tblPr>
              <a:tblGrid>
                <a:gridCol w="2542175"/>
                <a:gridCol w="228382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Pricing Option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Hourly Cost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Total 3 year cost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On-Demand Instance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$2.176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$57,276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year all up-front - Reserved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$21502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Savings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~62%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2" name="Google Shape;222;p41"/>
          <p:cNvSpPr txBox="1"/>
          <p:nvPr/>
        </p:nvSpPr>
        <p:spPr>
          <a:xfrm>
            <a:off x="255475" y="752650"/>
            <a:ext cx="79842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Example: g4dn.8xlarge instance type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idx="1" type="subTitle"/>
          </p:nvPr>
        </p:nvSpPr>
        <p:spPr>
          <a:xfrm>
            <a:off x="-58625" y="6405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Spot Instance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8" name="Google Shape;228;p42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9" name="Google Shape;229;p42"/>
          <p:cNvSpPr txBox="1"/>
          <p:nvPr/>
        </p:nvSpPr>
        <p:spPr>
          <a:xfrm>
            <a:off x="170100" y="707925"/>
            <a:ext cx="79842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Spot instances</a:t>
            </a:r>
            <a:r>
              <a:rPr lang="en" sz="1800">
                <a:solidFill>
                  <a:srgbClr val="274E13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allows us to bid on spare Amazon EC2 computing capacity for up to 90% of the on-demand cost.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Such instances are recommended for applications that can have flexible start and end times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30" name="Google Shape;2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103" y="2665700"/>
            <a:ext cx="1936200" cy="19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idx="1" type="subTitle"/>
          </p:nvPr>
        </p:nvSpPr>
        <p:spPr>
          <a:xfrm>
            <a:off x="-58625" y="6405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Savings Plans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6" name="Google Shape;236;p43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7" name="Google Shape;237;p43"/>
          <p:cNvSpPr txBox="1"/>
          <p:nvPr/>
        </p:nvSpPr>
        <p:spPr>
          <a:xfrm>
            <a:off x="311300" y="752925"/>
            <a:ext cx="79842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Savings Plans are a flexible pricing model that offer low prices on EC2 and Fargate usage, in exchange for a commitment to a consistent amount of usage (measured in $/hour) for a 1 or 3 year term.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38" name="Google Shape;2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425" y="2088525"/>
            <a:ext cx="5530376" cy="24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Basics of Pricing Calculator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309300" y="710675"/>
            <a:ext cx="8525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EB Garamond"/>
                <a:ea typeface="EB Garamond"/>
                <a:cs typeface="EB Garamond"/>
                <a:sym typeface="EB Garamond"/>
              </a:rPr>
              <a:t>AWS Pricing Calculator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is a web-based planning tool that you can use to create estimates for your AWS use cases.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You can use it to help you plan how you spend, find cost saving opportunities, and make informed decisions when using Amazon Web Services.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675" y="2663075"/>
            <a:ext cx="4387950" cy="194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idx="1" type="subTitle"/>
          </p:nvPr>
        </p:nvSpPr>
        <p:spPr>
          <a:xfrm>
            <a:off x="-58625" y="6405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Dedicated Host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4" name="Google Shape;244;p44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5" name="Google Shape;245;p44"/>
          <p:cNvSpPr txBox="1"/>
          <p:nvPr/>
        </p:nvSpPr>
        <p:spPr>
          <a:xfrm>
            <a:off x="170100" y="793275"/>
            <a:ext cx="79842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 dedicated host is a physical EC2 server dedicated for your use.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It can be purchased on-demand as well as reserved instance.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images" id="246" name="Google Shape;2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113" y="2748447"/>
            <a:ext cx="1673875" cy="16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>
            <p:ph type="ctrTitle"/>
          </p:nvPr>
        </p:nvSpPr>
        <p:spPr>
          <a:xfrm>
            <a:off x="224075" y="1573300"/>
            <a:ext cx="84387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Support Plans</a:t>
            </a:r>
            <a:endParaRPr sz="4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2" name="Google Shape;252;p45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Little support is always beneficial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53" name="Google Shape;253;p45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45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idx="1" type="subTitle"/>
          </p:nvPr>
        </p:nvSpPr>
        <p:spPr>
          <a:xfrm>
            <a:off x="-12" y="6402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AWS Support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0" name="Google Shape;260;p46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1" name="Google Shape;261;p46"/>
          <p:cNvSpPr txBox="1"/>
          <p:nvPr/>
        </p:nvSpPr>
        <p:spPr>
          <a:xfrm>
            <a:off x="248550" y="857225"/>
            <a:ext cx="81153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Support is one of the most direct ways in which customers can interact with the AWS cloud support engineers to understand, troubleshoot their problems.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It is for those who are 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-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Experimenting with AWS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-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Production use of AWS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-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Business Critical use of AWS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62" name="Google Shape;2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609" y="2084826"/>
            <a:ext cx="1316437" cy="12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idx="1" type="subTitle"/>
          </p:nvPr>
        </p:nvSpPr>
        <p:spPr>
          <a:xfrm>
            <a:off x="-12" y="6402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Support Plans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8" name="Google Shape;268;p47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9" name="Google Shape;269;p47"/>
          <p:cNvSpPr txBox="1"/>
          <p:nvPr/>
        </p:nvSpPr>
        <p:spPr>
          <a:xfrm>
            <a:off x="253850" y="857225"/>
            <a:ext cx="82884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There are four major types of AWS Support Plans: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-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Basic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-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Developer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-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Business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-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Enterprise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Depending on the type of use-case, workloads and criticality of application you are running, an organization can choose to go with any of the above plans.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ctrTitle"/>
          </p:nvPr>
        </p:nvSpPr>
        <p:spPr>
          <a:xfrm>
            <a:off x="322800" y="1573300"/>
            <a:ext cx="83115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Organizations</a:t>
            </a:r>
            <a:endParaRPr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5" name="Google Shape;275;p48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Centralized Control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76" name="Google Shape;276;p48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48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/>
        </p:nvSpPr>
        <p:spPr>
          <a:xfrm>
            <a:off x="593927" y="101885"/>
            <a:ext cx="7374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Getting the basics right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3" name="Google Shape;283;p49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4" name="Google Shape;284;p49"/>
          <p:cNvSpPr txBox="1"/>
          <p:nvPr/>
        </p:nvSpPr>
        <p:spPr>
          <a:xfrm>
            <a:off x="366300" y="600475"/>
            <a:ext cx="84315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offers centralized policy-based management as well as the feature of consolidated billing for multiple AWS accounts through the feature of AWS Organizations.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5" name="Google Shape;285;p49"/>
          <p:cNvSpPr/>
          <p:nvPr/>
        </p:nvSpPr>
        <p:spPr>
          <a:xfrm>
            <a:off x="2945850" y="2320325"/>
            <a:ext cx="2197800" cy="549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AWS Organizations</a:t>
            </a:r>
            <a:endParaRPr/>
          </a:p>
        </p:txBody>
      </p:sp>
      <p:sp>
        <p:nvSpPr>
          <p:cNvPr id="286" name="Google Shape;286;p49"/>
          <p:cNvSpPr/>
          <p:nvPr/>
        </p:nvSpPr>
        <p:spPr>
          <a:xfrm>
            <a:off x="1524450" y="3786675"/>
            <a:ext cx="1421400" cy="7470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Policies</a:t>
            </a:r>
            <a:endParaRPr/>
          </a:p>
        </p:txBody>
      </p:sp>
      <p:sp>
        <p:nvSpPr>
          <p:cNvPr id="287" name="Google Shape;287;p49"/>
          <p:cNvSpPr/>
          <p:nvPr/>
        </p:nvSpPr>
        <p:spPr>
          <a:xfrm>
            <a:off x="4847125" y="3786675"/>
            <a:ext cx="1923600" cy="747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Consolidated Billing</a:t>
            </a:r>
            <a:endParaRPr/>
          </a:p>
        </p:txBody>
      </p:sp>
      <p:cxnSp>
        <p:nvCxnSpPr>
          <p:cNvPr id="288" name="Google Shape;288;p49"/>
          <p:cNvCxnSpPr>
            <a:stCxn id="285" idx="2"/>
            <a:endCxn id="286" idx="0"/>
          </p:cNvCxnSpPr>
          <p:nvPr/>
        </p:nvCxnSpPr>
        <p:spPr>
          <a:xfrm flipH="1">
            <a:off x="2235150" y="2869925"/>
            <a:ext cx="1809600" cy="9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9" name="Google Shape;289;p49"/>
          <p:cNvCxnSpPr>
            <a:stCxn id="285" idx="2"/>
            <a:endCxn id="287" idx="0"/>
          </p:cNvCxnSpPr>
          <p:nvPr/>
        </p:nvCxnSpPr>
        <p:spPr>
          <a:xfrm>
            <a:off x="4044750" y="2869925"/>
            <a:ext cx="1764300" cy="9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/>
        </p:nvSpPr>
        <p:spPr>
          <a:xfrm>
            <a:off x="528477" y="120610"/>
            <a:ext cx="7374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Part 1 - Consolidated Billing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5" name="Google Shape;295;p50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6" name="Google Shape;296;p50"/>
          <p:cNvSpPr txBox="1"/>
          <p:nvPr/>
        </p:nvSpPr>
        <p:spPr>
          <a:xfrm>
            <a:off x="412350" y="665925"/>
            <a:ext cx="84315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In consolidated billing, management account to access the billing information and pay for all member accounts.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97" name="Google Shape;29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550" y="1991900"/>
            <a:ext cx="3689900" cy="24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1"/>
          <p:cNvSpPr txBox="1"/>
          <p:nvPr/>
        </p:nvSpPr>
        <p:spPr>
          <a:xfrm>
            <a:off x="528477" y="120610"/>
            <a:ext cx="7374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Part 2 - Policies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3" name="Google Shape;303;p51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4" name="Google Shape;304;p51"/>
          <p:cNvSpPr txBox="1"/>
          <p:nvPr/>
        </p:nvSpPr>
        <p:spPr>
          <a:xfrm>
            <a:off x="440400" y="656575"/>
            <a:ext cx="84315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Policies in AWS Organizations enable you to apply additional types of management to the AWS accounts in your organizations.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05" name="Google Shape;30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375" y="2707800"/>
            <a:ext cx="901200" cy="9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1"/>
          <p:cNvSpPr/>
          <p:nvPr/>
        </p:nvSpPr>
        <p:spPr>
          <a:xfrm>
            <a:off x="4881625" y="2156700"/>
            <a:ext cx="1898400" cy="7179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AWS Account A</a:t>
            </a:r>
            <a:endParaRPr/>
          </a:p>
        </p:txBody>
      </p:sp>
      <p:sp>
        <p:nvSpPr>
          <p:cNvPr id="307" name="Google Shape;307;p51"/>
          <p:cNvSpPr/>
          <p:nvPr/>
        </p:nvSpPr>
        <p:spPr>
          <a:xfrm>
            <a:off x="4881625" y="3684625"/>
            <a:ext cx="1898400" cy="717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AWS Account B</a:t>
            </a:r>
            <a:endParaRPr/>
          </a:p>
        </p:txBody>
      </p:sp>
      <p:cxnSp>
        <p:nvCxnSpPr>
          <p:cNvPr id="308" name="Google Shape;308;p51"/>
          <p:cNvCxnSpPr>
            <a:stCxn id="305" idx="3"/>
            <a:endCxn id="306" idx="1"/>
          </p:cNvCxnSpPr>
          <p:nvPr/>
        </p:nvCxnSpPr>
        <p:spPr>
          <a:xfrm flipH="1" rot="10800000">
            <a:off x="2686575" y="2515800"/>
            <a:ext cx="2195100" cy="6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9" name="Google Shape;309;p51"/>
          <p:cNvCxnSpPr>
            <a:stCxn id="305" idx="3"/>
            <a:endCxn id="307" idx="1"/>
          </p:cNvCxnSpPr>
          <p:nvPr/>
        </p:nvCxnSpPr>
        <p:spPr>
          <a:xfrm>
            <a:off x="2686575" y="3158400"/>
            <a:ext cx="2195100" cy="8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0" name="Google Shape;310;p51"/>
          <p:cNvSpPr txBox="1"/>
          <p:nvPr/>
        </p:nvSpPr>
        <p:spPr>
          <a:xfrm>
            <a:off x="3190250" y="3794850"/>
            <a:ext cx="15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Deny ALL S3</a:t>
            </a:r>
            <a:endParaRPr sz="1200"/>
          </a:p>
        </p:txBody>
      </p:sp>
      <p:sp>
        <p:nvSpPr>
          <p:cNvPr id="311" name="Google Shape;311;p51"/>
          <p:cNvSpPr txBox="1"/>
          <p:nvPr/>
        </p:nvSpPr>
        <p:spPr>
          <a:xfrm>
            <a:off x="3517550" y="2156700"/>
            <a:ext cx="170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Deny Disable CloudTrail</a:t>
            </a:r>
            <a:endParaRPr sz="1200"/>
          </a:p>
        </p:txBody>
      </p:sp>
      <p:sp>
        <p:nvSpPr>
          <p:cNvPr id="312" name="Google Shape;312;p51"/>
          <p:cNvSpPr txBox="1"/>
          <p:nvPr/>
        </p:nvSpPr>
        <p:spPr>
          <a:xfrm>
            <a:off x="1608500" y="3684625"/>
            <a:ext cx="174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AWS Organization</a:t>
            </a:r>
            <a:endParaRPr b="1"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type="ctrTitle"/>
          </p:nvPr>
        </p:nvSpPr>
        <p:spPr>
          <a:xfrm>
            <a:off x="224075" y="1573300"/>
            <a:ext cx="84387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Marketplace</a:t>
            </a:r>
            <a:endParaRPr sz="4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18" name="Google Shape;318;p52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Let’s Launch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19" name="Google Shape;319;p52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52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idx="1" type="subTitle"/>
          </p:nvPr>
        </p:nvSpPr>
        <p:spPr>
          <a:xfrm>
            <a:off x="-12" y="6402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Overview of AWS Marketplace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6" name="Google Shape;326;p53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7" name="Google Shape;327;p53"/>
          <p:cNvSpPr txBox="1"/>
          <p:nvPr/>
        </p:nvSpPr>
        <p:spPr>
          <a:xfrm>
            <a:off x="298000" y="627925"/>
            <a:ext cx="8432400" cy="3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Marketplace is a catalog with thousands of software listing from software vendors which makes it easy for customers to deploy solutions in AWS.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Let’s understand with an example:</a:t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Organization needs Solution X (Anti-Virus) to be running in next 3 days.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John has identified the vendor but he needs to configure the Linux server with all prerequisites, install the solution and modify it’s configuration file for optimization.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This will lead to more amount of time.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ctrTitle"/>
          </p:nvPr>
        </p:nvSpPr>
        <p:spPr>
          <a:xfrm>
            <a:off x="224075" y="1573300"/>
            <a:ext cx="84387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Well Architected Framework</a:t>
            </a:r>
            <a:endParaRPr sz="4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27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Design Matters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17" name="Google Shape;117;p27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7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idx="1" type="subTitle"/>
          </p:nvPr>
        </p:nvSpPr>
        <p:spPr>
          <a:xfrm>
            <a:off x="-12" y="6402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Advantage of AWS Marketplace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33" name="Google Shape;333;p54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34" name="Google Shape;334;p54"/>
          <p:cNvSpPr txBox="1"/>
          <p:nvPr/>
        </p:nvSpPr>
        <p:spPr>
          <a:xfrm>
            <a:off x="298000" y="627925"/>
            <a:ext cx="8612400" cy="26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2nd Advantage of AWS Marketplace  - Pay As You Use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For Example: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Nginx Plus is a commercial solution.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You want to use it for 10 days.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You can launch Nginx Plus from AWS Marketplace for 10 days and terminate instance later.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You get charged for 10 days.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35" name="Google Shape;33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525" y="3463625"/>
            <a:ext cx="2391025" cy="119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 txBox="1"/>
          <p:nvPr>
            <p:ph type="ctrTitle"/>
          </p:nvPr>
        </p:nvSpPr>
        <p:spPr>
          <a:xfrm>
            <a:off x="976725" y="1492675"/>
            <a:ext cx="74649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Cost Explorer</a:t>
            </a:r>
            <a:endParaRPr sz="36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1" name="Google Shape;341;p55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AWS Cost Optimization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42" name="Google Shape;342;p55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55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"/>
          <p:cNvSpPr txBox="1"/>
          <p:nvPr>
            <p:ph idx="1" type="subTitle"/>
          </p:nvPr>
        </p:nvSpPr>
        <p:spPr>
          <a:xfrm>
            <a:off x="-58625" y="6405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Overview of AWS Cost Explorer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9" name="Google Shape;349;p56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0" name="Google Shape;350;p56"/>
          <p:cNvSpPr txBox="1"/>
          <p:nvPr/>
        </p:nvSpPr>
        <p:spPr>
          <a:xfrm>
            <a:off x="170100" y="793275"/>
            <a:ext cx="79842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Cost Explorer has an easy-to-use interface that lets you visualize, understand, and manage your AWS costs and usage over time.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51" name="Google Shape;35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524" y="1825025"/>
            <a:ext cx="4906998" cy="275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/>
          <p:nvPr>
            <p:ph idx="1" type="subTitle"/>
          </p:nvPr>
        </p:nvSpPr>
        <p:spPr>
          <a:xfrm>
            <a:off x="-58625" y="6405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Enabling Cost Explorer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7" name="Google Shape;357;p57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8" name="Google Shape;358;p57"/>
          <p:cNvSpPr txBox="1"/>
          <p:nvPr/>
        </p:nvSpPr>
        <p:spPr>
          <a:xfrm>
            <a:off x="170100" y="793275"/>
            <a:ext cx="79842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Cost Explorer is not enabled by default and you will have to explicitly enable it from the Billing console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59" name="Google Shape;35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50" y="1990100"/>
            <a:ext cx="4142999" cy="228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884" y="2263362"/>
            <a:ext cx="3801466" cy="16601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57"/>
          <p:cNvCxnSpPr/>
          <p:nvPr/>
        </p:nvCxnSpPr>
        <p:spPr>
          <a:xfrm>
            <a:off x="4331611" y="3053100"/>
            <a:ext cx="6054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/>
          <p:nvPr>
            <p:ph type="ctrTitle"/>
          </p:nvPr>
        </p:nvSpPr>
        <p:spPr>
          <a:xfrm>
            <a:off x="224075" y="1573300"/>
            <a:ext cx="84387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Reserved Instances</a:t>
            </a:r>
            <a:endParaRPr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" name="Google Shape;367;p58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Money Optimization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68" name="Google Shape;368;p58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58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9"/>
          <p:cNvSpPr txBox="1"/>
          <p:nvPr>
            <p:ph idx="1" type="subTitle"/>
          </p:nvPr>
        </p:nvSpPr>
        <p:spPr>
          <a:xfrm>
            <a:off x="-83737" y="5367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Types of Reserved Instances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5" name="Google Shape;375;p59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376" name="Google Shape;376;p59"/>
          <p:cNvGraphicFramePr/>
          <p:nvPr/>
        </p:nvGraphicFramePr>
        <p:xfrm>
          <a:off x="175063" y="124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{3BA717BD-27B8-4D01-A0D5-1E68A9079BE5}</a:tableStyleId>
              </a:tblPr>
              <a:tblGrid>
                <a:gridCol w="1769275"/>
                <a:gridCol w="61875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 of RIs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95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Standard RIs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These provide the most significant discount (up to 72% off On-Demand) and are best suited for steady-state usage.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Convertible RIs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These provide a discount (up to 54% off On-Demand) and the capability to change the attributes of the RI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Scheduled RIs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These are available to launch within the time windows you reserve.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idx="1" type="subTitle"/>
          </p:nvPr>
        </p:nvSpPr>
        <p:spPr>
          <a:xfrm>
            <a:off x="-47962" y="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RI Types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2" name="Google Shape;382;p60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3" name="Google Shape;383;p60"/>
          <p:cNvSpPr txBox="1"/>
          <p:nvPr/>
        </p:nvSpPr>
        <p:spPr>
          <a:xfrm>
            <a:off x="148950" y="862900"/>
            <a:ext cx="88662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EB Garamond"/>
                <a:ea typeface="EB Garamond"/>
                <a:cs typeface="EB Garamond"/>
                <a:sym typeface="EB Garamond"/>
              </a:rPr>
              <a:t>With convertible RI, we can :</a:t>
            </a:r>
            <a:endParaRPr sz="1800">
              <a:solidFill>
                <a:srgbClr val="351C7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Convert to  new instance family  eg R3 to M4 to C4 to T2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Convert to new operating system eg Windows to Linux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Convert to new instance price [ eg if AWS reduces the public rate for our instance ]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Convert to new instance size    [ eg :  from m4.xlarge to m4.2xlarge ]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Convert tenancy [ eg dedicated instance to default ]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Convert to different payment option [ no upfront to partial upfront ]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idx="1" type="subTitle"/>
          </p:nvPr>
        </p:nvSpPr>
        <p:spPr>
          <a:xfrm>
            <a:off x="-47962" y="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Reservation Term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9" name="Google Shape;389;p61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0" name="Google Shape;390;p61"/>
          <p:cNvSpPr txBox="1"/>
          <p:nvPr/>
        </p:nvSpPr>
        <p:spPr>
          <a:xfrm>
            <a:off x="148950" y="873700"/>
            <a:ext cx="88662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391" name="Google Shape;391;p61"/>
          <p:cNvGraphicFramePr/>
          <p:nvPr/>
        </p:nvGraphicFramePr>
        <p:xfrm>
          <a:off x="148950" y="11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{3BA717BD-27B8-4D01-A0D5-1E68A9079BE5}</a:tableStyleId>
              </a:tblPr>
              <a:tblGrid>
                <a:gridCol w="1866600"/>
                <a:gridCol w="6159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Reservation Term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1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Upfront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 upfront required. Lower discount rate compared to others.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1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Partial Upfront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make a low upfront payment and are then charged a discounted hourly rate for the instance for the duration of the Reserved Instance term.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7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Upfront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You pay for the entire Reserved Instance term with one upfront payment.</a:t>
                      </a:r>
                      <a:br>
                        <a:rPr lang="en">
                          <a:solidFill>
                            <a:schemeClr val="dk1"/>
                          </a:solidFill>
                        </a:rPr>
                      </a:br>
                      <a:br>
                        <a:rPr lang="en">
                          <a:solidFill>
                            <a:schemeClr val="dk1"/>
                          </a:solidFill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</a:rPr>
                        <a:t>Provides the largest discount.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2"/>
          <p:cNvSpPr txBox="1"/>
          <p:nvPr>
            <p:ph idx="1" type="subTitle"/>
          </p:nvPr>
        </p:nvSpPr>
        <p:spPr>
          <a:xfrm>
            <a:off x="-47962" y="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Regional vs Zonal RIs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7" name="Google Shape;397;p62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8" name="Google Shape;398;p62"/>
          <p:cNvSpPr txBox="1"/>
          <p:nvPr/>
        </p:nvSpPr>
        <p:spPr>
          <a:xfrm>
            <a:off x="148950" y="873700"/>
            <a:ext cx="88662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399" name="Google Shape;399;p62"/>
          <p:cNvGraphicFramePr/>
          <p:nvPr/>
        </p:nvGraphicFramePr>
        <p:xfrm>
          <a:off x="292075" y="108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{3BA717BD-27B8-4D01-A0D5-1E68A9079BE5}</a:tableStyleId>
              </a:tblPr>
              <a:tblGrid>
                <a:gridCol w="1786450"/>
                <a:gridCol w="2663650"/>
                <a:gridCol w="3576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Regional RI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Zonal RI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7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Ability to Reserve Capacity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Reservation in Capacity.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Capacity Reserved in the specific Availability Zone.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Availability Zone Flexibility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Reserved Instance discount applies to instance usage in any Availability Zone in the specified Region.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Reserved Instance discount applies to instance usage in the specified Availability Zone only.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Instance size flexibility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Reserved Instance discount applies to instance usage within the instance family, regardless of size.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instance size flexibility—the Reserved Instance discount applies to instance usage for the specified instance type and size only.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3"/>
          <p:cNvSpPr txBox="1"/>
          <p:nvPr>
            <p:ph idx="1" type="subTitle"/>
          </p:nvPr>
        </p:nvSpPr>
        <p:spPr>
          <a:xfrm>
            <a:off x="-47962" y="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Scenario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5" name="Google Shape;405;p63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6" name="Google Shape;406;p63"/>
          <p:cNvSpPr txBox="1"/>
          <p:nvPr/>
        </p:nvSpPr>
        <p:spPr>
          <a:xfrm>
            <a:off x="138900" y="692950"/>
            <a:ext cx="88662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Scenario 1 :   </a:t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Customer has following instances running: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2 x m4.large instance running in us-east-1a and us-east-1b region.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2 x t2.large instance running across us-east-1b and us-east-1c region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Customer has following RI: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  2 x m4.large, default tenancy,  us-east-1b region (zonal RI)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  2 x t2.large,    default tenancy,  us-east-1 regional RI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EB Garamond"/>
                <a:ea typeface="EB Garamond"/>
                <a:cs typeface="EB Garamond"/>
                <a:sym typeface="EB Garamond"/>
              </a:rPr>
              <a:t>Additional pay :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1 x m4.large instance will be charged at the on-demand rate.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idx="1" type="subTitle"/>
          </p:nvPr>
        </p:nvSpPr>
        <p:spPr>
          <a:xfrm>
            <a:off x="-12" y="6402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Overview of the framework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4" name="Google Shape;124;p28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5" name="Google Shape;125;p28"/>
          <p:cNvSpPr txBox="1"/>
          <p:nvPr/>
        </p:nvSpPr>
        <p:spPr>
          <a:xfrm>
            <a:off x="248550" y="786173"/>
            <a:ext cx="8115300" cy="3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 </a:t>
            </a: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Well-Architected Framework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has been developed to help cloud architects build secure, high-performing, resilient, and efficient infrastructure for their applications.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 framework is designed with five pillars in consideration, namely: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Operational Excellence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Security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Reliability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Performance Efficiency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Cost Optimization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4"/>
          <p:cNvSpPr txBox="1"/>
          <p:nvPr>
            <p:ph type="ctrTitle"/>
          </p:nvPr>
        </p:nvSpPr>
        <p:spPr>
          <a:xfrm>
            <a:off x="976725" y="1492675"/>
            <a:ext cx="74649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Business Intelligence</a:t>
            </a:r>
            <a:endParaRPr sz="36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2" name="Google Shape;412;p64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ETL and Visualization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13" name="Google Shape;413;p64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64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5"/>
          <p:cNvSpPr txBox="1"/>
          <p:nvPr>
            <p:ph idx="1" type="subTitle"/>
          </p:nvPr>
        </p:nvSpPr>
        <p:spPr>
          <a:xfrm>
            <a:off x="-47975" y="7470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Business Intelligence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0" name="Google Shape;420;p65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1" name="Google Shape;421;p65"/>
          <p:cNvSpPr txBox="1"/>
          <p:nvPr/>
        </p:nvSpPr>
        <p:spPr>
          <a:xfrm>
            <a:off x="226525" y="742125"/>
            <a:ext cx="88662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EB Garamond"/>
                <a:ea typeface="EB Garamond"/>
                <a:cs typeface="EB Garamond"/>
                <a:sym typeface="EB Garamond"/>
              </a:rPr>
              <a:t>Business Intelligence 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comprises of data, technology, analytics and human intelligence to provide insights that results in more successfully business outcome.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2" name="Google Shape;422;p65"/>
          <p:cNvSpPr/>
          <p:nvPr/>
        </p:nvSpPr>
        <p:spPr>
          <a:xfrm>
            <a:off x="2534225" y="2618518"/>
            <a:ext cx="1674000" cy="114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Video Courses</a:t>
            </a:r>
            <a:endParaRPr/>
          </a:p>
        </p:txBody>
      </p:sp>
      <p:pic>
        <p:nvPicPr>
          <p:cNvPr id="423" name="Google Shape;42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04" y="2716777"/>
            <a:ext cx="950721" cy="95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65"/>
          <p:cNvCxnSpPr/>
          <p:nvPr/>
        </p:nvCxnSpPr>
        <p:spPr>
          <a:xfrm>
            <a:off x="1286375" y="2886625"/>
            <a:ext cx="10890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5" name="Google Shape;425;p65"/>
          <p:cNvCxnSpPr/>
          <p:nvPr/>
        </p:nvCxnSpPr>
        <p:spPr>
          <a:xfrm>
            <a:off x="1286375" y="3225463"/>
            <a:ext cx="10983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6" name="Google Shape;426;p65"/>
          <p:cNvCxnSpPr/>
          <p:nvPr/>
        </p:nvCxnSpPr>
        <p:spPr>
          <a:xfrm>
            <a:off x="1286375" y="3564325"/>
            <a:ext cx="10515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427" name="Google Shape;427;p65"/>
          <p:cNvGraphicFramePr/>
          <p:nvPr/>
        </p:nvGraphicFramePr>
        <p:xfrm>
          <a:off x="4721625" y="231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{3BA717BD-27B8-4D01-A0D5-1E68A9079BE5}</a:tableStyleId>
              </a:tblPr>
              <a:tblGrid>
                <a:gridCol w="2904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Typical questions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pageviews for course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Country / Region information.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Traffic Origin (google, emails)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Device (mobile, laptop, tablets)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28" name="Google Shape;428;p65"/>
          <p:cNvCxnSpPr/>
          <p:nvPr/>
        </p:nvCxnSpPr>
        <p:spPr>
          <a:xfrm>
            <a:off x="4263300" y="3192125"/>
            <a:ext cx="30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29" name="Google Shape;429;p65"/>
          <p:cNvSpPr txBox="1"/>
          <p:nvPr/>
        </p:nvSpPr>
        <p:spPr>
          <a:xfrm>
            <a:off x="207863" y="3824900"/>
            <a:ext cx="8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6"/>
          <p:cNvSpPr txBox="1"/>
          <p:nvPr>
            <p:ph idx="1" type="subTitle"/>
          </p:nvPr>
        </p:nvSpPr>
        <p:spPr>
          <a:xfrm>
            <a:off x="-58625" y="6405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Extract Transform Load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5" name="Google Shape;435;p66"/>
          <p:cNvSpPr txBox="1"/>
          <p:nvPr/>
        </p:nvSpPr>
        <p:spPr>
          <a:xfrm>
            <a:off x="215075" y="450425"/>
            <a:ext cx="8323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ETL is a data integration process that combines data from multiple data sources into a single, consistent data store that is loaded into a data warehouse or other target system.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6" name="Google Shape;436;p66"/>
          <p:cNvSpPr/>
          <p:nvPr/>
        </p:nvSpPr>
        <p:spPr>
          <a:xfrm>
            <a:off x="981950" y="2132250"/>
            <a:ext cx="1243800" cy="245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296" y="3066300"/>
            <a:ext cx="537600" cy="5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050" y="3120925"/>
            <a:ext cx="537600" cy="5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5050" y="3911195"/>
            <a:ext cx="537600" cy="53088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66"/>
          <p:cNvSpPr txBox="1"/>
          <p:nvPr/>
        </p:nvSpPr>
        <p:spPr>
          <a:xfrm>
            <a:off x="126275" y="2387363"/>
            <a:ext cx="89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CloudFront</a:t>
            </a:r>
            <a:endParaRPr sz="1100"/>
          </a:p>
        </p:txBody>
      </p:sp>
      <p:sp>
        <p:nvSpPr>
          <p:cNvPr id="441" name="Google Shape;441;p66"/>
          <p:cNvSpPr txBox="1"/>
          <p:nvPr/>
        </p:nvSpPr>
        <p:spPr>
          <a:xfrm>
            <a:off x="215075" y="3189625"/>
            <a:ext cx="7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RDS</a:t>
            </a:r>
            <a:endParaRPr/>
          </a:p>
        </p:txBody>
      </p:sp>
      <p:sp>
        <p:nvSpPr>
          <p:cNvPr id="442" name="Google Shape;442;p66"/>
          <p:cNvSpPr txBox="1"/>
          <p:nvPr/>
        </p:nvSpPr>
        <p:spPr>
          <a:xfrm>
            <a:off x="215075" y="3982625"/>
            <a:ext cx="7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</a:t>
            </a:r>
            <a:endParaRPr/>
          </a:p>
        </p:txBody>
      </p:sp>
      <p:pic>
        <p:nvPicPr>
          <p:cNvPr id="443" name="Google Shape;443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5049" y="2330650"/>
            <a:ext cx="537600" cy="53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4" name="Google Shape;444;p66"/>
          <p:cNvCxnSpPr>
            <a:endCxn id="437" idx="1"/>
          </p:cNvCxnSpPr>
          <p:nvPr/>
        </p:nvCxnSpPr>
        <p:spPr>
          <a:xfrm>
            <a:off x="2253896" y="2655913"/>
            <a:ext cx="11034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66"/>
          <p:cNvCxnSpPr>
            <a:stCxn id="436" idx="3"/>
            <a:endCxn id="437" idx="1"/>
          </p:cNvCxnSpPr>
          <p:nvPr/>
        </p:nvCxnSpPr>
        <p:spPr>
          <a:xfrm flipH="1" rot="10800000">
            <a:off x="2225750" y="3337800"/>
            <a:ext cx="11316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66"/>
          <p:cNvCxnSpPr>
            <a:endCxn id="437" idx="1"/>
          </p:cNvCxnSpPr>
          <p:nvPr/>
        </p:nvCxnSpPr>
        <p:spPr>
          <a:xfrm flipH="1" rot="10800000">
            <a:off x="2244296" y="3337813"/>
            <a:ext cx="1113000" cy="6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66"/>
          <p:cNvSpPr txBox="1"/>
          <p:nvPr/>
        </p:nvSpPr>
        <p:spPr>
          <a:xfrm>
            <a:off x="3179625" y="3718800"/>
            <a:ext cx="10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 Bucket</a:t>
            </a:r>
            <a:endParaRPr/>
          </a:p>
        </p:txBody>
      </p:sp>
      <p:pic>
        <p:nvPicPr>
          <p:cNvPr id="448" name="Google Shape;448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6775" y="295680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6"/>
          <p:cNvSpPr txBox="1"/>
          <p:nvPr/>
        </p:nvSpPr>
        <p:spPr>
          <a:xfrm>
            <a:off x="4572000" y="3803550"/>
            <a:ext cx="10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Glue</a:t>
            </a:r>
            <a:endParaRPr/>
          </a:p>
        </p:txBody>
      </p:sp>
      <p:cxnSp>
        <p:nvCxnSpPr>
          <p:cNvPr id="450" name="Google Shape;450;p66"/>
          <p:cNvCxnSpPr/>
          <p:nvPr/>
        </p:nvCxnSpPr>
        <p:spPr>
          <a:xfrm>
            <a:off x="4037688" y="3337800"/>
            <a:ext cx="4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451" name="Google Shape;45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821" y="3076038"/>
            <a:ext cx="537600" cy="54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" name="Google Shape;452;p66"/>
          <p:cNvCxnSpPr/>
          <p:nvPr/>
        </p:nvCxnSpPr>
        <p:spPr>
          <a:xfrm>
            <a:off x="5641513" y="3318313"/>
            <a:ext cx="4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3" name="Google Shape;453;p66"/>
          <p:cNvSpPr txBox="1"/>
          <p:nvPr/>
        </p:nvSpPr>
        <p:spPr>
          <a:xfrm>
            <a:off x="5857025" y="3803550"/>
            <a:ext cx="14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S3 Bucket</a:t>
            </a:r>
            <a:endParaRPr/>
          </a:p>
        </p:txBody>
      </p:sp>
      <p:sp>
        <p:nvSpPr>
          <p:cNvPr id="454" name="Google Shape;454;p66"/>
          <p:cNvSpPr txBox="1"/>
          <p:nvPr/>
        </p:nvSpPr>
        <p:spPr>
          <a:xfrm>
            <a:off x="4519325" y="4241750"/>
            <a:ext cx="10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ETL Tool</a:t>
            </a:r>
            <a:endParaRPr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7"/>
          <p:cNvSpPr txBox="1"/>
          <p:nvPr>
            <p:ph idx="1" type="subTitle"/>
          </p:nvPr>
        </p:nvSpPr>
        <p:spPr>
          <a:xfrm>
            <a:off x="-47975" y="7470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Sample Data Normalization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0" name="Google Shape;460;p67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1" name="Google Shape;461;p67"/>
          <p:cNvSpPr txBox="1"/>
          <p:nvPr/>
        </p:nvSpPr>
        <p:spPr>
          <a:xfrm>
            <a:off x="542575" y="727525"/>
            <a:ext cx="88662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Mister Bob will be written as Mr. Bob.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902-957-8503-1021 will be written as 90295785031021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ip-172-31-24-230 will be written as 172.31.24.230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28Aug1991 will be written as 28/08/1991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8"/>
          <p:cNvSpPr txBox="1"/>
          <p:nvPr>
            <p:ph idx="1" type="subTitle"/>
          </p:nvPr>
        </p:nvSpPr>
        <p:spPr>
          <a:xfrm>
            <a:off x="-58625" y="6405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Overview of Amazon Quicksight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7" name="Google Shape;467;p68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8" name="Google Shape;468;p68"/>
          <p:cNvSpPr txBox="1"/>
          <p:nvPr/>
        </p:nvSpPr>
        <p:spPr>
          <a:xfrm>
            <a:off x="271200" y="801150"/>
            <a:ext cx="8323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Amazon QuickSight is a scalable, serverless, machine learning-powered business intelligence (BI) service built for the cloud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69" name="Google Shape;46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250" y="2035950"/>
            <a:ext cx="4760448" cy="245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71" y="2615988"/>
            <a:ext cx="537600" cy="5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8"/>
          <p:cNvSpPr txBox="1"/>
          <p:nvPr/>
        </p:nvSpPr>
        <p:spPr>
          <a:xfrm>
            <a:off x="180475" y="3343500"/>
            <a:ext cx="14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S3 Bucket</a:t>
            </a:r>
            <a:endParaRPr/>
          </a:p>
        </p:txBody>
      </p:sp>
      <p:cxnSp>
        <p:nvCxnSpPr>
          <p:cNvPr id="472" name="Google Shape;472;p68"/>
          <p:cNvCxnSpPr/>
          <p:nvPr/>
        </p:nvCxnSpPr>
        <p:spPr>
          <a:xfrm>
            <a:off x="1608475" y="2973875"/>
            <a:ext cx="8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/>
          <p:nvPr>
            <p:ph type="ctrTitle"/>
          </p:nvPr>
        </p:nvSpPr>
        <p:spPr>
          <a:xfrm>
            <a:off x="224075" y="1573300"/>
            <a:ext cx="84387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X-Ray</a:t>
            </a:r>
            <a:endParaRPr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8" name="Google Shape;478;p69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Debugging &amp; Monitoring Applications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79" name="Google Shape;479;p69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69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0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6" name="Google Shape;486;p70"/>
          <p:cNvSpPr txBox="1"/>
          <p:nvPr>
            <p:ph idx="1" type="subTitle"/>
          </p:nvPr>
        </p:nvSpPr>
        <p:spPr>
          <a:xfrm>
            <a:off x="180225" y="118675"/>
            <a:ext cx="86124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Traditional APM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7" name="Google Shape;487;p70"/>
          <p:cNvSpPr txBox="1"/>
          <p:nvPr/>
        </p:nvSpPr>
        <p:spPr>
          <a:xfrm>
            <a:off x="236125" y="767125"/>
            <a:ext cx="8556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88" name="Google Shape;48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650" y="1013100"/>
            <a:ext cx="4870601" cy="347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1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94" name="Google Shape;494;p71"/>
          <p:cNvSpPr txBox="1"/>
          <p:nvPr>
            <p:ph idx="1" type="subTitle"/>
          </p:nvPr>
        </p:nvSpPr>
        <p:spPr>
          <a:xfrm>
            <a:off x="180225" y="118675"/>
            <a:ext cx="86124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Overview of X-Ray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95" name="Google Shape;495;p71"/>
          <p:cNvSpPr txBox="1"/>
          <p:nvPr/>
        </p:nvSpPr>
        <p:spPr>
          <a:xfrm>
            <a:off x="236125" y="767125"/>
            <a:ext cx="8556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X-Ray allows us to debug our applications with functionality of request tracing so we can find the root cause and performance issues.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96" name="Google Shape;49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10" y="1742863"/>
            <a:ext cx="5714227" cy="288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2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02" name="Google Shape;502;p72"/>
          <p:cNvSpPr txBox="1"/>
          <p:nvPr>
            <p:ph idx="1" type="subTitle"/>
          </p:nvPr>
        </p:nvSpPr>
        <p:spPr>
          <a:xfrm>
            <a:off x="180225" y="118675"/>
            <a:ext cx="86124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X-Ray Integration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03" name="Google Shape;503;p72"/>
          <p:cNvSpPr txBox="1"/>
          <p:nvPr/>
        </p:nvSpPr>
        <p:spPr>
          <a:xfrm>
            <a:off x="236125" y="767125"/>
            <a:ext cx="8556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X-Ray provides integration with various AWS services like: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EC2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Lambda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Elastic Load Balancing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API Gateway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Elastic Beanstalk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3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09" name="Google Shape;509;p73"/>
          <p:cNvSpPr txBox="1"/>
          <p:nvPr>
            <p:ph idx="1" type="subTitle"/>
          </p:nvPr>
        </p:nvSpPr>
        <p:spPr>
          <a:xfrm>
            <a:off x="180225" y="118675"/>
            <a:ext cx="86124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X-Ray Supported Platform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0" name="Google Shape;510;p73"/>
          <p:cNvSpPr txBox="1"/>
          <p:nvPr/>
        </p:nvSpPr>
        <p:spPr>
          <a:xfrm>
            <a:off x="236125" y="767125"/>
            <a:ext cx="8556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X-Ray provides support for following platforms: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Java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Go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.NET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Ruby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Python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Node JS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idx="1" type="subTitle"/>
          </p:nvPr>
        </p:nvSpPr>
        <p:spPr>
          <a:xfrm>
            <a:off x="-12" y="6402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Pillar 1 : Operational Excellence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248550" y="786173"/>
            <a:ext cx="8115300" cy="3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Focuses on running and monitoring systems so provide business value.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Design principles: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Perform operations as code.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Annotated Documentation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Make frequent ,small, reversible changes.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Refine Operations procedure frequently.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Anticipate failure.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Learn from operational failure.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4"/>
          <p:cNvSpPr txBox="1"/>
          <p:nvPr>
            <p:ph type="ctrTitle"/>
          </p:nvPr>
        </p:nvSpPr>
        <p:spPr>
          <a:xfrm>
            <a:off x="0" y="1573300"/>
            <a:ext cx="91440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License Manager </a:t>
            </a:r>
            <a:endParaRPr sz="40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6" name="Google Shape;516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Let’s understand Licensing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517" name="Google Shape;517;p74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74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5"/>
          <p:cNvSpPr txBox="1"/>
          <p:nvPr>
            <p:ph idx="1" type="subTitle"/>
          </p:nvPr>
        </p:nvSpPr>
        <p:spPr>
          <a:xfrm>
            <a:off x="-79975" y="7470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Getting Started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4" name="Google Shape;524;p75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5" name="Google Shape;525;p75"/>
          <p:cNvSpPr txBox="1"/>
          <p:nvPr/>
        </p:nvSpPr>
        <p:spPr>
          <a:xfrm>
            <a:off x="351900" y="867900"/>
            <a:ext cx="79842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In Enterprises, managing software licenses sometimes becomes quite a hassle.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Organizations uses wide variety of software licenses:</a:t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OS Level Licenses    :  Windows, RedHat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Database Licenses :     Oracle DB, Microsoft SQL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Application Licenses: SAP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Other 3rd Party Licenses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6"/>
          <p:cNvSpPr txBox="1"/>
          <p:nvPr>
            <p:ph idx="1" type="subTitle"/>
          </p:nvPr>
        </p:nvSpPr>
        <p:spPr>
          <a:xfrm>
            <a:off x="-79975" y="7470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Challenges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31" name="Google Shape;531;p76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32" name="Google Shape;532;p76"/>
          <p:cNvSpPr txBox="1"/>
          <p:nvPr/>
        </p:nvSpPr>
        <p:spPr>
          <a:xfrm>
            <a:off x="482100" y="795575"/>
            <a:ext cx="79842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In Cloud, new servers can be launched in click of a button.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License Violation detected during audit can lead to heavy penalties.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Difficult to track licenses across multiple accounts.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7"/>
          <p:cNvSpPr txBox="1"/>
          <p:nvPr>
            <p:ph idx="1" type="subTitle"/>
          </p:nvPr>
        </p:nvSpPr>
        <p:spPr>
          <a:xfrm>
            <a:off x="-79975" y="7470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Overview of AWS License Manager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38" name="Google Shape;538;p77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39" name="Google Shape;539;p77"/>
          <p:cNvSpPr txBox="1"/>
          <p:nvPr/>
        </p:nvSpPr>
        <p:spPr>
          <a:xfrm>
            <a:off x="446725" y="460225"/>
            <a:ext cx="79842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License Manager is a service which allows us to manage license from wide variety of software vendors across AWS and on-premise.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We can </a:t>
            </a:r>
            <a:r>
              <a:rPr lang="en" sz="1800">
                <a:solidFill>
                  <a:srgbClr val="990000"/>
                </a:solidFill>
                <a:latin typeface="EB Garamond"/>
                <a:ea typeface="EB Garamond"/>
                <a:cs typeface="EB Garamond"/>
                <a:sym typeface="EB Garamond"/>
              </a:rPr>
              <a:t>enforce policies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for licenses based on various factors like CPU, sockets that will control the number of EC2 instance which can be launched.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40" name="Google Shape;540;p77"/>
          <p:cNvSpPr/>
          <p:nvPr/>
        </p:nvSpPr>
        <p:spPr>
          <a:xfrm>
            <a:off x="5012550" y="3121325"/>
            <a:ext cx="1711500" cy="1146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AWS</a:t>
            </a:r>
            <a:endParaRPr/>
          </a:p>
        </p:txBody>
      </p:sp>
      <p:pic>
        <p:nvPicPr>
          <p:cNvPr id="541" name="Google Shape;54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25" y="3232252"/>
            <a:ext cx="793200" cy="79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Google Shape;542;p77"/>
          <p:cNvCxnSpPr/>
          <p:nvPr/>
        </p:nvCxnSpPr>
        <p:spPr>
          <a:xfrm>
            <a:off x="2468875" y="3441475"/>
            <a:ext cx="2319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43" name="Google Shape;543;p77"/>
          <p:cNvSpPr txBox="1"/>
          <p:nvPr/>
        </p:nvSpPr>
        <p:spPr>
          <a:xfrm>
            <a:off x="2359500" y="3056575"/>
            <a:ext cx="261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Launch 2 EC2 from RedHat 9</a:t>
            </a:r>
            <a:endParaRPr sz="1300"/>
          </a:p>
        </p:txBody>
      </p:sp>
      <p:cxnSp>
        <p:nvCxnSpPr>
          <p:cNvPr id="544" name="Google Shape;544;p77"/>
          <p:cNvCxnSpPr/>
          <p:nvPr/>
        </p:nvCxnSpPr>
        <p:spPr>
          <a:xfrm>
            <a:off x="2424900" y="3958600"/>
            <a:ext cx="2319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45" name="Google Shape;545;p77"/>
          <p:cNvSpPr txBox="1"/>
          <p:nvPr/>
        </p:nvSpPr>
        <p:spPr>
          <a:xfrm>
            <a:off x="2191125" y="4089650"/>
            <a:ext cx="303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Nope. We only have 1 EC2 license</a:t>
            </a:r>
            <a:endParaRPr sz="13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8"/>
          <p:cNvSpPr txBox="1"/>
          <p:nvPr>
            <p:ph type="ctrTitle"/>
          </p:nvPr>
        </p:nvSpPr>
        <p:spPr>
          <a:xfrm>
            <a:off x="224075" y="1573300"/>
            <a:ext cx="84387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Consolidated Billing</a:t>
            </a:r>
            <a:endParaRPr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1" name="Google Shape;551;p78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Money Optimization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552" name="Google Shape;552;p78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78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9"/>
          <p:cNvSpPr txBox="1"/>
          <p:nvPr>
            <p:ph idx="1" type="subTitle"/>
          </p:nvPr>
        </p:nvSpPr>
        <p:spPr>
          <a:xfrm>
            <a:off x="-58612" y="7470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Many AWS Accounts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9" name="Google Shape;559;p79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0" name="Google Shape;560;p79"/>
          <p:cNvSpPr txBox="1"/>
          <p:nvPr/>
        </p:nvSpPr>
        <p:spPr>
          <a:xfrm>
            <a:off x="149825" y="793200"/>
            <a:ext cx="8003400" cy="30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Lots of organizations are following approach of having multiple AWS accounts.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For example, separate AWS account for DEV, Staging, Production.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It brings quiet lot of benefits which includes </a:t>
            </a:r>
            <a:r>
              <a:rPr b="1"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security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as well as </a:t>
            </a:r>
            <a:r>
              <a:rPr b="1"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costing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61" name="Google Shape;56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275" y="2815800"/>
            <a:ext cx="1690650" cy="14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0"/>
          <p:cNvSpPr txBox="1"/>
          <p:nvPr>
            <p:ph idx="1" type="subTitle"/>
          </p:nvPr>
        </p:nvSpPr>
        <p:spPr>
          <a:xfrm>
            <a:off x="-47962" y="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What many startups do ?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7" name="Google Shape;567;p80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68" name="Google Shape;56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749" y="3169200"/>
            <a:ext cx="911480" cy="7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1125" y="3195588"/>
            <a:ext cx="826175" cy="7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1274" y="3192263"/>
            <a:ext cx="911475" cy="72689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80"/>
          <p:cNvSpPr txBox="1"/>
          <p:nvPr/>
        </p:nvSpPr>
        <p:spPr>
          <a:xfrm>
            <a:off x="256550" y="729175"/>
            <a:ext cx="80034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 startup has 3 AWS accounts which they use to separate their environment as part of good security best practice. At end of the month, they get 3 separate bills and they pay for each and every account individually.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1"/>
          <p:cNvSpPr txBox="1"/>
          <p:nvPr>
            <p:ph idx="1" type="subTitle"/>
          </p:nvPr>
        </p:nvSpPr>
        <p:spPr>
          <a:xfrm>
            <a:off x="-47962" y="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Consolidated Billing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7" name="Google Shape;577;p81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78" name="Google Shape;57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923" y="1803290"/>
            <a:ext cx="911480" cy="7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574" y="2886128"/>
            <a:ext cx="826175" cy="7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2574" y="3818691"/>
            <a:ext cx="911475" cy="72689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81"/>
          <p:cNvSpPr/>
          <p:nvPr/>
        </p:nvSpPr>
        <p:spPr>
          <a:xfrm>
            <a:off x="1878299" y="3000865"/>
            <a:ext cx="1664400" cy="49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Paying Account</a:t>
            </a:r>
            <a:endParaRPr/>
          </a:p>
        </p:txBody>
      </p:sp>
      <p:cxnSp>
        <p:nvCxnSpPr>
          <p:cNvPr id="582" name="Google Shape;582;p81"/>
          <p:cNvCxnSpPr/>
          <p:nvPr/>
        </p:nvCxnSpPr>
        <p:spPr>
          <a:xfrm>
            <a:off x="4300474" y="2155565"/>
            <a:ext cx="0" cy="20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81"/>
          <p:cNvCxnSpPr/>
          <p:nvPr/>
        </p:nvCxnSpPr>
        <p:spPr>
          <a:xfrm>
            <a:off x="4300473" y="4247178"/>
            <a:ext cx="8721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81"/>
          <p:cNvCxnSpPr/>
          <p:nvPr/>
        </p:nvCxnSpPr>
        <p:spPr>
          <a:xfrm>
            <a:off x="4300473" y="2178544"/>
            <a:ext cx="8721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81"/>
          <p:cNvCxnSpPr/>
          <p:nvPr/>
        </p:nvCxnSpPr>
        <p:spPr>
          <a:xfrm>
            <a:off x="4311144" y="3245657"/>
            <a:ext cx="8721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81"/>
          <p:cNvCxnSpPr/>
          <p:nvPr/>
        </p:nvCxnSpPr>
        <p:spPr>
          <a:xfrm>
            <a:off x="3542824" y="3233365"/>
            <a:ext cx="7686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87" name="Google Shape;587;p81"/>
          <p:cNvSpPr txBox="1"/>
          <p:nvPr/>
        </p:nvSpPr>
        <p:spPr>
          <a:xfrm>
            <a:off x="138900" y="718500"/>
            <a:ext cx="88662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We need to link all our AWS accounts with the central paying account through                          </a:t>
            </a: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AWS Organizations.</a:t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2"/>
          <p:cNvSpPr txBox="1"/>
          <p:nvPr>
            <p:ph idx="1" type="subTitle"/>
          </p:nvPr>
        </p:nvSpPr>
        <p:spPr>
          <a:xfrm>
            <a:off x="-47962" y="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Benefits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93" name="Google Shape;593;p82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94" name="Google Shape;594;p82"/>
          <p:cNvSpPr txBox="1"/>
          <p:nvPr/>
        </p:nvSpPr>
        <p:spPr>
          <a:xfrm>
            <a:off x="138900" y="692950"/>
            <a:ext cx="88662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There are a lot of benefits of consolidated billing :</a:t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One bill per linked AWS account.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It becomes quite easy to allocate costing and budgets.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Benefits of volume pricing discounts.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Benefits when using reserved instances as well.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95" name="Google Shape;59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479" y="3112825"/>
            <a:ext cx="3656501" cy="13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3"/>
          <p:cNvSpPr txBox="1"/>
          <p:nvPr>
            <p:ph idx="1" type="subTitle"/>
          </p:nvPr>
        </p:nvSpPr>
        <p:spPr>
          <a:xfrm>
            <a:off x="-47950" y="0"/>
            <a:ext cx="86124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Reserved Instance Benefits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01" name="Google Shape;601;p83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02" name="Google Shape;60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474" y="1618150"/>
            <a:ext cx="792825" cy="6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83"/>
          <p:cNvSpPr txBox="1"/>
          <p:nvPr/>
        </p:nvSpPr>
        <p:spPr>
          <a:xfrm>
            <a:off x="4079849" y="1735675"/>
            <a:ext cx="4140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Account: Running 6 on-demand instances</a:t>
            </a:r>
            <a:endParaRPr/>
          </a:p>
        </p:txBody>
      </p:sp>
      <p:pic>
        <p:nvPicPr>
          <p:cNvPr id="604" name="Google Shape;60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087" y="2510377"/>
            <a:ext cx="771200" cy="6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83"/>
          <p:cNvSpPr txBox="1"/>
          <p:nvPr/>
        </p:nvSpPr>
        <p:spPr>
          <a:xfrm>
            <a:off x="4079849" y="2603025"/>
            <a:ext cx="4233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 Account: Has 6 RI and running 3 instances</a:t>
            </a:r>
            <a:endParaRPr/>
          </a:p>
        </p:txBody>
      </p:sp>
      <p:sp>
        <p:nvSpPr>
          <p:cNvPr id="606" name="Google Shape;606;p83"/>
          <p:cNvSpPr/>
          <p:nvPr/>
        </p:nvSpPr>
        <p:spPr>
          <a:xfrm>
            <a:off x="398472" y="2219013"/>
            <a:ext cx="1675200" cy="49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Paying Account</a:t>
            </a:r>
            <a:endParaRPr/>
          </a:p>
        </p:txBody>
      </p:sp>
      <p:cxnSp>
        <p:nvCxnSpPr>
          <p:cNvPr id="607" name="Google Shape;607;p83"/>
          <p:cNvCxnSpPr/>
          <p:nvPr/>
        </p:nvCxnSpPr>
        <p:spPr>
          <a:xfrm>
            <a:off x="2617897" y="1994913"/>
            <a:ext cx="0" cy="9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83"/>
          <p:cNvCxnSpPr/>
          <p:nvPr/>
        </p:nvCxnSpPr>
        <p:spPr>
          <a:xfrm>
            <a:off x="2628575" y="2933963"/>
            <a:ext cx="436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83"/>
          <p:cNvCxnSpPr/>
          <p:nvPr/>
        </p:nvCxnSpPr>
        <p:spPr>
          <a:xfrm>
            <a:off x="2620920" y="2005584"/>
            <a:ext cx="436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83"/>
          <p:cNvCxnSpPr/>
          <p:nvPr/>
        </p:nvCxnSpPr>
        <p:spPr>
          <a:xfrm>
            <a:off x="2127682" y="2453159"/>
            <a:ext cx="436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11" name="Google Shape;611;p83"/>
          <p:cNvSpPr txBox="1"/>
          <p:nvPr/>
        </p:nvSpPr>
        <p:spPr>
          <a:xfrm>
            <a:off x="603300" y="3926975"/>
            <a:ext cx="66423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Total Bill :</a:t>
            </a:r>
            <a:r>
              <a:rPr b="1" lang="en">
                <a:solidFill>
                  <a:srgbClr val="666666"/>
                </a:solidFill>
              </a:rPr>
              <a:t>  We will be billed for 6 RI and only 3 on-demand instances.</a:t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idx="1" type="subTitle"/>
          </p:nvPr>
        </p:nvSpPr>
        <p:spPr>
          <a:xfrm>
            <a:off x="-12" y="6402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Pillar 2 : Security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30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248550" y="786173"/>
            <a:ext cx="8115300" cy="3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Focuses on on protecting information &amp; systems.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Design principles: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Implement a strong identity foundation.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Enable traceability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Apply security at all layers.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Automate security best practices.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Protect data in transit and at rest.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Keep people away from data.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Prepare for security events.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4"/>
          <p:cNvSpPr txBox="1"/>
          <p:nvPr>
            <p:ph idx="1" type="subTitle"/>
          </p:nvPr>
        </p:nvSpPr>
        <p:spPr>
          <a:xfrm>
            <a:off x="-47962" y="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Important Pointers &amp; Best Practices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7" name="Google Shape;617;p84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8" name="Google Shape;618;p84"/>
          <p:cNvSpPr txBox="1"/>
          <p:nvPr/>
        </p:nvSpPr>
        <p:spPr>
          <a:xfrm>
            <a:off x="148950" y="519375"/>
            <a:ext cx="88662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Paying account should be used for billing purpose only. Do not deploy resource there.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By default, we can have maximum of 20 linked accounts.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Even when linked, paying account is individual and does not have access on resources of the other accounts.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19" name="Google Shape;61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000" y="3061375"/>
            <a:ext cx="1609550" cy="16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5"/>
          <p:cNvSpPr txBox="1"/>
          <p:nvPr/>
        </p:nvSpPr>
        <p:spPr>
          <a:xfrm>
            <a:off x="783325" y="65225"/>
            <a:ext cx="7274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Join us in our Adventure</a:t>
            </a:r>
            <a:endParaRPr sz="2800"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twitter.png" id="625" name="Google Shape;62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551" y="1216183"/>
            <a:ext cx="753165" cy="7445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6" name="Google Shape;626;p85"/>
          <p:cNvCxnSpPr/>
          <p:nvPr/>
        </p:nvCxnSpPr>
        <p:spPr>
          <a:xfrm>
            <a:off x="2981863" y="1038450"/>
            <a:ext cx="8400" cy="37026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85"/>
          <p:cNvSpPr txBox="1"/>
          <p:nvPr/>
        </p:nvSpPr>
        <p:spPr>
          <a:xfrm>
            <a:off x="4927746" y="1330133"/>
            <a:ext cx="317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>
                <a:solidFill>
                  <a:srgbClr val="6D9EEB"/>
                </a:solidFill>
                <a:latin typeface="Raleway"/>
                <a:ea typeface="Raleway"/>
                <a:cs typeface="Raleway"/>
                <a:sym typeface="Raleway"/>
              </a:rPr>
              <a:t>kplabs.in/twitter</a:t>
            </a:r>
            <a:endParaRPr b="1">
              <a:solidFill>
                <a:srgbClr val="6D9EE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8" name="Google Shape;628;p85"/>
          <p:cNvSpPr txBox="1"/>
          <p:nvPr/>
        </p:nvSpPr>
        <p:spPr>
          <a:xfrm>
            <a:off x="108725" y="1696375"/>
            <a:ext cx="30000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Be Awesome</a:t>
            </a:r>
            <a:endParaRPr sz="3600">
              <a:solidFill>
                <a:srgbClr val="351C7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linkedin.png" id="629" name="Google Shape;629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0194" y="2968783"/>
            <a:ext cx="783900" cy="769236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85"/>
          <p:cNvSpPr txBox="1"/>
          <p:nvPr/>
        </p:nvSpPr>
        <p:spPr>
          <a:xfrm>
            <a:off x="5015346" y="2911208"/>
            <a:ext cx="3000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>
                <a:solidFill>
                  <a:srgbClr val="6D9EEB"/>
                </a:solidFill>
                <a:latin typeface="Raleway"/>
                <a:ea typeface="Raleway"/>
                <a:cs typeface="Raleway"/>
                <a:sym typeface="Raleway"/>
              </a:rPr>
              <a:t>kplabs.in/linkedin</a:t>
            </a:r>
            <a:endParaRPr b="1">
              <a:solidFill>
                <a:srgbClr val="6D9EE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1" name="Google Shape;631;p85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                                                                     instructors@kplabs.in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idx="1" type="subTitle"/>
          </p:nvPr>
        </p:nvSpPr>
        <p:spPr>
          <a:xfrm>
            <a:off x="-12" y="6402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Pillar 3 : Reliability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5" name="Google Shape;145;p31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6" name="Google Shape;146;p31"/>
          <p:cNvSpPr txBox="1"/>
          <p:nvPr/>
        </p:nvSpPr>
        <p:spPr>
          <a:xfrm>
            <a:off x="248550" y="786173"/>
            <a:ext cx="8115300" cy="3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Focuses on the ability to prevent, and quickly recover from failures to meet business and customer demand.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Design principles: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Test Recovery Procedure.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Automatically recover from failure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Scale horizontally to increase aggregate system availability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Stop guessing capacity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Manage change in automation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idx="1" type="subTitle"/>
          </p:nvPr>
        </p:nvSpPr>
        <p:spPr>
          <a:xfrm>
            <a:off x="-12" y="6402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Pillar 4 : Performance Efficiency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2" name="Google Shape;152;p32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8550" y="786173"/>
            <a:ext cx="8115300" cy="3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Focuses on using IT and computing resources efficiently.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Design principles: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Democratize advanced technologies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Go global in minutes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Use serverless architectures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Experiment more often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Mechanical sympathy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idx="1" type="subTitle"/>
          </p:nvPr>
        </p:nvSpPr>
        <p:spPr>
          <a:xfrm>
            <a:off x="-12" y="6402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Pillar 5 : Cost Optimization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248550" y="786173"/>
            <a:ext cx="8115300" cy="3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Focuses on 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avoiding un-needed costs.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Design principles: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Adopt a consumption model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Measure overall efficiency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Stop spending money on data center operations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Analyze and attribute expenditure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Anticipate failure.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Use managed services to reduce cost of ownership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