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</p:sldIdLst>
  <p:sldSz cy="5143500" cx="9144000"/>
  <p:notesSz cx="6858000" cy="9144000"/>
  <p:embeddedFontLst>
    <p:embeddedFont>
      <p:font typeface="Ubuntu"/>
      <p:regular r:id="rId72"/>
      <p:bold r:id="rId73"/>
      <p:italic r:id="rId74"/>
      <p:boldItalic r:id="rId75"/>
    </p:embeddedFont>
    <p:embeddedFont>
      <p:font typeface="Roboto"/>
      <p:regular r:id="rId76"/>
      <p:bold r:id="rId77"/>
      <p:italic r:id="rId78"/>
      <p:boldItalic r:id="rId79"/>
    </p:embeddedFont>
    <p:embeddedFont>
      <p:font typeface="EB Garamond"/>
      <p:regular r:id="rId80"/>
      <p:bold r:id="rId81"/>
      <p:italic r:id="rId82"/>
      <p:boldItalic r:id="rId83"/>
    </p:embeddedFont>
    <p:embeddedFont>
      <p:font typeface="Average"/>
      <p:regular r:id="rId84"/>
    </p:embeddedFont>
    <p:embeddedFont>
      <p:font typeface="Oswald"/>
      <p:regular r:id="rId85"/>
      <p:bold r:id="rId86"/>
    </p:embeddedFont>
    <p:embeddedFont>
      <p:font typeface="Roboto Mono"/>
      <p:regular r:id="rId87"/>
      <p:bold r:id="rId88"/>
      <p:italic r:id="rId89"/>
      <p:boldItalic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5C7BC5-B6D6-44A3-8950-DD5F21C47FA2}">
  <a:tblStyle styleId="{1E5C7BC5-B6D6-44A3-8950-DD5F21C47F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font" Target="fonts/Average-regular.fntdata"/><Relationship Id="rId83" Type="http://schemas.openxmlformats.org/officeDocument/2006/relationships/font" Target="fonts/EBGaramond-boldItalic.fntdata"/><Relationship Id="rId42" Type="http://schemas.openxmlformats.org/officeDocument/2006/relationships/slide" Target="slides/slide34.xml"/><Relationship Id="rId86" Type="http://schemas.openxmlformats.org/officeDocument/2006/relationships/font" Target="fonts/Oswald-bold.fntdata"/><Relationship Id="rId41" Type="http://schemas.openxmlformats.org/officeDocument/2006/relationships/slide" Target="slides/slide33.xml"/><Relationship Id="rId85" Type="http://schemas.openxmlformats.org/officeDocument/2006/relationships/font" Target="fonts/Oswald-regular.fntdata"/><Relationship Id="rId44" Type="http://schemas.openxmlformats.org/officeDocument/2006/relationships/slide" Target="slides/slide36.xml"/><Relationship Id="rId88" Type="http://schemas.openxmlformats.org/officeDocument/2006/relationships/font" Target="fonts/RobotoMono-bold.fntdata"/><Relationship Id="rId43" Type="http://schemas.openxmlformats.org/officeDocument/2006/relationships/slide" Target="slides/slide35.xml"/><Relationship Id="rId87" Type="http://schemas.openxmlformats.org/officeDocument/2006/relationships/font" Target="fonts/RobotoMono-regular.fntdata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9" Type="http://schemas.openxmlformats.org/officeDocument/2006/relationships/font" Target="fonts/RobotoMono-italic.fntdata"/><Relationship Id="rId80" Type="http://schemas.openxmlformats.org/officeDocument/2006/relationships/font" Target="fonts/EBGaramond-regular.fntdata"/><Relationship Id="rId82" Type="http://schemas.openxmlformats.org/officeDocument/2006/relationships/font" Target="fonts/EBGaramond-italic.fntdata"/><Relationship Id="rId81" Type="http://schemas.openxmlformats.org/officeDocument/2006/relationships/font" Target="fonts/EBGaramond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font" Target="fonts/Ubuntu-bold.fntdata"/><Relationship Id="rId72" Type="http://schemas.openxmlformats.org/officeDocument/2006/relationships/font" Target="fonts/Ubuntu-regular.fntdata"/><Relationship Id="rId31" Type="http://schemas.openxmlformats.org/officeDocument/2006/relationships/slide" Target="slides/slide23.xml"/><Relationship Id="rId75" Type="http://schemas.openxmlformats.org/officeDocument/2006/relationships/font" Target="fonts/Ubuntu-boldItalic.fntdata"/><Relationship Id="rId30" Type="http://schemas.openxmlformats.org/officeDocument/2006/relationships/slide" Target="slides/slide22.xml"/><Relationship Id="rId74" Type="http://schemas.openxmlformats.org/officeDocument/2006/relationships/font" Target="fonts/Ubuntu-italic.fntdata"/><Relationship Id="rId33" Type="http://schemas.openxmlformats.org/officeDocument/2006/relationships/slide" Target="slides/slide25.xml"/><Relationship Id="rId77" Type="http://schemas.openxmlformats.org/officeDocument/2006/relationships/font" Target="fonts/Roboto-bold.fntdata"/><Relationship Id="rId32" Type="http://schemas.openxmlformats.org/officeDocument/2006/relationships/slide" Target="slides/slide24.xml"/><Relationship Id="rId76" Type="http://schemas.openxmlformats.org/officeDocument/2006/relationships/font" Target="fonts/Roboto-regular.fntdata"/><Relationship Id="rId35" Type="http://schemas.openxmlformats.org/officeDocument/2006/relationships/slide" Target="slides/slide27.xml"/><Relationship Id="rId79" Type="http://schemas.openxmlformats.org/officeDocument/2006/relationships/font" Target="fonts/Roboto-boldItalic.fntdata"/><Relationship Id="rId34" Type="http://schemas.openxmlformats.org/officeDocument/2006/relationships/slide" Target="slides/slide26.xml"/><Relationship Id="rId78" Type="http://schemas.openxmlformats.org/officeDocument/2006/relationships/font" Target="fonts/Roboto-italic.fntdata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90" Type="http://schemas.openxmlformats.org/officeDocument/2006/relationships/font" Target="fonts/RobotoMono-boldItalic.fntdata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3a63f366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3a63f366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3a63f366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3a63f366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3a63f366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3a63f366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3a63f366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3a63f366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3a63f3669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3a63f366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3a63f366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3a63f366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3a63f3669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b3a63f3669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3a63f366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3a63f366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3a63f3669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3a63f3669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3a63f3669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3a63f3669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3a63f366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b3a63f366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3a63f366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3a63f366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3a63f3669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3a63f3669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3a63f3669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3a63f3669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3a63f3669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3a63f3669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3a63f3669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b3a63f3669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3a63f3669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3a63f3669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b3a63f3669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b3a63f3669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3a63f3669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b3a63f3669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b3a63f3669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b3a63f3669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b3a63f3669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b3a63f3669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b3a63f3669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b3a63f3669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3a63f36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3a63f36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b3a63f3669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b3a63f3669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b3a63f3669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b3a63f3669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b3a63f3669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b3a63f3669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b3a63f3669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b3a63f3669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b3a63f3669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b3a63f3669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b3a63f3669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b3a63f3669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b3a63f3669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b3a63f3669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b3a63f3669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b3a63f3669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b3a63f3669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b3a63f3669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b3a63f3669_0_1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b3a63f3669_0_1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3a63f366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3a63f366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b3a63f3669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b3a63f3669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b3a63f3669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b3a63f3669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b3a63f3669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b3a63f3669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b3a63f3669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b3a63f3669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b3a63f3669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b3a63f3669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b3a63f3669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b3a63f3669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b3a63f3669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b3a63f3669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b3a63f3669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b3a63f3669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b3a63f3669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b3a63f3669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b3a63f3669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b3a63f3669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3a63f36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3a63f36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b3a63f3669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b3a63f3669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b3a63f3669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b3a63f3669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b3a63f3669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b3a63f3669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b3a63f3669_0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b3a63f3669_0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b3a63f3669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b3a63f3669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b3a63f3669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b3a63f3669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b3a63f3669_0_1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b3a63f3669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b3a63f3669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b3a63f3669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b3a63f3669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b3a63f3669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b3a63f3669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b3a63f3669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3a63f366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3a63f366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b3a63f3669_0_1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b3a63f3669_0_1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b3a63f3669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b3a63f3669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b3a63f3669_0_1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b3a63f3669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b3a63f3669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b3a63f3669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3a63f366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3a63f366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3a63f36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3a63f36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3a63f366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3a63f366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jpg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ctrTitle"/>
          </p:nvPr>
        </p:nvSpPr>
        <p:spPr>
          <a:xfrm>
            <a:off x="224075" y="1573300"/>
            <a:ext cx="79272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Databases 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0" name="Google Shape;150;p37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Storing data in systematic way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51" name="Google Shape;151;p37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37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Challenges with EC2 DB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6" name="Google Shape;226;p4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46"/>
          <p:cNvSpPr txBox="1"/>
          <p:nvPr/>
        </p:nvSpPr>
        <p:spPr>
          <a:xfrm>
            <a:off x="154125" y="655925"/>
            <a:ext cx="86646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Maintaining database in EC2 instance leads to multiple challenges, this includes: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Provisioning Database.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Host Security (Patching, Hardening and others)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Configure Replicas, High-Availability, Upgrading and others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Most organizations simply offload these tasks to 3rd party vendors or hire database administrators.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28" name="Google Shape;2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775" y="1857000"/>
            <a:ext cx="2319951" cy="1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Intro to RDS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4" name="Google Shape;234;p4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5" name="Google Shape;235;p47"/>
          <p:cNvSpPr txBox="1"/>
          <p:nvPr/>
        </p:nvSpPr>
        <p:spPr>
          <a:xfrm>
            <a:off x="239700" y="770900"/>
            <a:ext cx="86646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EB Garamond"/>
                <a:ea typeface="EB Garamond"/>
                <a:cs typeface="EB Garamond"/>
                <a:sym typeface="EB Garamond"/>
              </a:rPr>
              <a:t>Amazon RDS</a:t>
            </a:r>
            <a:r>
              <a:rPr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 is a managed service that makes it easy to set up, operate, and scale a relational database in the cloud.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manages the underlying hardware, OS, security and software patching, automated failure detection and recovery for you.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5F06"/>
                </a:solidFill>
                <a:latin typeface="EB Garamond"/>
                <a:ea typeface="EB Garamond"/>
                <a:cs typeface="EB Garamond"/>
                <a:sym typeface="EB Garamond"/>
              </a:rPr>
              <a:t> In click of few buttons we can 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Provision / Resize hardware on-demand.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Multi-AZ deployments.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Create read replicas.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6" name="Google Shape;2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075" y="2460450"/>
            <a:ext cx="2184900" cy="16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48"/>
          <p:cNvSpPr txBox="1"/>
          <p:nvPr/>
        </p:nvSpPr>
        <p:spPr>
          <a:xfrm>
            <a:off x="1109375" y="1647250"/>
            <a:ext cx="71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                 RDS Read Replicas</a:t>
            </a:r>
            <a:endParaRPr b="1" sz="3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3" name="Google Shape;2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225" y="2796100"/>
            <a:ext cx="713925" cy="7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Use Case : Bank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9" name="Google Shape;249;p49"/>
          <p:cNvSpPr txBox="1"/>
          <p:nvPr/>
        </p:nvSpPr>
        <p:spPr>
          <a:xfrm>
            <a:off x="319675" y="849950"/>
            <a:ext cx="8238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In bank, for different kind of work purpose, there are different people you might have to approach. For example 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Cash Collector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Cheque Counter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Enquiry Counter</a:t>
            </a:r>
            <a:endParaRPr/>
          </a:p>
        </p:txBody>
      </p:sp>
      <p:pic>
        <p:nvPicPr>
          <p:cNvPr id="250" name="Google Shape;2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150" y="3270550"/>
            <a:ext cx="2713352" cy="13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Database Way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319675" y="857225"/>
            <a:ext cx="8238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Using a single database for all kind of activity will increase the database load and slow down the operations.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1867050" y="2041475"/>
            <a:ext cx="1278600" cy="2324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25" y="2324775"/>
            <a:ext cx="668650" cy="6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025" y="3406550"/>
            <a:ext cx="668650" cy="6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075" y="2691750"/>
            <a:ext cx="758375" cy="7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0"/>
          <p:cNvSpPr txBox="1"/>
          <p:nvPr/>
        </p:nvSpPr>
        <p:spPr>
          <a:xfrm>
            <a:off x="5565075" y="3450125"/>
            <a:ext cx="11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2" name="Google Shape;262;p50"/>
          <p:cNvCxnSpPr>
            <a:endCxn id="260" idx="1"/>
          </p:cNvCxnSpPr>
          <p:nvPr/>
        </p:nvCxnSpPr>
        <p:spPr>
          <a:xfrm>
            <a:off x="3174675" y="2339238"/>
            <a:ext cx="2390400" cy="73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p50"/>
          <p:cNvCxnSpPr>
            <a:endCxn id="260" idx="1"/>
          </p:cNvCxnSpPr>
          <p:nvPr/>
        </p:nvCxnSpPr>
        <p:spPr>
          <a:xfrm flipH="1" rot="10800000">
            <a:off x="3153075" y="3070938"/>
            <a:ext cx="2412000" cy="917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4" name="Google Shape;264;p50"/>
          <p:cNvSpPr txBox="1"/>
          <p:nvPr/>
        </p:nvSpPr>
        <p:spPr>
          <a:xfrm>
            <a:off x="3465325" y="2905950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connect ()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Improved Architecture - Read Replica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319675" y="857225"/>
            <a:ext cx="8238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Read Replica allows customers to offload read requests or analytics traffic from the primary instance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51"/>
          <p:cNvSpPr/>
          <p:nvPr/>
        </p:nvSpPr>
        <p:spPr>
          <a:xfrm>
            <a:off x="4257150" y="1932200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200" y="2168283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1"/>
          <p:cNvSpPr/>
          <p:nvPr/>
        </p:nvSpPr>
        <p:spPr>
          <a:xfrm>
            <a:off x="4257150" y="3784575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200" y="4020658"/>
            <a:ext cx="508500" cy="50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51"/>
          <p:cNvCxnSpPr/>
          <p:nvPr/>
        </p:nvCxnSpPr>
        <p:spPr>
          <a:xfrm>
            <a:off x="4896450" y="2741500"/>
            <a:ext cx="0" cy="10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6" name="Google Shape;276;p51"/>
          <p:cNvSpPr txBox="1"/>
          <p:nvPr/>
        </p:nvSpPr>
        <p:spPr>
          <a:xfrm>
            <a:off x="4983675" y="3148638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Replication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51"/>
          <p:cNvSpPr txBox="1"/>
          <p:nvPr/>
        </p:nvSpPr>
        <p:spPr>
          <a:xfrm>
            <a:off x="5724525" y="2080563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Primary DB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51"/>
          <p:cNvSpPr txBox="1"/>
          <p:nvPr/>
        </p:nvSpPr>
        <p:spPr>
          <a:xfrm>
            <a:off x="5724525" y="4074813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Read Replica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" name="Google Shape;279;p51"/>
          <p:cNvCxnSpPr/>
          <p:nvPr/>
        </p:nvCxnSpPr>
        <p:spPr>
          <a:xfrm flipH="1" rot="10800000">
            <a:off x="1329400" y="2418950"/>
            <a:ext cx="2433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0" name="Google Shape;280;p51"/>
          <p:cNvCxnSpPr/>
          <p:nvPr/>
        </p:nvCxnSpPr>
        <p:spPr>
          <a:xfrm flipH="1" rot="10800000">
            <a:off x="1402025" y="4271313"/>
            <a:ext cx="2433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1" name="Google Shape;281;p51"/>
          <p:cNvSpPr txBox="1"/>
          <p:nvPr/>
        </p:nvSpPr>
        <p:spPr>
          <a:xfrm>
            <a:off x="1507300" y="1942775"/>
            <a:ext cx="20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All WRITE Operations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2" name="Google Shape;282;p51"/>
          <p:cNvSpPr txBox="1"/>
          <p:nvPr/>
        </p:nvSpPr>
        <p:spPr>
          <a:xfrm>
            <a:off x="1507300" y="3824200"/>
            <a:ext cx="20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All READ Operations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RDS Read Replica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8" name="Google Shape;288;p52"/>
          <p:cNvSpPr txBox="1"/>
          <p:nvPr/>
        </p:nvSpPr>
        <p:spPr>
          <a:xfrm>
            <a:off x="319675" y="857225"/>
            <a:ext cx="8238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RDS Read Replica feature allows customers to implement “Database Read Replica” functionality for RDS databases.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52"/>
          <p:cNvSpPr/>
          <p:nvPr/>
        </p:nvSpPr>
        <p:spPr>
          <a:xfrm>
            <a:off x="1598225" y="2571750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75" y="2807846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2"/>
          <p:cNvSpPr txBox="1"/>
          <p:nvPr/>
        </p:nvSpPr>
        <p:spPr>
          <a:xfrm>
            <a:off x="1162350" y="3708150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Primary Database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52"/>
          <p:cNvSpPr/>
          <p:nvPr/>
        </p:nvSpPr>
        <p:spPr>
          <a:xfrm>
            <a:off x="5230475" y="2571738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525" y="2837133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2"/>
          <p:cNvSpPr txBox="1"/>
          <p:nvPr/>
        </p:nvSpPr>
        <p:spPr>
          <a:xfrm>
            <a:off x="4987150" y="3708150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Read Replica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5" name="Google Shape;295;p52"/>
          <p:cNvCxnSpPr>
            <a:stCxn id="289" idx="3"/>
            <a:endCxn id="292" idx="1"/>
          </p:cNvCxnSpPr>
          <p:nvPr/>
        </p:nvCxnSpPr>
        <p:spPr>
          <a:xfrm>
            <a:off x="2876825" y="3062100"/>
            <a:ext cx="2353800" cy="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6" name="Google Shape;296;p52"/>
          <p:cNvSpPr txBox="1"/>
          <p:nvPr/>
        </p:nvSpPr>
        <p:spPr>
          <a:xfrm>
            <a:off x="3436250" y="2571750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Replication</a:t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Pointers to Note - 1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2" name="Google Shape;302;p53"/>
          <p:cNvSpPr txBox="1"/>
          <p:nvPr/>
        </p:nvSpPr>
        <p:spPr>
          <a:xfrm>
            <a:off x="356000" y="770050"/>
            <a:ext cx="8238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create one or more replicas of a given source DB Instance and serve high-volume application read traffic.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53"/>
          <p:cNvSpPr/>
          <p:nvPr/>
        </p:nvSpPr>
        <p:spPr>
          <a:xfrm>
            <a:off x="1561900" y="2571750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950" y="2807846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3"/>
          <p:cNvSpPr txBox="1"/>
          <p:nvPr/>
        </p:nvSpPr>
        <p:spPr>
          <a:xfrm>
            <a:off x="1126025" y="3708150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Primary Database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" name="Google Shape;306;p53"/>
          <p:cNvSpPr/>
          <p:nvPr/>
        </p:nvSpPr>
        <p:spPr>
          <a:xfrm>
            <a:off x="5295850" y="1721738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900" y="1987133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3"/>
          <p:cNvSpPr txBox="1"/>
          <p:nvPr/>
        </p:nvSpPr>
        <p:spPr>
          <a:xfrm>
            <a:off x="5052525" y="2754750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Read Replica 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9" name="Google Shape;309;p53"/>
          <p:cNvCxnSpPr>
            <a:stCxn id="303" idx="3"/>
            <a:endCxn id="306" idx="1"/>
          </p:cNvCxnSpPr>
          <p:nvPr/>
        </p:nvCxnSpPr>
        <p:spPr>
          <a:xfrm flipH="1" rot="10800000">
            <a:off x="2840500" y="2212200"/>
            <a:ext cx="2455500" cy="8499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53"/>
          <p:cNvSpPr txBox="1"/>
          <p:nvPr/>
        </p:nvSpPr>
        <p:spPr>
          <a:xfrm>
            <a:off x="3728750" y="2862000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Replication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311" name="Google Shape;311;p53"/>
          <p:cNvSpPr/>
          <p:nvPr/>
        </p:nvSpPr>
        <p:spPr>
          <a:xfrm>
            <a:off x="5368325" y="3414038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375" y="3679433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3"/>
          <p:cNvSpPr txBox="1"/>
          <p:nvPr/>
        </p:nvSpPr>
        <p:spPr>
          <a:xfrm>
            <a:off x="5052525" y="4485075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Read Replica 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4" name="Google Shape;314;p53"/>
          <p:cNvCxnSpPr>
            <a:stCxn id="303" idx="3"/>
            <a:endCxn id="311" idx="1"/>
          </p:cNvCxnSpPr>
          <p:nvPr/>
        </p:nvCxnSpPr>
        <p:spPr>
          <a:xfrm>
            <a:off x="2840500" y="3062100"/>
            <a:ext cx="2527800" cy="8424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Pointers to Note - 2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0" name="Google Shape;320;p54"/>
          <p:cNvSpPr txBox="1"/>
          <p:nvPr/>
        </p:nvSpPr>
        <p:spPr>
          <a:xfrm>
            <a:off x="356000" y="770050"/>
            <a:ext cx="8238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With Amazon RDS, you can create a read replica in a different AWS Region from the source DB instance.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1" name="Google Shape;3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26" y="2235800"/>
            <a:ext cx="2065675" cy="15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725" y="2235800"/>
            <a:ext cx="286900" cy="2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422" y="2683488"/>
            <a:ext cx="624900" cy="6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976" y="2177525"/>
            <a:ext cx="2065675" cy="15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672" y="2625213"/>
            <a:ext cx="624900" cy="6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975" y="2177525"/>
            <a:ext cx="286900" cy="28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54"/>
          <p:cNvCxnSpPr/>
          <p:nvPr/>
        </p:nvCxnSpPr>
        <p:spPr>
          <a:xfrm flipH="1" rot="10800000">
            <a:off x="2814875" y="2939488"/>
            <a:ext cx="2550000" cy="36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8" name="Google Shape;328;p54"/>
          <p:cNvSpPr txBox="1"/>
          <p:nvPr/>
        </p:nvSpPr>
        <p:spPr>
          <a:xfrm>
            <a:off x="3617275" y="2500950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Replication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329" name="Google Shape;329;p54"/>
          <p:cNvSpPr txBox="1"/>
          <p:nvPr/>
        </p:nvSpPr>
        <p:spPr>
          <a:xfrm>
            <a:off x="1747425" y="3799525"/>
            <a:ext cx="14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us-east-1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30" name="Google Shape;330;p54"/>
          <p:cNvSpPr txBox="1"/>
          <p:nvPr/>
        </p:nvSpPr>
        <p:spPr>
          <a:xfrm>
            <a:off x="5481400" y="3705050"/>
            <a:ext cx="14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ap-south-1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6" name="Google Shape;336;p55"/>
          <p:cNvSpPr txBox="1"/>
          <p:nvPr/>
        </p:nvSpPr>
        <p:spPr>
          <a:xfrm>
            <a:off x="1109375" y="1647250"/>
            <a:ext cx="71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Amazon RDS Multi AZ Deployments</a:t>
            </a:r>
            <a:endParaRPr b="1" sz="3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225" y="2796100"/>
            <a:ext cx="713925" cy="7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>
            <p:ph idx="1" type="subTitle"/>
          </p:nvPr>
        </p:nvSpPr>
        <p:spPr>
          <a:xfrm>
            <a:off x="0" y="68450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Traditional System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8" name="Google Shape;158;p3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38"/>
          <p:cNvSpPr txBox="1"/>
          <p:nvPr/>
        </p:nvSpPr>
        <p:spPr>
          <a:xfrm>
            <a:off x="350100" y="355925"/>
            <a:ext cx="84438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Earlier, many of the works were done on a traditional paper-based approach.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For example: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Sending Messages (postal cards)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Tickets Booking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Government Application Forms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800" y="3363725"/>
            <a:ext cx="2299925" cy="12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Understanding the Challenge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3" name="Google Shape;343;p56"/>
          <p:cNvSpPr txBox="1"/>
          <p:nvPr/>
        </p:nvSpPr>
        <p:spPr>
          <a:xfrm>
            <a:off x="319675" y="849950"/>
            <a:ext cx="8238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If database is running in a specific availability zone and if the AZ is down or unreachable then your entire application can be impacted.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6"/>
          <p:cNvSpPr/>
          <p:nvPr/>
        </p:nvSpPr>
        <p:spPr>
          <a:xfrm>
            <a:off x="5368875" y="2446125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925" y="2682221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6"/>
          <p:cNvSpPr txBox="1"/>
          <p:nvPr/>
        </p:nvSpPr>
        <p:spPr>
          <a:xfrm>
            <a:off x="5195200" y="3467375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Availability Zone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7" name="Google Shape;34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575" y="2615000"/>
            <a:ext cx="668650" cy="66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56"/>
          <p:cNvCxnSpPr/>
          <p:nvPr/>
        </p:nvCxnSpPr>
        <p:spPr>
          <a:xfrm>
            <a:off x="3040925" y="2936463"/>
            <a:ext cx="1992000" cy="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9" name="Google Shape;349;p56"/>
          <p:cNvSpPr txBox="1"/>
          <p:nvPr/>
        </p:nvSpPr>
        <p:spPr>
          <a:xfrm>
            <a:off x="1834575" y="3359600"/>
            <a:ext cx="8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56"/>
          <p:cNvSpPr txBox="1"/>
          <p:nvPr/>
        </p:nvSpPr>
        <p:spPr>
          <a:xfrm>
            <a:off x="3331675" y="2417125"/>
            <a:ext cx="11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connect ()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Multi-AZ Architecture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6" name="Google Shape;356;p57"/>
          <p:cNvSpPr txBox="1"/>
          <p:nvPr/>
        </p:nvSpPr>
        <p:spPr>
          <a:xfrm>
            <a:off x="319675" y="849950"/>
            <a:ext cx="8238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In this approach, Amazon creates a standby DB instance and synchronously replicates data from the primary DB instance in a different availability zone.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7"/>
          <p:cNvSpPr/>
          <p:nvPr/>
        </p:nvSpPr>
        <p:spPr>
          <a:xfrm>
            <a:off x="4084650" y="1859763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700" y="1971533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7"/>
          <p:cNvSpPr txBox="1"/>
          <p:nvPr/>
        </p:nvSpPr>
        <p:spPr>
          <a:xfrm>
            <a:off x="3910975" y="2881013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Availability Zone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0" name="Google Shape;36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775" y="2615500"/>
            <a:ext cx="668650" cy="6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7"/>
          <p:cNvSpPr txBox="1"/>
          <p:nvPr/>
        </p:nvSpPr>
        <p:spPr>
          <a:xfrm>
            <a:off x="1229425" y="3382525"/>
            <a:ext cx="8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Google Shape;362;p57"/>
          <p:cNvSpPr/>
          <p:nvPr/>
        </p:nvSpPr>
        <p:spPr>
          <a:xfrm>
            <a:off x="4151475" y="3557838"/>
            <a:ext cx="1278600" cy="980700"/>
          </a:xfrm>
          <a:prstGeom prst="roundRect">
            <a:avLst>
              <a:gd fmla="val 16667" name="adj"/>
            </a:avLst>
          </a:prstGeom>
          <a:solidFill>
            <a:srgbClr val="37474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525" y="3716583"/>
            <a:ext cx="508500" cy="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7"/>
          <p:cNvSpPr txBox="1"/>
          <p:nvPr/>
        </p:nvSpPr>
        <p:spPr>
          <a:xfrm>
            <a:off x="3977800" y="4579113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Availability Zone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57"/>
          <p:cNvSpPr txBox="1"/>
          <p:nvPr/>
        </p:nvSpPr>
        <p:spPr>
          <a:xfrm>
            <a:off x="5769650" y="2957088"/>
            <a:ext cx="11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Replication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6" name="Google Shape;366;p57"/>
          <p:cNvSpPr txBox="1"/>
          <p:nvPr/>
        </p:nvSpPr>
        <p:spPr>
          <a:xfrm>
            <a:off x="4451725" y="2486463"/>
            <a:ext cx="6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Primary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67" name="Google Shape;367;p57"/>
          <p:cNvSpPr txBox="1"/>
          <p:nvPr/>
        </p:nvSpPr>
        <p:spPr>
          <a:xfrm>
            <a:off x="4444600" y="4225113"/>
            <a:ext cx="81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Standby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68" name="Google Shape;368;p57"/>
          <p:cNvCxnSpPr>
            <a:stCxn id="357" idx="3"/>
            <a:endCxn id="362" idx="3"/>
          </p:cNvCxnSpPr>
          <p:nvPr/>
        </p:nvCxnSpPr>
        <p:spPr>
          <a:xfrm>
            <a:off x="5363250" y="2350113"/>
            <a:ext cx="66900" cy="1698000"/>
          </a:xfrm>
          <a:prstGeom prst="bentConnector3">
            <a:avLst>
              <a:gd fmla="val 455830" name="adj1"/>
            </a:avLst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9" name="Google Shape;369;p57"/>
          <p:cNvCxnSpPr>
            <a:endCxn id="362" idx="1"/>
          </p:cNvCxnSpPr>
          <p:nvPr/>
        </p:nvCxnSpPr>
        <p:spPr>
          <a:xfrm>
            <a:off x="2079075" y="2957088"/>
            <a:ext cx="2072400" cy="109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/>
        </p:nvSpPr>
        <p:spPr>
          <a:xfrm>
            <a:off x="319675" y="169525"/>
            <a:ext cx="8088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3C47D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Failover Condition </a:t>
            </a:r>
            <a:endParaRPr sz="2800">
              <a:solidFill>
                <a:srgbClr val="93C47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5" name="Google Shape;375;p58"/>
          <p:cNvSpPr txBox="1"/>
          <p:nvPr/>
        </p:nvSpPr>
        <p:spPr>
          <a:xfrm>
            <a:off x="405800" y="843750"/>
            <a:ext cx="82383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a planned or unplanned outage of your DB instance results from an infrastructure defect, Amazon RDS automatically switches to a standby replica in another Availability Zone if you have turned on Multi-AZ.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Loss of availability in primary Availability Zone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Loss of network connectivity to primary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Compute unit failure on primary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Storage failure on primary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Failover times are typically 60–120 seconds.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ctrTitle"/>
          </p:nvPr>
        </p:nvSpPr>
        <p:spPr>
          <a:xfrm>
            <a:off x="992850" y="1573300"/>
            <a:ext cx="74649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Amazon Aurora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1" name="Google Shape;381;p59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Closed Source Database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82" name="Google Shape;382;p59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59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Database Offerings 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9" name="Google Shape;389;p6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0" name="Google Shape;390;p60"/>
          <p:cNvSpPr txBox="1"/>
          <p:nvPr/>
        </p:nvSpPr>
        <p:spPr>
          <a:xfrm>
            <a:off x="404675" y="898125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Databases are generally divided into two types: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Open Source Databases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Commercial Databases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Commercial Offering does come with various aspects that are not found in the open source databases.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1" name="Google Shape;391;p60"/>
          <p:cNvSpPr/>
          <p:nvPr/>
        </p:nvSpPr>
        <p:spPr>
          <a:xfrm>
            <a:off x="1092850" y="3624770"/>
            <a:ext cx="2416200" cy="6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Open Source Databases                             </a:t>
            </a:r>
            <a:endParaRPr/>
          </a:p>
        </p:txBody>
      </p:sp>
      <p:sp>
        <p:nvSpPr>
          <p:cNvPr id="392" name="Google Shape;392;p60"/>
          <p:cNvSpPr/>
          <p:nvPr/>
        </p:nvSpPr>
        <p:spPr>
          <a:xfrm>
            <a:off x="4757425" y="3624770"/>
            <a:ext cx="2544000" cy="6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Commercial Databases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Introducing Aurora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8" name="Google Shape;398;p61"/>
          <p:cNvSpPr txBox="1"/>
          <p:nvPr/>
        </p:nvSpPr>
        <p:spPr>
          <a:xfrm>
            <a:off x="414725" y="848125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Aurora is a MySQL and PostgreSQL-compatible relational database built for the cloud, that combines the performance and availability of traditional enterprise databases with the simplicity and cost-effectiveness of open source databases.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Aurora is up to five times faster than standard MySQL databases and three times faster than standard PostgreSQL databases.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provides the security, availability, and reliability of commercial databases at 1/10th the cost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9" name="Google Shape;399;p61"/>
          <p:cNvSpPr/>
          <p:nvPr/>
        </p:nvSpPr>
        <p:spPr>
          <a:xfrm>
            <a:off x="2175725" y="3609550"/>
            <a:ext cx="3750000" cy="117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61"/>
          <p:cNvCxnSpPr>
            <a:stCxn id="399" idx="0"/>
          </p:cNvCxnSpPr>
          <p:nvPr/>
        </p:nvCxnSpPr>
        <p:spPr>
          <a:xfrm>
            <a:off x="4050725" y="3609550"/>
            <a:ext cx="0" cy="11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61"/>
          <p:cNvSpPr txBox="1"/>
          <p:nvPr/>
        </p:nvSpPr>
        <p:spPr>
          <a:xfrm>
            <a:off x="2326125" y="3779900"/>
            <a:ext cx="1674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Performance / Availability of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Enterprise Databases</a:t>
            </a:r>
            <a:endParaRPr sz="1200"/>
          </a:p>
        </p:txBody>
      </p:sp>
      <p:sp>
        <p:nvSpPr>
          <p:cNvPr id="402" name="Google Shape;402;p61"/>
          <p:cNvSpPr txBox="1"/>
          <p:nvPr/>
        </p:nvSpPr>
        <p:spPr>
          <a:xfrm>
            <a:off x="4203050" y="3779900"/>
            <a:ext cx="1674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Simplicity and Cost Effectiveness of Open Source Databases</a:t>
            </a:r>
            <a:endParaRPr sz="1200"/>
          </a:p>
        </p:txBody>
      </p:sp>
      <p:sp>
        <p:nvSpPr>
          <p:cNvPr id="403" name="Google Shape;403;p61"/>
          <p:cNvSpPr txBox="1"/>
          <p:nvPr/>
        </p:nvSpPr>
        <p:spPr>
          <a:xfrm>
            <a:off x="3194825" y="4782550"/>
            <a:ext cx="22560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Amazon Aurora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RDS - Multi-AZ &amp; Read Replica Architecture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9" name="Google Shape;409;p6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0" name="Google Shape;410;p62"/>
          <p:cNvSpPr txBox="1"/>
          <p:nvPr/>
        </p:nvSpPr>
        <p:spPr>
          <a:xfrm>
            <a:off x="404675" y="898125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a typical setup, primary, standby and read replicas are three different instances in multiple availability zones. The underlying storage is EBS volume.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602725" y="21498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2"/>
          <p:cNvSpPr/>
          <p:nvPr/>
        </p:nvSpPr>
        <p:spPr>
          <a:xfrm>
            <a:off x="3321838" y="21498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2"/>
          <p:cNvSpPr/>
          <p:nvPr/>
        </p:nvSpPr>
        <p:spPr>
          <a:xfrm>
            <a:off x="6101250" y="21498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032" y="2844325"/>
            <a:ext cx="657643" cy="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82" y="2844325"/>
            <a:ext cx="657643" cy="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432" y="2890638"/>
            <a:ext cx="657643" cy="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823650" y="3578900"/>
            <a:ext cx="160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Standby Instance</a:t>
            </a:r>
            <a:endParaRPr sz="1200"/>
          </a:p>
        </p:txBody>
      </p:sp>
      <p:sp>
        <p:nvSpPr>
          <p:cNvPr id="418" name="Google Shape;418;p62"/>
          <p:cNvSpPr txBox="1"/>
          <p:nvPr/>
        </p:nvSpPr>
        <p:spPr>
          <a:xfrm>
            <a:off x="3509063" y="3595800"/>
            <a:ext cx="160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Primary Instance</a:t>
            </a:r>
            <a:endParaRPr sz="1200"/>
          </a:p>
        </p:txBody>
      </p:sp>
      <p:sp>
        <p:nvSpPr>
          <p:cNvPr id="419" name="Google Shape;419;p62"/>
          <p:cNvSpPr txBox="1"/>
          <p:nvPr/>
        </p:nvSpPr>
        <p:spPr>
          <a:xfrm>
            <a:off x="6444525" y="3645425"/>
            <a:ext cx="13728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Replica</a:t>
            </a:r>
            <a:endParaRPr sz="1200"/>
          </a:p>
        </p:txBody>
      </p:sp>
      <p:cxnSp>
        <p:nvCxnSpPr>
          <p:cNvPr id="420" name="Google Shape;420;p62"/>
          <p:cNvCxnSpPr>
            <a:stCxn id="411" idx="3"/>
            <a:endCxn id="412" idx="1"/>
          </p:cNvCxnSpPr>
          <p:nvPr/>
        </p:nvCxnSpPr>
        <p:spPr>
          <a:xfrm>
            <a:off x="2360725" y="3295075"/>
            <a:ext cx="9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21" name="Google Shape;421;p62"/>
          <p:cNvSpPr txBox="1"/>
          <p:nvPr/>
        </p:nvSpPr>
        <p:spPr>
          <a:xfrm>
            <a:off x="2360725" y="2660250"/>
            <a:ext cx="96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Synchronous</a:t>
            </a:r>
            <a:br>
              <a:rPr lang="en" sz="1000"/>
            </a:br>
            <a:r>
              <a:rPr lang="en" sz="1000"/>
              <a:t>Replication</a:t>
            </a:r>
            <a:endParaRPr sz="1000"/>
          </a:p>
        </p:txBody>
      </p:sp>
      <p:cxnSp>
        <p:nvCxnSpPr>
          <p:cNvPr id="422" name="Google Shape;422;p62"/>
          <p:cNvCxnSpPr>
            <a:stCxn id="412" idx="3"/>
            <a:endCxn id="413" idx="1"/>
          </p:cNvCxnSpPr>
          <p:nvPr/>
        </p:nvCxnSpPr>
        <p:spPr>
          <a:xfrm>
            <a:off x="5079838" y="3295075"/>
            <a:ext cx="10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3" name="Google Shape;423;p62"/>
          <p:cNvSpPr txBox="1"/>
          <p:nvPr/>
        </p:nvSpPr>
        <p:spPr>
          <a:xfrm>
            <a:off x="5068201" y="2763950"/>
            <a:ext cx="10047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Asynchronous</a:t>
            </a:r>
            <a:br>
              <a:rPr lang="en" sz="1000"/>
            </a:br>
            <a:r>
              <a:rPr lang="en" sz="1000"/>
              <a:t>Replication</a:t>
            </a:r>
            <a:endParaRPr sz="1000"/>
          </a:p>
        </p:txBody>
      </p:sp>
      <p:sp>
        <p:nvSpPr>
          <p:cNvPr id="424" name="Google Shape;424;p62"/>
          <p:cNvSpPr txBox="1"/>
          <p:nvPr/>
        </p:nvSpPr>
        <p:spPr>
          <a:xfrm>
            <a:off x="1196275" y="4092613"/>
            <a:ext cx="9645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AZ 2</a:t>
            </a:r>
            <a:endParaRPr b="1"/>
          </a:p>
        </p:txBody>
      </p:sp>
      <p:sp>
        <p:nvSpPr>
          <p:cNvPr id="425" name="Google Shape;425;p62"/>
          <p:cNvSpPr txBox="1"/>
          <p:nvPr/>
        </p:nvSpPr>
        <p:spPr>
          <a:xfrm>
            <a:off x="3930963" y="4092613"/>
            <a:ext cx="9645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AZ 1</a:t>
            </a:r>
            <a:endParaRPr b="1"/>
          </a:p>
        </p:txBody>
      </p:sp>
      <p:sp>
        <p:nvSpPr>
          <p:cNvPr id="426" name="Google Shape;426;p62"/>
          <p:cNvSpPr txBox="1"/>
          <p:nvPr/>
        </p:nvSpPr>
        <p:spPr>
          <a:xfrm>
            <a:off x="6715888" y="4115763"/>
            <a:ext cx="9645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AZ 3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RDS with EBS Storage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2" name="Google Shape;432;p6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33" name="Google Shape;43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82" y="1769675"/>
            <a:ext cx="657643" cy="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3"/>
          <p:cNvSpPr/>
          <p:nvPr/>
        </p:nvSpPr>
        <p:spPr>
          <a:xfrm>
            <a:off x="3425650" y="3204600"/>
            <a:ext cx="1888500" cy="5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EBS Volume </a:t>
            </a:r>
            <a:endParaRPr/>
          </a:p>
        </p:txBody>
      </p:sp>
      <p:cxnSp>
        <p:nvCxnSpPr>
          <p:cNvPr id="435" name="Google Shape;435;p63"/>
          <p:cNvCxnSpPr>
            <a:stCxn id="433" idx="2"/>
            <a:endCxn id="434" idx="0"/>
          </p:cNvCxnSpPr>
          <p:nvPr/>
        </p:nvCxnSpPr>
        <p:spPr>
          <a:xfrm>
            <a:off x="4369904" y="2420675"/>
            <a:ext cx="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6" name="Google Shape;436;p63"/>
          <p:cNvSpPr txBox="1"/>
          <p:nvPr/>
        </p:nvSpPr>
        <p:spPr>
          <a:xfrm>
            <a:off x="4987825" y="1885200"/>
            <a:ext cx="1202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RDS with MySQL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Aurora Architecture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2" name="Google Shape;442;p6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3" name="Google Shape;443;p64"/>
          <p:cNvSpPr txBox="1"/>
          <p:nvPr/>
        </p:nvSpPr>
        <p:spPr>
          <a:xfrm>
            <a:off x="552150" y="777300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Two Primary Components:  DB Instances + Storage Cluster Volume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Since Aurora and Storage Layer are independent, we can scale the storage easily.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4" name="Google Shape;444;p64"/>
          <p:cNvSpPr/>
          <p:nvPr/>
        </p:nvSpPr>
        <p:spPr>
          <a:xfrm>
            <a:off x="662402" y="2191550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4"/>
          <p:cNvSpPr/>
          <p:nvPr/>
        </p:nvSpPr>
        <p:spPr>
          <a:xfrm>
            <a:off x="3381514" y="2191550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4"/>
          <p:cNvSpPr/>
          <p:nvPr/>
        </p:nvSpPr>
        <p:spPr>
          <a:xfrm>
            <a:off x="6160927" y="2191550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4"/>
          <p:cNvSpPr/>
          <p:nvPr/>
        </p:nvSpPr>
        <p:spPr>
          <a:xfrm>
            <a:off x="926252" y="3635200"/>
            <a:ext cx="6813900" cy="70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4"/>
          <p:cNvSpPr/>
          <p:nvPr/>
        </p:nvSpPr>
        <p:spPr>
          <a:xfrm>
            <a:off x="1154677" y="380115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4"/>
          <p:cNvSpPr/>
          <p:nvPr/>
        </p:nvSpPr>
        <p:spPr>
          <a:xfrm>
            <a:off x="1769202" y="3801138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4"/>
          <p:cNvSpPr/>
          <p:nvPr/>
        </p:nvSpPr>
        <p:spPr>
          <a:xfrm>
            <a:off x="3819477" y="377682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4"/>
          <p:cNvSpPr/>
          <p:nvPr/>
        </p:nvSpPr>
        <p:spPr>
          <a:xfrm>
            <a:off x="4498627" y="377307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4"/>
          <p:cNvSpPr/>
          <p:nvPr/>
        </p:nvSpPr>
        <p:spPr>
          <a:xfrm>
            <a:off x="6383777" y="377307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4"/>
          <p:cNvSpPr/>
          <p:nvPr/>
        </p:nvSpPr>
        <p:spPr>
          <a:xfrm>
            <a:off x="7169077" y="377307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64"/>
          <p:cNvCxnSpPr/>
          <p:nvPr/>
        </p:nvCxnSpPr>
        <p:spPr>
          <a:xfrm flipH="1">
            <a:off x="1787618" y="3142675"/>
            <a:ext cx="24729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" name="Google Shape;455;p64"/>
          <p:cNvCxnSpPr/>
          <p:nvPr/>
        </p:nvCxnSpPr>
        <p:spPr>
          <a:xfrm>
            <a:off x="4260518" y="3142675"/>
            <a:ext cx="27408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6" name="Google Shape;456;p64"/>
          <p:cNvCxnSpPr/>
          <p:nvPr/>
        </p:nvCxnSpPr>
        <p:spPr>
          <a:xfrm>
            <a:off x="4260527" y="3228125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7" name="Google Shape;457;p64"/>
          <p:cNvSpPr txBox="1"/>
          <p:nvPr/>
        </p:nvSpPr>
        <p:spPr>
          <a:xfrm>
            <a:off x="2567852" y="3067350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sp>
        <p:nvSpPr>
          <p:cNvPr id="458" name="Google Shape;458;p64"/>
          <p:cNvSpPr txBox="1"/>
          <p:nvPr/>
        </p:nvSpPr>
        <p:spPr>
          <a:xfrm>
            <a:off x="5456702" y="3067350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sp>
        <p:nvSpPr>
          <p:cNvPr id="459" name="Google Shape;459;p64"/>
          <p:cNvSpPr txBox="1"/>
          <p:nvPr/>
        </p:nvSpPr>
        <p:spPr>
          <a:xfrm>
            <a:off x="6315127" y="2324925"/>
            <a:ext cx="1449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Availability Zone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0" name="Google Shape;460;p64"/>
          <p:cNvSpPr txBox="1"/>
          <p:nvPr/>
        </p:nvSpPr>
        <p:spPr>
          <a:xfrm>
            <a:off x="863752" y="2247275"/>
            <a:ext cx="1449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Availability Zone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61" name="Google Shape;4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427" y="2577328"/>
            <a:ext cx="577600" cy="5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4"/>
          <p:cNvSpPr txBox="1"/>
          <p:nvPr/>
        </p:nvSpPr>
        <p:spPr>
          <a:xfrm>
            <a:off x="3565852" y="2164313"/>
            <a:ext cx="1449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Availability Zone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Storage Volume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8" name="Google Shape;468;p6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9" name="Google Shape;469;p65"/>
          <p:cNvSpPr/>
          <p:nvPr/>
        </p:nvSpPr>
        <p:spPr>
          <a:xfrm>
            <a:off x="514350" y="2631450"/>
            <a:ext cx="7631100" cy="70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Cluster Storage Volume</a:t>
            </a:r>
            <a:endParaRPr/>
          </a:p>
        </p:txBody>
      </p:sp>
      <p:sp>
        <p:nvSpPr>
          <p:cNvPr id="470" name="Google Shape;470;p65"/>
          <p:cNvSpPr txBox="1"/>
          <p:nvPr/>
        </p:nvSpPr>
        <p:spPr>
          <a:xfrm>
            <a:off x="514350" y="1113800"/>
            <a:ext cx="17952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Availability Zone 1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71" name="Google Shape;471;p65"/>
          <p:cNvCxnSpPr/>
          <p:nvPr/>
        </p:nvCxnSpPr>
        <p:spPr>
          <a:xfrm>
            <a:off x="5470800" y="1041925"/>
            <a:ext cx="15600" cy="3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65"/>
          <p:cNvCxnSpPr/>
          <p:nvPr/>
        </p:nvCxnSpPr>
        <p:spPr>
          <a:xfrm>
            <a:off x="2509425" y="1160550"/>
            <a:ext cx="930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3" name="Google Shape;473;p65"/>
          <p:cNvSpPr txBox="1"/>
          <p:nvPr/>
        </p:nvSpPr>
        <p:spPr>
          <a:xfrm>
            <a:off x="3270125" y="1113800"/>
            <a:ext cx="17952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Availability Zone 2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4" name="Google Shape;474;p65"/>
          <p:cNvSpPr txBox="1"/>
          <p:nvPr/>
        </p:nvSpPr>
        <p:spPr>
          <a:xfrm>
            <a:off x="6062750" y="1113800"/>
            <a:ext cx="19092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Availability Zone 3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5" name="Google Shape;475;p65"/>
          <p:cNvSpPr/>
          <p:nvPr/>
        </p:nvSpPr>
        <p:spPr>
          <a:xfrm>
            <a:off x="1126875" y="3544350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5"/>
          <p:cNvSpPr/>
          <p:nvPr/>
        </p:nvSpPr>
        <p:spPr>
          <a:xfrm>
            <a:off x="4366200" y="3544350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5"/>
          <p:cNvSpPr/>
          <p:nvPr/>
        </p:nvSpPr>
        <p:spPr>
          <a:xfrm>
            <a:off x="1898050" y="4089525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5"/>
          <p:cNvSpPr/>
          <p:nvPr/>
        </p:nvSpPr>
        <p:spPr>
          <a:xfrm>
            <a:off x="2694900" y="4032000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5"/>
          <p:cNvSpPr/>
          <p:nvPr/>
        </p:nvSpPr>
        <p:spPr>
          <a:xfrm>
            <a:off x="5903525" y="3493775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5"/>
          <p:cNvSpPr/>
          <p:nvPr/>
        </p:nvSpPr>
        <p:spPr>
          <a:xfrm>
            <a:off x="7592288" y="3952725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5"/>
          <p:cNvSpPr/>
          <p:nvPr/>
        </p:nvSpPr>
        <p:spPr>
          <a:xfrm>
            <a:off x="1850100" y="3544350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3523188" y="3504713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5"/>
          <p:cNvSpPr/>
          <p:nvPr/>
        </p:nvSpPr>
        <p:spPr>
          <a:xfrm>
            <a:off x="514350" y="4032000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5"/>
          <p:cNvSpPr/>
          <p:nvPr/>
        </p:nvSpPr>
        <p:spPr>
          <a:xfrm>
            <a:off x="4402413" y="3952725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5"/>
          <p:cNvSpPr/>
          <p:nvPr/>
        </p:nvSpPr>
        <p:spPr>
          <a:xfrm>
            <a:off x="5935475" y="3952725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5"/>
          <p:cNvSpPr/>
          <p:nvPr/>
        </p:nvSpPr>
        <p:spPr>
          <a:xfrm>
            <a:off x="6732250" y="3504700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5"/>
          <p:cNvSpPr/>
          <p:nvPr/>
        </p:nvSpPr>
        <p:spPr>
          <a:xfrm>
            <a:off x="514350" y="3496188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5"/>
          <p:cNvSpPr/>
          <p:nvPr/>
        </p:nvSpPr>
        <p:spPr>
          <a:xfrm>
            <a:off x="1165100" y="3983838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5"/>
          <p:cNvSpPr/>
          <p:nvPr/>
        </p:nvSpPr>
        <p:spPr>
          <a:xfrm>
            <a:off x="2680175" y="3496188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5"/>
          <p:cNvSpPr/>
          <p:nvPr/>
        </p:nvSpPr>
        <p:spPr>
          <a:xfrm>
            <a:off x="3580600" y="3904563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5"/>
          <p:cNvSpPr/>
          <p:nvPr/>
        </p:nvSpPr>
        <p:spPr>
          <a:xfrm>
            <a:off x="7624250" y="3514600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5"/>
          <p:cNvSpPr/>
          <p:nvPr/>
        </p:nvSpPr>
        <p:spPr>
          <a:xfrm>
            <a:off x="6763888" y="3904575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65"/>
          <p:cNvCxnSpPr/>
          <p:nvPr/>
        </p:nvCxnSpPr>
        <p:spPr>
          <a:xfrm>
            <a:off x="2811700" y="1160550"/>
            <a:ext cx="2230200" cy="3435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Newer Approaches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6" name="Google Shape;166;p3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7" name="Google Shape;167;p39"/>
          <p:cNvSpPr txBox="1"/>
          <p:nvPr/>
        </p:nvSpPr>
        <p:spPr>
          <a:xfrm>
            <a:off x="350100" y="355925"/>
            <a:ext cx="84438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Instead of a paper-based approach, the data is now stored in computer systems.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database is an organized collection of data, generally stored and accessed electronically from a computer system.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8" name="Google Shape;168;p39"/>
          <p:cNvSpPr/>
          <p:nvPr/>
        </p:nvSpPr>
        <p:spPr>
          <a:xfrm>
            <a:off x="884050" y="2886225"/>
            <a:ext cx="1275850" cy="1289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39"/>
          <p:cNvGraphicFramePr/>
          <p:nvPr/>
        </p:nvGraphicFramePr>
        <p:xfrm>
          <a:off x="4433375" y="29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{1E5C7BC5-B6D6-44A3-8950-DD5F21C47FA2}</a:tableStyleId>
              </a:tblPr>
              <a:tblGrid>
                <a:gridCol w="1609850"/>
                <a:gridCol w="166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Mobile Number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9XXXXX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022XXXX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0" name="Google Shape;170;p39"/>
          <p:cNvCxnSpPr/>
          <p:nvPr/>
        </p:nvCxnSpPr>
        <p:spPr>
          <a:xfrm flipH="1" rot="10800000">
            <a:off x="2652125" y="3525975"/>
            <a:ext cx="1516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Scalability Aspect in Aurora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9" name="Google Shape;499;p6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0" name="Google Shape;500;p66"/>
          <p:cNvSpPr txBox="1"/>
          <p:nvPr/>
        </p:nvSpPr>
        <p:spPr>
          <a:xfrm>
            <a:off x="552150" y="777300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With this architecture, you can add a DB instance quickly because Aurora doesn't make a new copy of the table data. Instead, the DB instance connects to the shared volume that already contains all your data.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1" name="Google Shape;501;p66"/>
          <p:cNvSpPr/>
          <p:nvPr/>
        </p:nvSpPr>
        <p:spPr>
          <a:xfrm>
            <a:off x="662402" y="2191550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6"/>
          <p:cNvSpPr/>
          <p:nvPr/>
        </p:nvSpPr>
        <p:spPr>
          <a:xfrm>
            <a:off x="3381514" y="2191550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6"/>
          <p:cNvSpPr/>
          <p:nvPr/>
        </p:nvSpPr>
        <p:spPr>
          <a:xfrm>
            <a:off x="6160927" y="2191550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6"/>
          <p:cNvSpPr/>
          <p:nvPr/>
        </p:nvSpPr>
        <p:spPr>
          <a:xfrm>
            <a:off x="926252" y="3635200"/>
            <a:ext cx="6813900" cy="70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6"/>
          <p:cNvSpPr/>
          <p:nvPr/>
        </p:nvSpPr>
        <p:spPr>
          <a:xfrm>
            <a:off x="1154677" y="380115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6"/>
          <p:cNvSpPr/>
          <p:nvPr/>
        </p:nvSpPr>
        <p:spPr>
          <a:xfrm>
            <a:off x="1769202" y="3801138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6"/>
          <p:cNvSpPr/>
          <p:nvPr/>
        </p:nvSpPr>
        <p:spPr>
          <a:xfrm>
            <a:off x="3819477" y="377682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6"/>
          <p:cNvSpPr/>
          <p:nvPr/>
        </p:nvSpPr>
        <p:spPr>
          <a:xfrm>
            <a:off x="4498627" y="377307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6"/>
          <p:cNvSpPr/>
          <p:nvPr/>
        </p:nvSpPr>
        <p:spPr>
          <a:xfrm>
            <a:off x="6383777" y="377307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6"/>
          <p:cNvSpPr/>
          <p:nvPr/>
        </p:nvSpPr>
        <p:spPr>
          <a:xfrm>
            <a:off x="7169077" y="377307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66"/>
          <p:cNvCxnSpPr/>
          <p:nvPr/>
        </p:nvCxnSpPr>
        <p:spPr>
          <a:xfrm flipH="1">
            <a:off x="1787618" y="3142675"/>
            <a:ext cx="24729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66"/>
          <p:cNvCxnSpPr/>
          <p:nvPr/>
        </p:nvCxnSpPr>
        <p:spPr>
          <a:xfrm>
            <a:off x="4260518" y="3142675"/>
            <a:ext cx="27408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66"/>
          <p:cNvCxnSpPr/>
          <p:nvPr/>
        </p:nvCxnSpPr>
        <p:spPr>
          <a:xfrm>
            <a:off x="4260527" y="3228125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4" name="Google Shape;514;p66"/>
          <p:cNvSpPr txBox="1"/>
          <p:nvPr/>
        </p:nvSpPr>
        <p:spPr>
          <a:xfrm>
            <a:off x="2567852" y="3067350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sp>
        <p:nvSpPr>
          <p:cNvPr id="515" name="Google Shape;515;p66"/>
          <p:cNvSpPr txBox="1"/>
          <p:nvPr/>
        </p:nvSpPr>
        <p:spPr>
          <a:xfrm>
            <a:off x="5456702" y="3067350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sp>
        <p:nvSpPr>
          <p:cNvPr id="516" name="Google Shape;516;p66"/>
          <p:cNvSpPr txBox="1"/>
          <p:nvPr/>
        </p:nvSpPr>
        <p:spPr>
          <a:xfrm>
            <a:off x="6315127" y="2324925"/>
            <a:ext cx="1449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Availability Zone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7" name="Google Shape;517;p66"/>
          <p:cNvSpPr txBox="1"/>
          <p:nvPr/>
        </p:nvSpPr>
        <p:spPr>
          <a:xfrm>
            <a:off x="863752" y="2247275"/>
            <a:ext cx="1449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Availability Zone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18" name="Google Shape;51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427" y="2577328"/>
            <a:ext cx="577600" cy="5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6"/>
          <p:cNvSpPr txBox="1"/>
          <p:nvPr/>
        </p:nvSpPr>
        <p:spPr>
          <a:xfrm>
            <a:off x="3565852" y="2164313"/>
            <a:ext cx="1449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Availability Zone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Scale at a Faster Pace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5" name="Google Shape;525;p6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6" name="Google Shape;526;p67"/>
          <p:cNvSpPr/>
          <p:nvPr/>
        </p:nvSpPr>
        <p:spPr>
          <a:xfrm>
            <a:off x="514350" y="2631450"/>
            <a:ext cx="7631100" cy="70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Cluster Storage Volume</a:t>
            </a:r>
            <a:endParaRPr/>
          </a:p>
        </p:txBody>
      </p:sp>
      <p:sp>
        <p:nvSpPr>
          <p:cNvPr id="527" name="Google Shape;527;p67"/>
          <p:cNvSpPr txBox="1"/>
          <p:nvPr/>
        </p:nvSpPr>
        <p:spPr>
          <a:xfrm>
            <a:off x="748150" y="1113800"/>
            <a:ext cx="1561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Availability Zone 1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28" name="Google Shape;528;p67"/>
          <p:cNvCxnSpPr/>
          <p:nvPr/>
        </p:nvCxnSpPr>
        <p:spPr>
          <a:xfrm>
            <a:off x="5470800" y="1041925"/>
            <a:ext cx="15600" cy="3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67"/>
          <p:cNvCxnSpPr/>
          <p:nvPr/>
        </p:nvCxnSpPr>
        <p:spPr>
          <a:xfrm>
            <a:off x="2509425" y="1160550"/>
            <a:ext cx="930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0" name="Google Shape;530;p67"/>
          <p:cNvSpPr txBox="1"/>
          <p:nvPr/>
        </p:nvSpPr>
        <p:spPr>
          <a:xfrm>
            <a:off x="3270125" y="1113800"/>
            <a:ext cx="1561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Availability Zone 2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1" name="Google Shape;531;p67"/>
          <p:cNvSpPr txBox="1"/>
          <p:nvPr/>
        </p:nvSpPr>
        <p:spPr>
          <a:xfrm>
            <a:off x="6062750" y="1113800"/>
            <a:ext cx="1561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Availability Zone 3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2" name="Google Shape;532;p67"/>
          <p:cNvSpPr/>
          <p:nvPr/>
        </p:nvSpPr>
        <p:spPr>
          <a:xfrm>
            <a:off x="1126875" y="3544350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7"/>
          <p:cNvSpPr/>
          <p:nvPr/>
        </p:nvSpPr>
        <p:spPr>
          <a:xfrm>
            <a:off x="4366200" y="3544350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7"/>
          <p:cNvSpPr/>
          <p:nvPr/>
        </p:nvSpPr>
        <p:spPr>
          <a:xfrm>
            <a:off x="1898050" y="4089525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7"/>
          <p:cNvSpPr/>
          <p:nvPr/>
        </p:nvSpPr>
        <p:spPr>
          <a:xfrm>
            <a:off x="2694900" y="4032000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7"/>
          <p:cNvSpPr/>
          <p:nvPr/>
        </p:nvSpPr>
        <p:spPr>
          <a:xfrm>
            <a:off x="5903525" y="3493775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7"/>
          <p:cNvSpPr/>
          <p:nvPr/>
        </p:nvSpPr>
        <p:spPr>
          <a:xfrm>
            <a:off x="7592288" y="3952725"/>
            <a:ext cx="411600" cy="2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7"/>
          <p:cNvSpPr/>
          <p:nvPr/>
        </p:nvSpPr>
        <p:spPr>
          <a:xfrm>
            <a:off x="1850100" y="3544350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7"/>
          <p:cNvSpPr/>
          <p:nvPr/>
        </p:nvSpPr>
        <p:spPr>
          <a:xfrm>
            <a:off x="3523188" y="3504713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7"/>
          <p:cNvSpPr/>
          <p:nvPr/>
        </p:nvSpPr>
        <p:spPr>
          <a:xfrm>
            <a:off x="589875" y="4052100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7"/>
          <p:cNvSpPr/>
          <p:nvPr/>
        </p:nvSpPr>
        <p:spPr>
          <a:xfrm>
            <a:off x="4402413" y="3952725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7"/>
          <p:cNvSpPr/>
          <p:nvPr/>
        </p:nvSpPr>
        <p:spPr>
          <a:xfrm>
            <a:off x="5935475" y="3952725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7"/>
          <p:cNvSpPr/>
          <p:nvPr/>
        </p:nvSpPr>
        <p:spPr>
          <a:xfrm>
            <a:off x="6732250" y="3504700"/>
            <a:ext cx="347700" cy="23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7"/>
          <p:cNvSpPr/>
          <p:nvPr/>
        </p:nvSpPr>
        <p:spPr>
          <a:xfrm>
            <a:off x="514350" y="3496188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7"/>
          <p:cNvSpPr/>
          <p:nvPr/>
        </p:nvSpPr>
        <p:spPr>
          <a:xfrm>
            <a:off x="1165100" y="3983838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7"/>
          <p:cNvSpPr/>
          <p:nvPr/>
        </p:nvSpPr>
        <p:spPr>
          <a:xfrm>
            <a:off x="2680175" y="3496188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7"/>
          <p:cNvSpPr/>
          <p:nvPr/>
        </p:nvSpPr>
        <p:spPr>
          <a:xfrm>
            <a:off x="3580600" y="3904563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7624250" y="3514600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7"/>
          <p:cNvSpPr/>
          <p:nvPr/>
        </p:nvSpPr>
        <p:spPr>
          <a:xfrm>
            <a:off x="6763888" y="3904575"/>
            <a:ext cx="347700" cy="3300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77" y="1626203"/>
            <a:ext cx="577600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77" y="1572853"/>
            <a:ext cx="577600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702" y="1626190"/>
            <a:ext cx="577600" cy="57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67"/>
          <p:cNvCxnSpPr>
            <a:stCxn id="551" idx="2"/>
          </p:cNvCxnSpPr>
          <p:nvPr/>
        </p:nvCxnSpPr>
        <p:spPr>
          <a:xfrm>
            <a:off x="4050877" y="2150453"/>
            <a:ext cx="7800" cy="4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4" name="Google Shape;554;p67"/>
          <p:cNvCxnSpPr/>
          <p:nvPr/>
        </p:nvCxnSpPr>
        <p:spPr>
          <a:xfrm>
            <a:off x="1411777" y="2207278"/>
            <a:ext cx="96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5" name="Google Shape;555;p67"/>
          <p:cNvCxnSpPr/>
          <p:nvPr/>
        </p:nvCxnSpPr>
        <p:spPr>
          <a:xfrm>
            <a:off x="6838702" y="2215803"/>
            <a:ext cx="96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8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Aurora Architecture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1" name="Google Shape;561;p6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2" name="Google Shape;562;p68"/>
          <p:cNvSpPr txBox="1"/>
          <p:nvPr/>
        </p:nvSpPr>
        <p:spPr>
          <a:xfrm>
            <a:off x="552150" y="777300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Two Primary Components:  DB Instances + Storage Cluster Volume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Since Aurora and Storage Layer are independent, we can scale the storage easily.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3" name="Google Shape;563;p68"/>
          <p:cNvSpPr/>
          <p:nvPr/>
        </p:nvSpPr>
        <p:spPr>
          <a:xfrm>
            <a:off x="653050" y="20606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8"/>
          <p:cNvSpPr/>
          <p:nvPr/>
        </p:nvSpPr>
        <p:spPr>
          <a:xfrm>
            <a:off x="3372163" y="20606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8"/>
          <p:cNvSpPr/>
          <p:nvPr/>
        </p:nvSpPr>
        <p:spPr>
          <a:xfrm>
            <a:off x="6151575" y="20606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345" y="2360750"/>
            <a:ext cx="657643" cy="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32" y="2360750"/>
            <a:ext cx="657643" cy="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757" y="2360738"/>
            <a:ext cx="657643" cy="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8"/>
          <p:cNvSpPr/>
          <p:nvPr/>
        </p:nvSpPr>
        <p:spPr>
          <a:xfrm>
            <a:off x="916900" y="3504275"/>
            <a:ext cx="6813900" cy="70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8"/>
          <p:cNvSpPr/>
          <p:nvPr/>
        </p:nvSpPr>
        <p:spPr>
          <a:xfrm>
            <a:off x="1145325" y="367022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8"/>
          <p:cNvSpPr/>
          <p:nvPr/>
        </p:nvSpPr>
        <p:spPr>
          <a:xfrm>
            <a:off x="1759850" y="3670213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8"/>
          <p:cNvSpPr/>
          <p:nvPr/>
        </p:nvSpPr>
        <p:spPr>
          <a:xfrm>
            <a:off x="3810125" y="364590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8"/>
          <p:cNvSpPr/>
          <p:nvPr/>
        </p:nvSpPr>
        <p:spPr>
          <a:xfrm>
            <a:off x="4489275" y="364215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8"/>
          <p:cNvSpPr/>
          <p:nvPr/>
        </p:nvSpPr>
        <p:spPr>
          <a:xfrm>
            <a:off x="6374425" y="364215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8"/>
          <p:cNvSpPr/>
          <p:nvPr/>
        </p:nvSpPr>
        <p:spPr>
          <a:xfrm>
            <a:off x="7159725" y="364215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68"/>
          <p:cNvCxnSpPr>
            <a:stCxn id="566" idx="2"/>
          </p:cNvCxnSpPr>
          <p:nvPr/>
        </p:nvCxnSpPr>
        <p:spPr>
          <a:xfrm flipH="1">
            <a:off x="1778266" y="3011750"/>
            <a:ext cx="24729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7" name="Google Shape;577;p68"/>
          <p:cNvCxnSpPr>
            <a:stCxn id="566" idx="2"/>
          </p:cNvCxnSpPr>
          <p:nvPr/>
        </p:nvCxnSpPr>
        <p:spPr>
          <a:xfrm>
            <a:off x="4251166" y="3011750"/>
            <a:ext cx="27408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8" name="Google Shape;578;p68"/>
          <p:cNvCxnSpPr/>
          <p:nvPr/>
        </p:nvCxnSpPr>
        <p:spPr>
          <a:xfrm>
            <a:off x="4008400" y="3115450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9" name="Google Shape;579;p68"/>
          <p:cNvCxnSpPr/>
          <p:nvPr/>
        </p:nvCxnSpPr>
        <p:spPr>
          <a:xfrm>
            <a:off x="4580000" y="3097213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80" name="Google Shape;580;p68"/>
          <p:cNvSpPr txBox="1"/>
          <p:nvPr/>
        </p:nvSpPr>
        <p:spPr>
          <a:xfrm>
            <a:off x="3425850" y="3177600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</a:t>
            </a:r>
            <a:endParaRPr sz="1000"/>
          </a:p>
        </p:txBody>
      </p:sp>
      <p:sp>
        <p:nvSpPr>
          <p:cNvPr id="581" name="Google Shape;581;p68"/>
          <p:cNvSpPr txBox="1"/>
          <p:nvPr/>
        </p:nvSpPr>
        <p:spPr>
          <a:xfrm>
            <a:off x="4580000" y="3156137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sp>
        <p:nvSpPr>
          <p:cNvPr id="582" name="Google Shape;582;p68"/>
          <p:cNvSpPr txBox="1"/>
          <p:nvPr/>
        </p:nvSpPr>
        <p:spPr>
          <a:xfrm>
            <a:off x="1537125" y="3123812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sp>
        <p:nvSpPr>
          <p:cNvPr id="583" name="Google Shape;583;p68"/>
          <p:cNvSpPr txBox="1"/>
          <p:nvPr/>
        </p:nvSpPr>
        <p:spPr>
          <a:xfrm>
            <a:off x="6322075" y="3097237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cxnSp>
        <p:nvCxnSpPr>
          <p:cNvPr id="584" name="Google Shape;584;p68"/>
          <p:cNvCxnSpPr/>
          <p:nvPr/>
        </p:nvCxnSpPr>
        <p:spPr>
          <a:xfrm>
            <a:off x="1487575" y="3097200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85" name="Google Shape;585;p68"/>
          <p:cNvCxnSpPr/>
          <p:nvPr/>
        </p:nvCxnSpPr>
        <p:spPr>
          <a:xfrm>
            <a:off x="7094900" y="3097213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86" name="Google Shape;586;p68"/>
          <p:cNvSpPr txBox="1"/>
          <p:nvPr/>
        </p:nvSpPr>
        <p:spPr>
          <a:xfrm>
            <a:off x="941525" y="3177613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</a:t>
            </a:r>
            <a:endParaRPr sz="1000"/>
          </a:p>
        </p:txBody>
      </p:sp>
      <p:sp>
        <p:nvSpPr>
          <p:cNvPr id="587" name="Google Shape;587;p68"/>
          <p:cNvSpPr txBox="1"/>
          <p:nvPr/>
        </p:nvSpPr>
        <p:spPr>
          <a:xfrm>
            <a:off x="7197825" y="3177600"/>
            <a:ext cx="496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</a:t>
            </a:r>
            <a:endParaRPr sz="1000"/>
          </a:p>
        </p:txBody>
      </p:sp>
      <p:sp>
        <p:nvSpPr>
          <p:cNvPr id="588" name="Google Shape;588;p68"/>
          <p:cNvSpPr txBox="1"/>
          <p:nvPr/>
        </p:nvSpPr>
        <p:spPr>
          <a:xfrm>
            <a:off x="3559388" y="4346175"/>
            <a:ext cx="160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Primary Instance</a:t>
            </a:r>
            <a:endParaRPr sz="1200"/>
          </a:p>
        </p:txBody>
      </p:sp>
      <p:sp>
        <p:nvSpPr>
          <p:cNvPr id="589" name="Google Shape;589;p68"/>
          <p:cNvSpPr txBox="1"/>
          <p:nvPr/>
        </p:nvSpPr>
        <p:spPr>
          <a:xfrm>
            <a:off x="6374413" y="4346175"/>
            <a:ext cx="160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Aurora Read Replica</a:t>
            </a:r>
            <a:endParaRPr sz="1200"/>
          </a:p>
        </p:txBody>
      </p:sp>
      <p:sp>
        <p:nvSpPr>
          <p:cNvPr id="590" name="Google Shape;590;p68"/>
          <p:cNvSpPr txBox="1"/>
          <p:nvPr/>
        </p:nvSpPr>
        <p:spPr>
          <a:xfrm>
            <a:off x="803638" y="4346175"/>
            <a:ext cx="160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Aurora Read Replica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Aurora Architecture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6" name="Google Shape;596;p6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97" name="Google Shape;5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074" y="1625575"/>
            <a:ext cx="3891001" cy="21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0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Aurora Endpoints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3" name="Google Shape;603;p7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4" name="Google Shape;604;p70"/>
          <p:cNvSpPr txBox="1"/>
          <p:nvPr/>
        </p:nvSpPr>
        <p:spPr>
          <a:xfrm>
            <a:off x="552150" y="968450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can connect to Aurora Cluster through endpoints.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Endpoints is Aurora Specific URL consisting of host and port.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three primary types of endpoints available: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Cluster Level Endpoints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Reader Level Endpoints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Instance Level Endpoints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78" y="2696800"/>
            <a:ext cx="6374400" cy="22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71"/>
          <p:cNvSpPr/>
          <p:nvPr/>
        </p:nvSpPr>
        <p:spPr>
          <a:xfrm>
            <a:off x="1426500" y="1637500"/>
            <a:ext cx="1938900" cy="4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Cluster Endpoint</a:t>
            </a:r>
            <a:endParaRPr/>
          </a:p>
        </p:txBody>
      </p:sp>
      <p:sp>
        <p:nvSpPr>
          <p:cNvPr id="611" name="Google Shape;611;p71"/>
          <p:cNvSpPr/>
          <p:nvPr/>
        </p:nvSpPr>
        <p:spPr>
          <a:xfrm>
            <a:off x="4770125" y="1637500"/>
            <a:ext cx="1938900" cy="4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Reader Endpoint</a:t>
            </a:r>
            <a:endParaRPr/>
          </a:p>
        </p:txBody>
      </p:sp>
      <p:pic>
        <p:nvPicPr>
          <p:cNvPr id="612" name="Google Shape;61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475" y="251150"/>
            <a:ext cx="622550" cy="62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Google Shape;613;p71"/>
          <p:cNvCxnSpPr>
            <a:stCxn id="612" idx="2"/>
            <a:endCxn id="610" idx="0"/>
          </p:cNvCxnSpPr>
          <p:nvPr/>
        </p:nvCxnSpPr>
        <p:spPr>
          <a:xfrm flipH="1">
            <a:off x="2395950" y="873700"/>
            <a:ext cx="196380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4" name="Google Shape;614;p71"/>
          <p:cNvCxnSpPr>
            <a:stCxn id="612" idx="2"/>
            <a:endCxn id="611" idx="0"/>
          </p:cNvCxnSpPr>
          <p:nvPr/>
        </p:nvCxnSpPr>
        <p:spPr>
          <a:xfrm>
            <a:off x="4359750" y="873700"/>
            <a:ext cx="137970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5" name="Google Shape;615;p71"/>
          <p:cNvCxnSpPr>
            <a:stCxn id="610" idx="2"/>
          </p:cNvCxnSpPr>
          <p:nvPr/>
        </p:nvCxnSpPr>
        <p:spPr>
          <a:xfrm flipH="1">
            <a:off x="2390850" y="2079400"/>
            <a:ext cx="5100" cy="6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6" name="Google Shape;616;p71"/>
          <p:cNvCxnSpPr>
            <a:stCxn id="611" idx="2"/>
            <a:endCxn id="609" idx="0"/>
          </p:cNvCxnSpPr>
          <p:nvPr/>
        </p:nvCxnSpPr>
        <p:spPr>
          <a:xfrm flipH="1">
            <a:off x="4673975" y="2079400"/>
            <a:ext cx="10656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7" name="Google Shape;617;p71"/>
          <p:cNvCxnSpPr>
            <a:stCxn id="611" idx="2"/>
          </p:cNvCxnSpPr>
          <p:nvPr/>
        </p:nvCxnSpPr>
        <p:spPr>
          <a:xfrm>
            <a:off x="5739575" y="2079400"/>
            <a:ext cx="10113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8" name="Google Shape;618;p71"/>
          <p:cNvSpPr txBox="1"/>
          <p:nvPr/>
        </p:nvSpPr>
        <p:spPr>
          <a:xfrm>
            <a:off x="4770125" y="315825"/>
            <a:ext cx="16977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2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Aurora Endpoints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4" name="Google Shape;624;p7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625" name="Google Shape;625;p72"/>
          <p:cNvGraphicFramePr/>
          <p:nvPr/>
        </p:nvGraphicFramePr>
        <p:xfrm>
          <a:off x="721875" y="143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{1E5C7BC5-B6D6-44A3-8950-DD5F21C47FA2}</a:tableStyleId>
              </a:tblPr>
              <a:tblGrid>
                <a:gridCol w="2522450"/>
                <a:gridCol w="4972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Endpoint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 Level Endpoints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Connects to current primary DB instance in the cluster.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for performing write operations.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Reader Level Endpoints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Built-In endpoints for Read Replicas.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Multiple Read Replicas, this endpoint will balance load among all read replicas.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Instance Endpoints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connection directly to the instance.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Endpoints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Ability to create custom endpoints for our own requirements.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3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Aurora Features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1" name="Google Shape;631;p7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2" name="Google Shape;632;p73"/>
          <p:cNvSpPr txBox="1"/>
          <p:nvPr/>
        </p:nvSpPr>
        <p:spPr>
          <a:xfrm>
            <a:off x="552150" y="898875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Aurora provides wide variety of interesting features. Some of these includes: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633" name="Google Shape;633;p73"/>
          <p:cNvGraphicFramePr/>
          <p:nvPr/>
        </p:nvGraphicFramePr>
        <p:xfrm>
          <a:off x="2107325" y="225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{1E5C7BC5-B6D6-44A3-8950-DD5F21C47FA2}</a:tableStyleId>
              </a:tblPr>
              <a:tblGrid>
                <a:gridCol w="2071625"/>
                <a:gridCol w="207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 Databases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Serverless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 Region Replication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Auto-Scaling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BackTrack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IAM DB Authentication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Sharing DB Clusters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RDS Proxy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4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Aurora Architecture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9" name="Google Shape;639;p7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0" name="Google Shape;640;p74"/>
          <p:cNvSpPr txBox="1"/>
          <p:nvPr/>
        </p:nvSpPr>
        <p:spPr>
          <a:xfrm>
            <a:off x="552150" y="777300"/>
            <a:ext cx="7816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Two Primary Components:  DB Instances + Cluster Volume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Since Aurora and Storage Layer are independent, we can scale the storage easily.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1" name="Google Shape;641;p74"/>
          <p:cNvSpPr/>
          <p:nvPr/>
        </p:nvSpPr>
        <p:spPr>
          <a:xfrm>
            <a:off x="653050" y="20606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4"/>
          <p:cNvSpPr/>
          <p:nvPr/>
        </p:nvSpPr>
        <p:spPr>
          <a:xfrm>
            <a:off x="3372163" y="20606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4"/>
          <p:cNvSpPr/>
          <p:nvPr/>
        </p:nvSpPr>
        <p:spPr>
          <a:xfrm>
            <a:off x="6151575" y="2060625"/>
            <a:ext cx="1758000" cy="229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482" y="2571750"/>
            <a:ext cx="657643" cy="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07" y="2521525"/>
            <a:ext cx="657643" cy="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757" y="2472888"/>
            <a:ext cx="657643" cy="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74"/>
          <p:cNvSpPr/>
          <p:nvPr/>
        </p:nvSpPr>
        <p:spPr>
          <a:xfrm>
            <a:off x="916900" y="3504275"/>
            <a:ext cx="6813900" cy="70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4"/>
          <p:cNvSpPr/>
          <p:nvPr/>
        </p:nvSpPr>
        <p:spPr>
          <a:xfrm>
            <a:off x="1145325" y="3670225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4"/>
          <p:cNvSpPr/>
          <p:nvPr/>
        </p:nvSpPr>
        <p:spPr>
          <a:xfrm>
            <a:off x="1759850" y="3670213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74"/>
          <p:cNvSpPr/>
          <p:nvPr/>
        </p:nvSpPr>
        <p:spPr>
          <a:xfrm>
            <a:off x="3810125" y="364590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74"/>
          <p:cNvSpPr/>
          <p:nvPr/>
        </p:nvSpPr>
        <p:spPr>
          <a:xfrm>
            <a:off x="4489275" y="364215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4"/>
          <p:cNvSpPr/>
          <p:nvPr/>
        </p:nvSpPr>
        <p:spPr>
          <a:xfrm>
            <a:off x="6374425" y="364215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4"/>
          <p:cNvSpPr/>
          <p:nvPr/>
        </p:nvSpPr>
        <p:spPr>
          <a:xfrm>
            <a:off x="7159725" y="3642150"/>
            <a:ext cx="391800" cy="431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4"/>
          <p:cNvSpPr txBox="1"/>
          <p:nvPr/>
        </p:nvSpPr>
        <p:spPr>
          <a:xfrm>
            <a:off x="916888" y="4390775"/>
            <a:ext cx="160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Primary Instance</a:t>
            </a:r>
            <a:endParaRPr sz="1200"/>
          </a:p>
        </p:txBody>
      </p:sp>
      <p:sp>
        <p:nvSpPr>
          <p:cNvPr id="655" name="Google Shape;655;p74"/>
          <p:cNvSpPr txBox="1"/>
          <p:nvPr/>
        </p:nvSpPr>
        <p:spPr>
          <a:xfrm>
            <a:off x="6374413" y="4346175"/>
            <a:ext cx="160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Aurora Read Replica</a:t>
            </a:r>
            <a:endParaRPr sz="1200"/>
          </a:p>
        </p:txBody>
      </p:sp>
      <p:sp>
        <p:nvSpPr>
          <p:cNvPr id="656" name="Google Shape;656;p74"/>
          <p:cNvSpPr txBox="1"/>
          <p:nvPr/>
        </p:nvSpPr>
        <p:spPr>
          <a:xfrm>
            <a:off x="3566263" y="4390775"/>
            <a:ext cx="160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Aurora Read Replica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5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Neptune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2" name="Google Shape;662;p7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Monitor Everything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63" name="Google Shape;663;p7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7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Database Types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4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7" name="Google Shape;177;p40"/>
          <p:cNvSpPr txBox="1"/>
          <p:nvPr/>
        </p:nvSpPr>
        <p:spPr>
          <a:xfrm>
            <a:off x="350100" y="355925"/>
            <a:ext cx="84438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various types of databases; let’s explore few of them.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Flat File</a:t>
            </a:r>
            <a:endParaRPr sz="1800">
              <a:solidFill>
                <a:srgbClr val="1155C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flat-file database is a database that stores data in a plain text file.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Example: Excel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8" name="Google Shape;1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275" y="3404475"/>
            <a:ext cx="3391150" cy="10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6"/>
          <p:cNvSpPr/>
          <p:nvPr/>
        </p:nvSpPr>
        <p:spPr>
          <a:xfrm>
            <a:off x="-11743" y="4777114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0" name="Google Shape;670;p76"/>
          <p:cNvSpPr txBox="1"/>
          <p:nvPr/>
        </p:nvSpPr>
        <p:spPr>
          <a:xfrm>
            <a:off x="335500" y="889475"/>
            <a:ext cx="84696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multiple different types of database technologies available and each has its own set of benefits.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Some of the popular ones include: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Relational Database  [MySQL]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NoSQL Databases [key/value]  [DynamoDB]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Graph Databases  [Neptune]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1" name="Google Shape;671;p76"/>
          <p:cNvSpPr txBox="1"/>
          <p:nvPr/>
        </p:nvSpPr>
        <p:spPr>
          <a:xfrm>
            <a:off x="931825" y="142850"/>
            <a:ext cx="7116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Different Types of Database Technologies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7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Revising Relational Databases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7" name="Google Shape;677;p7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8" name="Google Shape;678;p77"/>
          <p:cNvSpPr txBox="1"/>
          <p:nvPr/>
        </p:nvSpPr>
        <p:spPr>
          <a:xfrm>
            <a:off x="303325" y="753900"/>
            <a:ext cx="84438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Data is organized into tables of columns and rows representing a specific entity type.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Generally uses SQL (Structured Query Language) to manage databases.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Example: MySQL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79" name="Google Shape;67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575" y="3172300"/>
            <a:ext cx="4620825" cy="1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8"/>
          <p:cNvSpPr txBox="1"/>
          <p:nvPr/>
        </p:nvSpPr>
        <p:spPr>
          <a:xfrm>
            <a:off x="468150" y="758550"/>
            <a:ext cx="84696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graph database stores nodes and relationships instead of tables.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Whenever connections or relationships between entities are at the core of the data that you're trying to model, a graph database is your natural choice.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can easily find out who the "friends of friends" of a particular person are—for example, the friends of Howard's friends.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5" name="Google Shape;685;p78"/>
          <p:cNvSpPr txBox="1"/>
          <p:nvPr/>
        </p:nvSpPr>
        <p:spPr>
          <a:xfrm>
            <a:off x="810250" y="58700"/>
            <a:ext cx="7116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Graph Database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86" name="Google Shape;68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900" y="2991300"/>
            <a:ext cx="2281850" cy="2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9"/>
          <p:cNvSpPr txBox="1"/>
          <p:nvPr/>
        </p:nvSpPr>
        <p:spPr>
          <a:xfrm>
            <a:off x="468150" y="758550"/>
            <a:ext cx="84696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Neptune is a fast, reliable, fully managed graph database service that makes it easy to build and run applications that work with highly connected datasets.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2" name="Google Shape;692;p79"/>
          <p:cNvSpPr txBox="1"/>
          <p:nvPr/>
        </p:nvSpPr>
        <p:spPr>
          <a:xfrm>
            <a:off x="810250" y="58700"/>
            <a:ext cx="7116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Amazon Neptune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93" name="Google Shape;69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100" y="2263125"/>
            <a:ext cx="3243375" cy="18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0"/>
          <p:cNvSpPr txBox="1"/>
          <p:nvPr/>
        </p:nvSpPr>
        <p:spPr>
          <a:xfrm>
            <a:off x="468150" y="758550"/>
            <a:ext cx="84696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many cases the Neptune workbench can create a visual diagram of your query results.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0" name="Google Shape;700;p80"/>
          <p:cNvSpPr txBox="1"/>
          <p:nvPr/>
        </p:nvSpPr>
        <p:spPr>
          <a:xfrm>
            <a:off x="810250" y="58700"/>
            <a:ext cx="7116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Graph Visualization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01" name="Google Shape;70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398" y="1648350"/>
            <a:ext cx="3860699" cy="27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8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1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NoSQL Databases  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8" name="Google Shape;708;p81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Different Type of Database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09" name="Google Shape;709;p81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81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/>
          <p:nvPr/>
        </p:nvSpPr>
        <p:spPr>
          <a:xfrm>
            <a:off x="411475" y="2468875"/>
            <a:ext cx="7060500" cy="21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82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Importance of Schema Free Structure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7" name="Google Shape;717;p8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8" name="Google Shape;718;p82"/>
          <p:cNvSpPr txBox="1"/>
          <p:nvPr/>
        </p:nvSpPr>
        <p:spPr>
          <a:xfrm>
            <a:off x="384150" y="842875"/>
            <a:ext cx="8395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a traditional schema database like MySQL, before you start to add data in it, you must first define the structure of those records.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Example: User Data Information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719" name="Google Shape;719;p82"/>
          <p:cNvGraphicFramePr/>
          <p:nvPr/>
        </p:nvGraphicFramePr>
        <p:xfrm>
          <a:off x="580723" y="297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{1E5C7BC5-B6D6-44A3-8950-DD5F21C47FA2}</a:tableStyleId>
              </a:tblPr>
              <a:tblGrid>
                <a:gridCol w="1029725"/>
                <a:gridCol w="1029725"/>
                <a:gridCol w="848050"/>
                <a:gridCol w="1211450"/>
              </a:tblGrid>
              <a:tr h="40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Interests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0" name="Google Shape;720;p82"/>
          <p:cNvGraphicFramePr/>
          <p:nvPr/>
        </p:nvGraphicFramePr>
        <p:xfrm>
          <a:off x="5360236" y="2921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{1E5C7BC5-B6D6-44A3-8950-DD5F21C47FA2}</a:tableStyleId>
              </a:tblPr>
              <a:tblGrid>
                <a:gridCol w="1763850"/>
              </a:tblGrid>
              <a:tr h="4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AWS A/C Number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1" name="Google Shape;721;p82"/>
          <p:cNvCxnSpPr/>
          <p:nvPr/>
        </p:nvCxnSpPr>
        <p:spPr>
          <a:xfrm flipH="1" rot="10800000">
            <a:off x="4745036" y="3525675"/>
            <a:ext cx="5238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3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Schema Free Database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7" name="Google Shape;727;p8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8" name="Google Shape;728;p83"/>
          <p:cNvSpPr txBox="1"/>
          <p:nvPr/>
        </p:nvSpPr>
        <p:spPr>
          <a:xfrm>
            <a:off x="384150" y="842875"/>
            <a:ext cx="8395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On Schema Free databases like MongoDB (NoSQL), you can simple add records without any previous structure.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We can easily group records that do not have a same structure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29" name="Google Shape;72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00" y="2838075"/>
            <a:ext cx="4525750" cy="1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4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Basics of NoSQL Database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5" name="Google Shape;735;p8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6" name="Google Shape;736;p84"/>
          <p:cNvSpPr txBox="1"/>
          <p:nvPr/>
        </p:nvSpPr>
        <p:spPr>
          <a:xfrm>
            <a:off x="384150" y="842875"/>
            <a:ext cx="8395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NoSQL databases ("not only SQL") are non-tabular databases and store data differently than relational tables.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NoSQL have gained huge popularity because they are simpler to use, flexible and can achieve performance that are very difficult with traditional relational databases.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737" name="Google Shape;737;p84"/>
          <p:cNvGraphicFramePr/>
          <p:nvPr/>
        </p:nvGraphicFramePr>
        <p:xfrm>
          <a:off x="384138" y="31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{1E5C7BC5-B6D6-44A3-8950-DD5F21C47FA2}</a:tableStyleId>
              </a:tblPr>
              <a:tblGrid>
                <a:gridCol w="881275"/>
                <a:gridCol w="881275"/>
                <a:gridCol w="725775"/>
                <a:gridCol w="1036800"/>
              </a:tblGrid>
              <a:tr h="40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Interests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Astronomy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Teaching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8" name="Google Shape;738;p84"/>
          <p:cNvCxnSpPr/>
          <p:nvPr/>
        </p:nvCxnSpPr>
        <p:spPr>
          <a:xfrm flipH="1" rot="10800000">
            <a:off x="4203006" y="3619075"/>
            <a:ext cx="557100" cy="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39" name="Google Shape;73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174" y="3111175"/>
            <a:ext cx="2668825" cy="10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5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Advantages of NoSQL Database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5" name="Google Shape;745;p8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6" name="Google Shape;746;p85"/>
          <p:cNvSpPr txBox="1"/>
          <p:nvPr/>
        </p:nvSpPr>
        <p:spPr>
          <a:xfrm>
            <a:off x="244125" y="579825"/>
            <a:ext cx="8484600" cy="2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lot of advantages of NoSQL database over standard relational databases 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Schema Free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Horizontal Scaling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Easy Replication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Can manage huge amount of data.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Relational Databases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" name="Google Shape;185;p41"/>
          <p:cNvSpPr txBox="1"/>
          <p:nvPr/>
        </p:nvSpPr>
        <p:spPr>
          <a:xfrm>
            <a:off x="350100" y="295650"/>
            <a:ext cx="84438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EB Garamond"/>
                <a:ea typeface="EB Garamond"/>
                <a:cs typeface="EB Garamond"/>
                <a:sym typeface="EB Garamond"/>
              </a:rPr>
              <a:t>2. Relational Database </a:t>
            </a:r>
            <a:endParaRPr sz="1800">
              <a:solidFill>
                <a:srgbClr val="351C7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Data is organized into tables of columns and rows representing a specific entity type.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Generally uses SQL (Structured Query Language) to manage databases.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Example: MySQL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6" name="Google Shape;1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575" y="3349975"/>
            <a:ext cx="4620825" cy="1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6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Basics of DynamoDB  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2" name="Google Shape;752;p86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Storing data NoSQL Way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53" name="Google Shape;753;p86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86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7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Introduction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0" name="Google Shape;760;p8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1" name="Google Shape;761;p87"/>
          <p:cNvSpPr txBox="1"/>
          <p:nvPr/>
        </p:nvSpPr>
        <p:spPr>
          <a:xfrm>
            <a:off x="514500" y="842875"/>
            <a:ext cx="81150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DynamoDB is a fully managed NoSQL database service by AWS.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Being managed service, it simplifies lots of operations like hardware provisioning, setup and configurations, patching, replication, clustering etc for the users.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62" name="Google Shape;76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125" y="3170225"/>
            <a:ext cx="860725" cy="8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050" y="3041025"/>
            <a:ext cx="3480950" cy="123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4" name="Google Shape;764;p87"/>
          <p:cNvCxnSpPr/>
          <p:nvPr/>
        </p:nvCxnSpPr>
        <p:spPr>
          <a:xfrm>
            <a:off x="2560750" y="3595938"/>
            <a:ext cx="1178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65" name="Google Shape;765;p87"/>
          <p:cNvSpPr txBox="1"/>
          <p:nvPr/>
        </p:nvSpPr>
        <p:spPr>
          <a:xfrm>
            <a:off x="1281250" y="4124150"/>
            <a:ext cx="12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DynamoDB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8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ElastiCache 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1" name="Google Shape;771;p88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Let’s Cache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72" name="Google Shape;772;p88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88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9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Simple Analogy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9" name="Google Shape;779;p8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0" name="Google Shape;780;p89"/>
          <p:cNvSpPr txBox="1"/>
          <p:nvPr/>
        </p:nvSpPr>
        <p:spPr>
          <a:xfrm>
            <a:off x="298000" y="627925"/>
            <a:ext cx="84324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is a new vegetable shop in the locality which has become very popular.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Every day 300-500 people visit and buy vegetables.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Each visitor asks the price of at-least two-three veggies before making a purchase.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81" name="Google Shape;78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376" y="2752400"/>
            <a:ext cx="2519850" cy="16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89"/>
          <p:cNvSpPr txBox="1"/>
          <p:nvPr/>
        </p:nvSpPr>
        <p:spPr>
          <a:xfrm>
            <a:off x="788050" y="1974925"/>
            <a:ext cx="7452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Imaging the condition of the employee inside that shop after a few days.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0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Simple Analogy - Smart Approach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8" name="Google Shape;788;p9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9" name="Google Shape;789;p90"/>
          <p:cNvSpPr txBox="1"/>
          <p:nvPr/>
        </p:nvSpPr>
        <p:spPr>
          <a:xfrm>
            <a:off x="298000" y="627925"/>
            <a:ext cx="84324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Vegetable Shop Owner decided to create a dashboard that has a list of all the common vegetable prices which are requested by the buyers.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90" name="Google Shape;7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26" y="2383862"/>
            <a:ext cx="2552100" cy="16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90"/>
          <p:cNvSpPr/>
          <p:nvPr/>
        </p:nvSpPr>
        <p:spPr>
          <a:xfrm>
            <a:off x="5193275" y="1980525"/>
            <a:ext cx="2287200" cy="24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90"/>
          <p:cNvSpPr txBox="1"/>
          <p:nvPr/>
        </p:nvSpPr>
        <p:spPr>
          <a:xfrm>
            <a:off x="5536925" y="2201275"/>
            <a:ext cx="1599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Price List</a:t>
            </a:r>
            <a:endParaRPr b="1"/>
          </a:p>
        </p:txBody>
      </p:sp>
      <p:sp>
        <p:nvSpPr>
          <p:cNvPr id="793" name="Google Shape;793;p90"/>
          <p:cNvSpPr txBox="1"/>
          <p:nvPr/>
        </p:nvSpPr>
        <p:spPr>
          <a:xfrm>
            <a:off x="5536925" y="2802625"/>
            <a:ext cx="18039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Veggie A - $1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Veggie B - $2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Veggic C - $C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1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Simple Analogy - Learning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9" name="Google Shape;799;p9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0" name="Google Shape;800;p91"/>
          <p:cNvSpPr txBox="1"/>
          <p:nvPr/>
        </p:nvSpPr>
        <p:spPr>
          <a:xfrm>
            <a:off x="298000" y="627925"/>
            <a:ext cx="84324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Since the price list of common items was listed, users no longer need to ask the employees about it. This reduces the overall load on the employee.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Visitors can quickly get to go through the price list - Better Efficiency.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01" name="Google Shape;80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103" y="2952950"/>
            <a:ext cx="1516100" cy="16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2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Challenges with Database Workloads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7" name="Google Shape;807;p9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8" name="Google Shape;808;p92"/>
          <p:cNvSpPr txBox="1"/>
          <p:nvPr/>
        </p:nvSpPr>
        <p:spPr>
          <a:xfrm>
            <a:off x="298000" y="627925"/>
            <a:ext cx="84324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can be certain common queries within the database that hundreds of users might request.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This would increase the load on the database and can lead to performance degradation.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9" name="Google Shape;809;p92"/>
          <p:cNvSpPr/>
          <p:nvPr/>
        </p:nvSpPr>
        <p:spPr>
          <a:xfrm>
            <a:off x="6150065" y="2957297"/>
            <a:ext cx="1267075" cy="1363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92"/>
          <p:cNvSpPr/>
          <p:nvPr/>
        </p:nvSpPr>
        <p:spPr>
          <a:xfrm>
            <a:off x="6579602" y="3601097"/>
            <a:ext cx="408000" cy="4080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llustrated-people.jpg" id="811" name="Google Shape;81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15" y="3176572"/>
            <a:ext cx="2099701" cy="92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2" name="Google Shape;812;p92"/>
          <p:cNvCxnSpPr/>
          <p:nvPr/>
        </p:nvCxnSpPr>
        <p:spPr>
          <a:xfrm flipH="1" rot="10800000">
            <a:off x="3267915" y="3331172"/>
            <a:ext cx="2530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3" name="Google Shape;813;p92"/>
          <p:cNvCxnSpPr/>
          <p:nvPr/>
        </p:nvCxnSpPr>
        <p:spPr>
          <a:xfrm flipH="1" rot="10800000">
            <a:off x="3267915" y="3589397"/>
            <a:ext cx="2530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4" name="Google Shape;814;p92"/>
          <p:cNvCxnSpPr/>
          <p:nvPr/>
        </p:nvCxnSpPr>
        <p:spPr>
          <a:xfrm flipH="1" rot="10800000">
            <a:off x="3267915" y="3799260"/>
            <a:ext cx="2530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5" name="Google Shape;815;p92"/>
          <p:cNvCxnSpPr/>
          <p:nvPr/>
        </p:nvCxnSpPr>
        <p:spPr>
          <a:xfrm flipH="1" rot="10800000">
            <a:off x="3267915" y="4009135"/>
            <a:ext cx="2530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6" name="Google Shape;816;p92"/>
          <p:cNvSpPr txBox="1"/>
          <p:nvPr/>
        </p:nvSpPr>
        <p:spPr>
          <a:xfrm>
            <a:off x="3347865" y="2810872"/>
            <a:ext cx="237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user_data;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3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Caching Solutions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2" name="Google Shape;822;p9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3" name="Google Shape;823;p93"/>
          <p:cNvSpPr txBox="1"/>
          <p:nvPr/>
        </p:nvSpPr>
        <p:spPr>
          <a:xfrm>
            <a:off x="298000" y="627925"/>
            <a:ext cx="84324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With caching solutions, you can cache the response associated with frequent queries.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This allows better response time and decreases the load on the database servers.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24" name="Google Shape;82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963" y="2354975"/>
            <a:ext cx="4064816" cy="2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4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Popular Caching Solutions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0" name="Google Shape;830;p9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1" name="Google Shape;831;p94"/>
          <p:cNvSpPr txBox="1"/>
          <p:nvPr/>
        </p:nvSpPr>
        <p:spPr>
          <a:xfrm>
            <a:off x="298000" y="675025"/>
            <a:ext cx="84324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Two of the most popular caching solutions used for databases are: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Memcached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Redis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To use them, you will have to install, configure, optimize and secure the EC2 instances where these engines would be running.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2" name="Google Shape;83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342" y="3457775"/>
            <a:ext cx="1446003" cy="10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550" y="3684654"/>
            <a:ext cx="1887576" cy="6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5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Introducing AWS ElastiCache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9" name="Google Shape;839;p9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0" name="Google Shape;840;p95"/>
          <p:cNvSpPr txBox="1"/>
          <p:nvPr/>
        </p:nvSpPr>
        <p:spPr>
          <a:xfrm>
            <a:off x="298000" y="675025"/>
            <a:ext cx="84324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ElastiCache is a fully managed AWS service that makes it easier to deploy, operate and scale an in-memory data-store or cache in the cloud.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is like a managed service and within a few clicks, we can have an in-memory layer in our infra.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ElastiCache can also detect and replace failed nodes thus reducing the overhead.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41" name="Google Shape;84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788" y="3233375"/>
            <a:ext cx="1382825" cy="13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NoSQL Databases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4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350100" y="355925"/>
            <a:ext cx="84438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4D79"/>
                </a:solidFill>
                <a:latin typeface="EB Garamond"/>
                <a:ea typeface="EB Garamond"/>
                <a:cs typeface="EB Garamond"/>
                <a:sym typeface="EB Garamond"/>
              </a:rPr>
              <a:t>3. NoSQL Databases</a:t>
            </a:r>
            <a:endParaRPr sz="1800">
              <a:solidFill>
                <a:srgbClr val="A64D7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NoSQL databases stores and manages data that allows very high speeds and great operational flexibility.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Example: MongoDB, DynamoDB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4" name="Google Shape;1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38" y="3088875"/>
            <a:ext cx="6353626" cy="14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6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Local Zones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7" name="Google Shape;847;p96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Let’s Extend Regions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848" name="Google Shape;848;p96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96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7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the Challenge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5" name="Google Shape;855;p97"/>
          <p:cNvSpPr txBox="1"/>
          <p:nvPr/>
        </p:nvSpPr>
        <p:spPr>
          <a:xfrm>
            <a:off x="206400" y="59847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Each AWS Region has multiple, isolated locations known as Availability Zones.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takes time to build AWS region.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Users can see certain amount of latency depending on how far they are from the region.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6" name="Google Shape;85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89" y="2725250"/>
            <a:ext cx="5106227" cy="22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8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Introducing Local Zones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2" name="Google Shape;862;p98"/>
          <p:cNvSpPr txBox="1"/>
          <p:nvPr/>
        </p:nvSpPr>
        <p:spPr>
          <a:xfrm>
            <a:off x="319350" y="71067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Local Zone is an extension of an AWS Region in geographic proximity to your users.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should use AWS Local Zones to deploy workloads closer to your end-users for low-latency requirements.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64" name="Google Shape;86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74" y="2440900"/>
            <a:ext cx="3756750" cy="2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9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Important Pointers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0" name="Google Shape;870;p99"/>
          <p:cNvSpPr txBox="1"/>
          <p:nvPr/>
        </p:nvSpPr>
        <p:spPr>
          <a:xfrm>
            <a:off x="215800" y="99782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Only Core AWS services are supported. Not ALL AWS services are available in Local Zone.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Limited Instance Type Support.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To get started, you first need to enable the AWS Local Zones for your AWS account before you can deploy resources to them.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1" name="Google Shape;871;p9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3"/>
          <p:cNvSpPr txBox="1"/>
          <p:nvPr>
            <p:ph idx="1" type="subTitle"/>
          </p:nvPr>
        </p:nvSpPr>
        <p:spPr>
          <a:xfrm>
            <a:off x="180213" y="118675"/>
            <a:ext cx="86124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Installing &amp; Managing Databases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4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264525" y="534450"/>
            <a:ext cx="8443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Depending on the organizations, they can either decide to manage a database on their own servers or use a managed database offerings like RDS.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Manage Database Own Servers:</a:t>
            </a:r>
            <a:endParaRPr sz="1800">
              <a:solidFill>
                <a:srgbClr val="1155C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Provisioning Database.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Host Security (Patching, Hardening and others)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Configure Replicas, High-Availability, Upgrading, Monitoring and others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2" name="Google Shape;2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400" y="3860050"/>
            <a:ext cx="720250" cy="7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3"/>
          <p:cNvSpPr txBox="1"/>
          <p:nvPr/>
        </p:nvSpPr>
        <p:spPr>
          <a:xfrm>
            <a:off x="595900" y="4076625"/>
            <a:ext cx="151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Database</a:t>
            </a:r>
            <a:endParaRPr/>
          </a:p>
        </p:txBody>
      </p:sp>
      <p:cxnSp>
        <p:nvCxnSpPr>
          <p:cNvPr id="204" name="Google Shape;204;p43"/>
          <p:cNvCxnSpPr/>
          <p:nvPr/>
        </p:nvCxnSpPr>
        <p:spPr>
          <a:xfrm flipH="1" rot="10800000">
            <a:off x="2310550" y="4199025"/>
            <a:ext cx="1326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idx="1" type="subTitle"/>
          </p:nvPr>
        </p:nvSpPr>
        <p:spPr>
          <a:xfrm>
            <a:off x="180213" y="118675"/>
            <a:ext cx="86124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Installing &amp; Managing Databases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4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1" name="Google Shape;211;p44"/>
          <p:cNvSpPr txBox="1"/>
          <p:nvPr/>
        </p:nvSpPr>
        <p:spPr>
          <a:xfrm>
            <a:off x="264525" y="534450"/>
            <a:ext cx="8443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2.  Managed Database Offering </a:t>
            </a:r>
            <a:endParaRPr sz="1800">
              <a:solidFill>
                <a:srgbClr val="1155C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Provisioning Database via simple GUI steps.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Host Security (Patching, Hardening and others) taken care by the provider.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Configure Replicas, High-Availability within a single click.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75" y="3636737"/>
            <a:ext cx="751100" cy="7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Introduction to RDS 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Google Shape;218;p4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Managed Database Service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19" name="Google Shape;219;p4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4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