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y="5143500" cx="9144000"/>
  <p:notesSz cx="6858000" cy="9144000"/>
  <p:embeddedFontLst>
    <p:embeddedFont>
      <p:font typeface="EB Garamond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98047D-C551-4AF9-8278-A9A0217C2FAA}">
  <a:tblStyle styleId="{9C98047D-C551-4AF9-8278-A9A0217C2F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EBGaramond-italic.fntdata"/><Relationship Id="rId61" Type="http://schemas.openxmlformats.org/officeDocument/2006/relationships/font" Target="fonts/EBGaramond-bold.fntdata"/><Relationship Id="rId20" Type="http://schemas.openxmlformats.org/officeDocument/2006/relationships/slide" Target="slides/slide13.xml"/><Relationship Id="rId63" Type="http://schemas.openxmlformats.org/officeDocument/2006/relationships/font" Target="fonts/EBGaramond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EBGaramond-regular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3a7ac65c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3a7ac65c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3a7ac65c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3a7ac65c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3a7ac65c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b3a7ac65c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3a7ac65cf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b3a7ac65cf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b3a7ac65c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b3a7ac65c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b3a7ac65cf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b3a7ac65cf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b3a7ac65cf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b3a7ac65cf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b3a7ac65cf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b3a7ac65cf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b3a7ac65cf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b3a7ac65cf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b3a7ac65cf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b3a7ac65cf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b3a7ac65cf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b3a7ac65cf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3a7ac65c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3a7ac65c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b3a7ac65cf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b3a7ac65cf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b3a7ac65cf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b3a7ac65cf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b3a7ac65cf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b3a7ac65cf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b3a7ac65cf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b3a7ac65cf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b3a7ac65cf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b3a7ac65cf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b3a7ac65cf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b3a7ac65cf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b3a7ac65cf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b3a7ac65cf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b3a7ac65cf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b3a7ac65cf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b3a7ac65cf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b3a7ac65cf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b3a7ac65cf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b3a7ac65cf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3a7ac65c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3a7ac65c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b3a7ac65cf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b3a7ac65cf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b3a7ac65cf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b3a7ac65cf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b3a7ac65cf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b3a7ac65cf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b3a7ac65cf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b3a7ac65cf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b3a7ac65cf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b3a7ac65cf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b3a7ac65cf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b3a7ac65cf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b3a7ac65cf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b3a7ac65cf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b3a7ac65cf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b3a7ac65cf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b3a7ac65cf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b3a7ac65cf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b3a7ac65cf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b3a7ac65cf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3a7ac65c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3a7ac65c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b3a7ac65cf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b3a7ac65cf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b3a7ac65cf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b3a7ac65cf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b3a7ac65cf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b3a7ac65cf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b3a7ac65cf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b3a7ac65cf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b3a7ac65cf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b3a7ac65cf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b3a7ac65cf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b3a7ac65cf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b3a7ac65cf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b3a7ac65cf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b3a7ac65cf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b3a7ac65cf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b3a7ac65cf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b3a7ac65cf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b3a7ac65cf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b3a7ac65cf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3a7ac65c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3a7ac65c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b3a7ac65cf_0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b3a7ac65cf_0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b3a7ac65cf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b3a7ac65cf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b3a7ac65cf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b3a7ac65cf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3a7ac65c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3a7ac65c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3a7ac65c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3a7ac65c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3a7ac65cf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3a7ac65c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3a7ac65c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3a7ac65c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31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31.png"/><Relationship Id="rId5" Type="http://schemas.openxmlformats.org/officeDocument/2006/relationships/image" Target="../media/image19.png"/><Relationship Id="rId6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Relationship Id="rId4" Type="http://schemas.openxmlformats.org/officeDocument/2006/relationships/image" Target="../media/image25.jpg"/><Relationship Id="rId5" Type="http://schemas.openxmlformats.org/officeDocument/2006/relationships/image" Target="../media/image3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Relationship Id="rId4" Type="http://schemas.openxmlformats.org/officeDocument/2006/relationships/image" Target="../media/image2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7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6.png"/><Relationship Id="rId4" Type="http://schemas.openxmlformats.org/officeDocument/2006/relationships/image" Target="../media/image40.png"/><Relationship Id="rId5" Type="http://schemas.openxmlformats.org/officeDocument/2006/relationships/image" Target="../media/image37.png"/><Relationship Id="rId6" Type="http://schemas.openxmlformats.org/officeDocument/2006/relationships/image" Target="../media/image48.png"/><Relationship Id="rId7" Type="http://schemas.openxmlformats.org/officeDocument/2006/relationships/image" Target="../media/image5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589175" y="1573300"/>
            <a:ext cx="80241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CodeCommit</a:t>
            </a:r>
            <a:endParaRPr sz="4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0" y="3039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Managed Git Repositories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01" name="Google Shape;101;p25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5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idx="1" type="subTitle"/>
          </p:nvPr>
        </p:nvSpPr>
        <p:spPr>
          <a:xfrm>
            <a:off x="154050" y="145200"/>
            <a:ext cx="8612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Overview of CodeDeploy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345450" y="796200"/>
            <a:ext cx="82296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CodeDeploy is a managed deployment service that automates software deployments to a variety of compute services such as Amazon EC2, Fargate, Lambda and others.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34"/>
          <p:cNvSpPr/>
          <p:nvPr/>
        </p:nvSpPr>
        <p:spPr>
          <a:xfrm>
            <a:off x="5798100" y="1991950"/>
            <a:ext cx="1197000" cy="243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850" y="2734413"/>
            <a:ext cx="776550" cy="77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34"/>
          <p:cNvCxnSpPr>
            <a:stCxn id="201" idx="3"/>
          </p:cNvCxnSpPr>
          <p:nvPr/>
        </p:nvCxnSpPr>
        <p:spPr>
          <a:xfrm flipH="1" rot="10800000">
            <a:off x="4020400" y="2263187"/>
            <a:ext cx="1740300" cy="8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3" name="Google Shape;203;p34"/>
          <p:cNvCxnSpPr/>
          <p:nvPr/>
        </p:nvCxnSpPr>
        <p:spPr>
          <a:xfrm>
            <a:off x="4020400" y="3122687"/>
            <a:ext cx="1758900" cy="10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04" name="Google Shape;2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2759" y="2206688"/>
            <a:ext cx="527725" cy="5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7013" y="2880800"/>
            <a:ext cx="479175" cy="4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7025" y="3691650"/>
            <a:ext cx="479175" cy="4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 txBox="1"/>
          <p:nvPr/>
        </p:nvSpPr>
        <p:spPr>
          <a:xfrm>
            <a:off x="4469750" y="2922588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</a:t>
            </a:r>
            <a:endParaRPr/>
          </a:p>
        </p:txBody>
      </p:sp>
      <p:cxnSp>
        <p:nvCxnSpPr>
          <p:cNvPr id="208" name="Google Shape;208;p34"/>
          <p:cNvCxnSpPr/>
          <p:nvPr/>
        </p:nvCxnSpPr>
        <p:spPr>
          <a:xfrm flipH="1" rot="10800000">
            <a:off x="2225700" y="3086150"/>
            <a:ext cx="822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09" name="Google Shape;209;p34"/>
          <p:cNvSpPr txBox="1"/>
          <p:nvPr/>
        </p:nvSpPr>
        <p:spPr>
          <a:xfrm>
            <a:off x="3123475" y="3600450"/>
            <a:ext cx="15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Deploy</a:t>
            </a:r>
            <a:endParaRPr b="1"/>
          </a:p>
        </p:txBody>
      </p:sp>
      <p:sp>
        <p:nvSpPr>
          <p:cNvPr id="210" name="Google Shape;210;p34"/>
          <p:cNvSpPr/>
          <p:nvPr/>
        </p:nvSpPr>
        <p:spPr>
          <a:xfrm>
            <a:off x="804050" y="2258500"/>
            <a:ext cx="1178400" cy="189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7950" y="2810538"/>
            <a:ext cx="568876" cy="5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4"/>
          <p:cNvSpPr txBox="1"/>
          <p:nvPr/>
        </p:nvSpPr>
        <p:spPr>
          <a:xfrm>
            <a:off x="1174100" y="3609025"/>
            <a:ext cx="7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S3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idx="1" type="subTitle"/>
          </p:nvPr>
        </p:nvSpPr>
        <p:spPr>
          <a:xfrm>
            <a:off x="154050" y="145200"/>
            <a:ext cx="8612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Practical Steps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8" name="Google Shape;218;p35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345450" y="796200"/>
            <a:ext cx="82296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Create IAM Role for CodeDeploy with S3ReadOnly Access.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Create IAM Role for EC2 with S3ReadOnlyAccess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Launch EC2 Instance with Appropriate Role.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Install CodeDeploy Agent in EC2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Configure CodeDeploy Service.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ctrTitle"/>
          </p:nvPr>
        </p:nvSpPr>
        <p:spPr>
          <a:xfrm>
            <a:off x="0" y="1573300"/>
            <a:ext cx="91440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Code Pipeline </a:t>
            </a:r>
            <a:endParaRPr sz="40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5" name="Google Shape;225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Automating Deployments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26" name="Google Shape;226;p36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6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idx="1" type="subTitle"/>
          </p:nvPr>
        </p:nvSpPr>
        <p:spPr>
          <a:xfrm>
            <a:off x="-79975" y="7470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Current Setup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3" name="Google Shape;233;p37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4" name="Google Shape;234;p37"/>
          <p:cNvSpPr txBox="1"/>
          <p:nvPr/>
        </p:nvSpPr>
        <p:spPr>
          <a:xfrm>
            <a:off x="342200" y="727350"/>
            <a:ext cx="82428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At this stage, we have the pipeline setup using Code Commit, Code Build and CodeDeploy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C0000"/>
                </a:solidFill>
                <a:latin typeface="EB Garamond"/>
                <a:ea typeface="EB Garamond"/>
                <a:cs typeface="EB Garamond"/>
                <a:sym typeface="EB Garamond"/>
              </a:rPr>
              <a:t>Challenge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: The Entire Process is Manual.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5" name="Google Shape;235;p37"/>
          <p:cNvSpPr/>
          <p:nvPr/>
        </p:nvSpPr>
        <p:spPr>
          <a:xfrm>
            <a:off x="1981413" y="2517463"/>
            <a:ext cx="1875300" cy="1059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/>
        </p:nvSpPr>
        <p:spPr>
          <a:xfrm>
            <a:off x="2136338" y="3674113"/>
            <a:ext cx="17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CodeBuild</a:t>
            </a:r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363" y="2660113"/>
            <a:ext cx="774600" cy="7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7"/>
          <p:cNvSpPr/>
          <p:nvPr/>
        </p:nvSpPr>
        <p:spPr>
          <a:xfrm>
            <a:off x="190188" y="2537138"/>
            <a:ext cx="1431300" cy="1059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88" y="2741238"/>
            <a:ext cx="651700" cy="6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7"/>
          <p:cNvSpPr txBox="1"/>
          <p:nvPr/>
        </p:nvSpPr>
        <p:spPr>
          <a:xfrm>
            <a:off x="26688" y="3640588"/>
            <a:ext cx="17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CodeCommit</a:t>
            </a:r>
            <a:endParaRPr/>
          </a:p>
        </p:txBody>
      </p:sp>
      <p:cxnSp>
        <p:nvCxnSpPr>
          <p:cNvPr id="241" name="Google Shape;241;p37"/>
          <p:cNvCxnSpPr/>
          <p:nvPr/>
        </p:nvCxnSpPr>
        <p:spPr>
          <a:xfrm flipH="1" rot="10800000">
            <a:off x="3897088" y="3046813"/>
            <a:ext cx="505200" cy="1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2" name="Google Shape;242;p37"/>
          <p:cNvSpPr/>
          <p:nvPr/>
        </p:nvSpPr>
        <p:spPr>
          <a:xfrm>
            <a:off x="4442663" y="2117888"/>
            <a:ext cx="1178400" cy="1898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7425" y="2741225"/>
            <a:ext cx="568876" cy="56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9038" y="2637400"/>
            <a:ext cx="776550" cy="7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7"/>
          <p:cNvSpPr txBox="1"/>
          <p:nvPr/>
        </p:nvSpPr>
        <p:spPr>
          <a:xfrm>
            <a:off x="5932888" y="3478488"/>
            <a:ext cx="13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Deploy</a:t>
            </a:r>
            <a:endParaRPr b="1"/>
          </a:p>
        </p:txBody>
      </p:sp>
      <p:sp>
        <p:nvSpPr>
          <p:cNvPr id="246" name="Google Shape;246;p37"/>
          <p:cNvSpPr/>
          <p:nvPr/>
        </p:nvSpPr>
        <p:spPr>
          <a:xfrm>
            <a:off x="7703513" y="2369275"/>
            <a:ext cx="1197000" cy="131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38146" y="2761800"/>
            <a:ext cx="527725" cy="52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37"/>
          <p:cNvCxnSpPr/>
          <p:nvPr/>
        </p:nvCxnSpPr>
        <p:spPr>
          <a:xfrm flipH="1" rot="10800000">
            <a:off x="7066950" y="3046813"/>
            <a:ext cx="505200" cy="1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9" name="Google Shape;249;p37"/>
          <p:cNvCxnSpPr/>
          <p:nvPr/>
        </p:nvCxnSpPr>
        <p:spPr>
          <a:xfrm flipH="1" rot="10800000">
            <a:off x="1599338" y="3043963"/>
            <a:ext cx="384900" cy="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0" name="Google Shape;250;p37"/>
          <p:cNvCxnSpPr/>
          <p:nvPr/>
        </p:nvCxnSpPr>
        <p:spPr>
          <a:xfrm flipH="1" rot="10800000">
            <a:off x="5697600" y="3043963"/>
            <a:ext cx="384900" cy="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1" name="Google Shape;251;p37"/>
          <p:cNvSpPr txBox="1"/>
          <p:nvPr/>
        </p:nvSpPr>
        <p:spPr>
          <a:xfrm>
            <a:off x="4817038" y="3478488"/>
            <a:ext cx="5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S3</a:t>
            </a:r>
            <a:endParaRPr b="1"/>
          </a:p>
        </p:txBody>
      </p:sp>
      <p:sp>
        <p:nvSpPr>
          <p:cNvPr id="252" name="Google Shape;252;p37"/>
          <p:cNvSpPr txBox="1"/>
          <p:nvPr/>
        </p:nvSpPr>
        <p:spPr>
          <a:xfrm>
            <a:off x="8032528" y="3289538"/>
            <a:ext cx="5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EC2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idx="1" type="subTitle"/>
          </p:nvPr>
        </p:nvSpPr>
        <p:spPr>
          <a:xfrm>
            <a:off x="-79975" y="7470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Overview of Code Pipeline 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8" name="Google Shape;258;p38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370250" y="727350"/>
            <a:ext cx="79842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Codepipeline is a continuous delivery service to automate steps required to release the software.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It allows us to launch the entire continuous delivery toolchain in minutes, allowing releasing code faster.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0" name="Google Shape;260;p38"/>
          <p:cNvSpPr/>
          <p:nvPr/>
        </p:nvSpPr>
        <p:spPr>
          <a:xfrm>
            <a:off x="1363060" y="2788521"/>
            <a:ext cx="5710200" cy="185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394" y="3217120"/>
            <a:ext cx="1454591" cy="7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6987" y="3027165"/>
            <a:ext cx="1173100" cy="117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9110" y="3320497"/>
            <a:ext cx="750875" cy="58645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 txBox="1"/>
          <p:nvPr/>
        </p:nvSpPr>
        <p:spPr>
          <a:xfrm>
            <a:off x="1942385" y="4119103"/>
            <a:ext cx="1554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Commit</a:t>
            </a:r>
            <a:endParaRPr/>
          </a:p>
        </p:txBody>
      </p:sp>
      <p:sp>
        <p:nvSpPr>
          <p:cNvPr id="265" name="Google Shape;265;p38"/>
          <p:cNvSpPr txBox="1"/>
          <p:nvPr/>
        </p:nvSpPr>
        <p:spPr>
          <a:xfrm>
            <a:off x="3448935" y="4119103"/>
            <a:ext cx="1554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Code Build</a:t>
            </a:r>
            <a:endParaRPr/>
          </a:p>
        </p:txBody>
      </p:sp>
      <p:sp>
        <p:nvSpPr>
          <p:cNvPr id="266" name="Google Shape;266;p38"/>
          <p:cNvSpPr txBox="1"/>
          <p:nvPr/>
        </p:nvSpPr>
        <p:spPr>
          <a:xfrm>
            <a:off x="5157248" y="4084952"/>
            <a:ext cx="1554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Code Deploy</a:t>
            </a:r>
            <a:endParaRPr/>
          </a:p>
        </p:txBody>
      </p:sp>
      <p:cxnSp>
        <p:nvCxnSpPr>
          <p:cNvPr id="267" name="Google Shape;267;p38"/>
          <p:cNvCxnSpPr>
            <a:endCxn id="263" idx="1"/>
          </p:cNvCxnSpPr>
          <p:nvPr/>
        </p:nvCxnSpPr>
        <p:spPr>
          <a:xfrm flipH="1" rot="10800000">
            <a:off x="2942210" y="3613723"/>
            <a:ext cx="26169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idx="1" type="subTitle"/>
          </p:nvPr>
        </p:nvSpPr>
        <p:spPr>
          <a:xfrm>
            <a:off x="-79975" y="7470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Important Pointer - Code Pipeline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3" name="Google Shape;273;p39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234125" y="686200"/>
            <a:ext cx="79842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Codepipeline automatically triggers your pipeline whenever there is a commit in the source repository.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Output artifact is ingested into input artifact to the Build stage.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Output artifact from build stage (build) acts as input to the deploy stage.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801" y="2806300"/>
            <a:ext cx="4466450" cy="18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ctrTitle"/>
          </p:nvPr>
        </p:nvSpPr>
        <p:spPr>
          <a:xfrm>
            <a:off x="0" y="1573300"/>
            <a:ext cx="91440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CodeStar</a:t>
            </a:r>
            <a:endParaRPr sz="40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1" name="Google Shape;281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It’s just awesome!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82" name="Google Shape;282;p40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40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idx="1" type="subTitle"/>
          </p:nvPr>
        </p:nvSpPr>
        <p:spPr>
          <a:xfrm>
            <a:off x="-79975" y="7470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Use-Case: Building CI/CD Pipeline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9" name="Google Shape;289;p41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342200" y="727350"/>
            <a:ext cx="79842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To build CI/CD pipeline, we need to configure and integrate many services like AWS CodeCommit, CodeDeploy, CodePipeline and others.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91" name="Google Shape;2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862" y="2018088"/>
            <a:ext cx="3708626" cy="235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0225" y="2710150"/>
            <a:ext cx="1725499" cy="68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41"/>
          <p:cNvCxnSpPr/>
          <p:nvPr/>
        </p:nvCxnSpPr>
        <p:spPr>
          <a:xfrm>
            <a:off x="4991425" y="3050325"/>
            <a:ext cx="894600" cy="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idx="1" type="subTitle"/>
          </p:nvPr>
        </p:nvSpPr>
        <p:spPr>
          <a:xfrm>
            <a:off x="-79975" y="7470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Overview of Code Star 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9" name="Google Shape;299;p42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0" name="Google Shape;300;p42"/>
          <p:cNvSpPr txBox="1"/>
          <p:nvPr/>
        </p:nvSpPr>
        <p:spPr>
          <a:xfrm>
            <a:off x="342200" y="727350"/>
            <a:ext cx="79842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Code Star provides a unified interface to quickly develop, build and deploy application on AWS.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It allows us to launch entire continuous delivery toolchain in minutes, allowing releasing code faster.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1" name="Google Shape;301;p42"/>
          <p:cNvSpPr/>
          <p:nvPr/>
        </p:nvSpPr>
        <p:spPr>
          <a:xfrm>
            <a:off x="1363060" y="2788521"/>
            <a:ext cx="5710200" cy="185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219" y="3113745"/>
            <a:ext cx="1454591" cy="7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287" y="2933165"/>
            <a:ext cx="1173101" cy="117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3860" y="3245222"/>
            <a:ext cx="750875" cy="58645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2"/>
          <p:cNvSpPr/>
          <p:nvPr/>
        </p:nvSpPr>
        <p:spPr>
          <a:xfrm>
            <a:off x="6103948" y="3273333"/>
            <a:ext cx="523200" cy="5376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2"/>
          <p:cNvSpPr txBox="1"/>
          <p:nvPr/>
        </p:nvSpPr>
        <p:spPr>
          <a:xfrm>
            <a:off x="1624635" y="4084953"/>
            <a:ext cx="1554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Commit</a:t>
            </a:r>
            <a:endParaRPr/>
          </a:p>
        </p:txBody>
      </p:sp>
      <p:sp>
        <p:nvSpPr>
          <p:cNvPr id="307" name="Google Shape;307;p42"/>
          <p:cNvSpPr txBox="1"/>
          <p:nvPr/>
        </p:nvSpPr>
        <p:spPr>
          <a:xfrm>
            <a:off x="3080510" y="4084953"/>
            <a:ext cx="1554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Code Build</a:t>
            </a:r>
            <a:endParaRPr/>
          </a:p>
        </p:txBody>
      </p:sp>
      <p:sp>
        <p:nvSpPr>
          <p:cNvPr id="308" name="Google Shape;308;p42"/>
          <p:cNvSpPr txBox="1"/>
          <p:nvPr/>
        </p:nvSpPr>
        <p:spPr>
          <a:xfrm>
            <a:off x="4426285" y="4047477"/>
            <a:ext cx="1554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Code Deploy</a:t>
            </a:r>
            <a:endParaRPr/>
          </a:p>
        </p:txBody>
      </p:sp>
      <p:sp>
        <p:nvSpPr>
          <p:cNvPr id="309" name="Google Shape;309;p42"/>
          <p:cNvSpPr txBox="1"/>
          <p:nvPr/>
        </p:nvSpPr>
        <p:spPr>
          <a:xfrm>
            <a:off x="5755610" y="3991264"/>
            <a:ext cx="1554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Party tools</a:t>
            </a:r>
            <a:endParaRPr/>
          </a:p>
        </p:txBody>
      </p:sp>
      <p:pic>
        <p:nvPicPr>
          <p:cNvPr id="310" name="Google Shape;31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5201" y="2335937"/>
            <a:ext cx="882038" cy="88203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2"/>
          <p:cNvSpPr txBox="1"/>
          <p:nvPr/>
        </p:nvSpPr>
        <p:spPr>
          <a:xfrm>
            <a:off x="4644525" y="2371650"/>
            <a:ext cx="11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ctrTitle"/>
          </p:nvPr>
        </p:nvSpPr>
        <p:spPr>
          <a:xfrm>
            <a:off x="224075" y="1573300"/>
            <a:ext cx="84387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Introduction to Docker</a:t>
            </a:r>
            <a:endParaRPr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17" name="Google Shape;317;p43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Build once, use anywhere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18" name="Google Shape;318;p43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43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Basics of Version Control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243825" y="710675"/>
            <a:ext cx="8525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  <a:latin typeface="EB Garamond"/>
                <a:ea typeface="EB Garamond"/>
                <a:cs typeface="EB Garamond"/>
                <a:sym typeface="EB Garamond"/>
              </a:rPr>
              <a:t>Version control 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is a system that records changes to a file or set of files over time so that you can recall specific versions later.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6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0" name="Google Shape;1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237" y="1899275"/>
            <a:ext cx="3041318" cy="25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idx="1" type="subTitle"/>
          </p:nvPr>
        </p:nvSpPr>
        <p:spPr>
          <a:xfrm>
            <a:off x="-79975" y="74675"/>
            <a:ext cx="86124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Installation of Software Workflow 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25" name="Google Shape;325;p44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326" name="Google Shape;326;p44"/>
          <p:cNvGraphicFramePr/>
          <p:nvPr/>
        </p:nvGraphicFramePr>
        <p:xfrm>
          <a:off x="2882685" y="111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{9C98047D-C551-4AF9-8278-A9A0217C2FAA}</a:tableStyleId>
              </a:tblPr>
              <a:tblGrid>
                <a:gridCol w="3224900"/>
              </a:tblGrid>
              <a:tr h="56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                Download the installer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                   Run the installer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      Error Message During Installation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6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             Troubleshoot the Issue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               Re-Run the Installer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               Get another error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cxnSp>
        <p:nvCxnSpPr>
          <p:cNvPr id="327" name="Google Shape;327;p44"/>
          <p:cNvCxnSpPr/>
          <p:nvPr/>
        </p:nvCxnSpPr>
        <p:spPr>
          <a:xfrm>
            <a:off x="2317510" y="1261637"/>
            <a:ext cx="0" cy="301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8" name="Google Shape;328;p44"/>
          <p:cNvCxnSpPr/>
          <p:nvPr/>
        </p:nvCxnSpPr>
        <p:spPr>
          <a:xfrm>
            <a:off x="6140910" y="4243875"/>
            <a:ext cx="50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44"/>
          <p:cNvCxnSpPr/>
          <p:nvPr/>
        </p:nvCxnSpPr>
        <p:spPr>
          <a:xfrm flipH="1">
            <a:off x="6649275" y="2483750"/>
            <a:ext cx="9900" cy="17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44"/>
          <p:cNvCxnSpPr/>
          <p:nvPr/>
        </p:nvCxnSpPr>
        <p:spPr>
          <a:xfrm>
            <a:off x="6140910" y="2488950"/>
            <a:ext cx="50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/>
          <p:nvPr>
            <p:ph idx="1" type="subTitle"/>
          </p:nvPr>
        </p:nvSpPr>
        <p:spPr>
          <a:xfrm>
            <a:off x="134050" y="8445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What is Docker Trying to Achieve?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36" name="Google Shape;336;p45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37" name="Google Shape;337;p45"/>
          <p:cNvSpPr/>
          <p:nvPr/>
        </p:nvSpPr>
        <p:spPr>
          <a:xfrm>
            <a:off x="2434822" y="2082740"/>
            <a:ext cx="1134300" cy="978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Software</a:t>
            </a:r>
            <a:endParaRPr sz="1200"/>
          </a:p>
        </p:txBody>
      </p:sp>
      <p:sp>
        <p:nvSpPr>
          <p:cNvPr id="338" name="Google Shape;338;p45"/>
          <p:cNvSpPr/>
          <p:nvPr/>
        </p:nvSpPr>
        <p:spPr>
          <a:xfrm>
            <a:off x="6140897" y="1290765"/>
            <a:ext cx="2151300" cy="60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Windows </a:t>
            </a:r>
            <a:endParaRPr/>
          </a:p>
        </p:txBody>
      </p:sp>
      <p:sp>
        <p:nvSpPr>
          <p:cNvPr id="339" name="Google Shape;339;p45"/>
          <p:cNvSpPr/>
          <p:nvPr/>
        </p:nvSpPr>
        <p:spPr>
          <a:xfrm>
            <a:off x="6140897" y="2364853"/>
            <a:ext cx="2151300" cy="60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Linux</a:t>
            </a:r>
            <a:endParaRPr/>
          </a:p>
        </p:txBody>
      </p:sp>
      <p:sp>
        <p:nvSpPr>
          <p:cNvPr id="340" name="Google Shape;340;p45"/>
          <p:cNvSpPr/>
          <p:nvPr/>
        </p:nvSpPr>
        <p:spPr>
          <a:xfrm>
            <a:off x="6140897" y="3438953"/>
            <a:ext cx="2151300" cy="60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MAC</a:t>
            </a:r>
            <a:endParaRPr/>
          </a:p>
        </p:txBody>
      </p:sp>
      <p:cxnSp>
        <p:nvCxnSpPr>
          <p:cNvPr id="341" name="Google Shape;341;p45"/>
          <p:cNvCxnSpPr>
            <a:stCxn id="337" idx="6"/>
            <a:endCxn id="338" idx="1"/>
          </p:cNvCxnSpPr>
          <p:nvPr/>
        </p:nvCxnSpPr>
        <p:spPr>
          <a:xfrm flipH="1" rot="10800000">
            <a:off x="3569122" y="1594040"/>
            <a:ext cx="2571900" cy="9777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2" name="Google Shape;342;p45"/>
          <p:cNvCxnSpPr>
            <a:stCxn id="337" idx="6"/>
            <a:endCxn id="339" idx="1"/>
          </p:cNvCxnSpPr>
          <p:nvPr/>
        </p:nvCxnSpPr>
        <p:spPr>
          <a:xfrm>
            <a:off x="3569122" y="2571740"/>
            <a:ext cx="2571900" cy="963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3" name="Google Shape;343;p45"/>
          <p:cNvCxnSpPr>
            <a:stCxn id="337" idx="6"/>
            <a:endCxn id="340" idx="1"/>
          </p:cNvCxnSpPr>
          <p:nvPr/>
        </p:nvCxnSpPr>
        <p:spPr>
          <a:xfrm>
            <a:off x="3569122" y="2571740"/>
            <a:ext cx="2571900" cy="11703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344" name="Google Shape;34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25" y="2276473"/>
            <a:ext cx="681800" cy="68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p45"/>
          <p:cNvCxnSpPr/>
          <p:nvPr/>
        </p:nvCxnSpPr>
        <p:spPr>
          <a:xfrm>
            <a:off x="1192975" y="2571750"/>
            <a:ext cx="109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346" name="Google Shape;34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1009" y="1360475"/>
            <a:ext cx="295438" cy="3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7675" y="2472188"/>
            <a:ext cx="295450" cy="2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7675" y="3501088"/>
            <a:ext cx="295450" cy="2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>
            <p:ph idx="1" type="subTitle"/>
          </p:nvPr>
        </p:nvSpPr>
        <p:spPr>
          <a:xfrm>
            <a:off x="134050" y="8445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What is Docker Trying to Achieve?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4" name="Google Shape;354;p46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5" name="Google Shape;355;p46"/>
          <p:cNvSpPr/>
          <p:nvPr/>
        </p:nvSpPr>
        <p:spPr>
          <a:xfrm>
            <a:off x="2434822" y="2082740"/>
            <a:ext cx="1134300" cy="978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Software</a:t>
            </a:r>
            <a:endParaRPr sz="1200"/>
          </a:p>
        </p:txBody>
      </p:sp>
      <p:sp>
        <p:nvSpPr>
          <p:cNvPr id="356" name="Google Shape;356;p46"/>
          <p:cNvSpPr/>
          <p:nvPr/>
        </p:nvSpPr>
        <p:spPr>
          <a:xfrm>
            <a:off x="6140897" y="1290765"/>
            <a:ext cx="2151300" cy="60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Windows </a:t>
            </a:r>
            <a:endParaRPr/>
          </a:p>
        </p:txBody>
      </p:sp>
      <p:sp>
        <p:nvSpPr>
          <p:cNvPr id="357" name="Google Shape;357;p46"/>
          <p:cNvSpPr/>
          <p:nvPr/>
        </p:nvSpPr>
        <p:spPr>
          <a:xfrm>
            <a:off x="6140897" y="2364853"/>
            <a:ext cx="2151300" cy="60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Linux</a:t>
            </a:r>
            <a:endParaRPr/>
          </a:p>
        </p:txBody>
      </p:sp>
      <p:sp>
        <p:nvSpPr>
          <p:cNvPr id="358" name="Google Shape;358;p46"/>
          <p:cNvSpPr/>
          <p:nvPr/>
        </p:nvSpPr>
        <p:spPr>
          <a:xfrm>
            <a:off x="6140897" y="3438953"/>
            <a:ext cx="2151300" cy="60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MAC</a:t>
            </a:r>
            <a:endParaRPr/>
          </a:p>
        </p:txBody>
      </p:sp>
      <p:cxnSp>
        <p:nvCxnSpPr>
          <p:cNvPr id="359" name="Google Shape;359;p46"/>
          <p:cNvCxnSpPr>
            <a:stCxn id="355" idx="6"/>
            <a:endCxn id="356" idx="1"/>
          </p:cNvCxnSpPr>
          <p:nvPr/>
        </p:nvCxnSpPr>
        <p:spPr>
          <a:xfrm flipH="1" rot="10800000">
            <a:off x="3569122" y="1594040"/>
            <a:ext cx="2571900" cy="9777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0" name="Google Shape;360;p46"/>
          <p:cNvCxnSpPr>
            <a:stCxn id="355" idx="6"/>
            <a:endCxn id="357" idx="1"/>
          </p:cNvCxnSpPr>
          <p:nvPr/>
        </p:nvCxnSpPr>
        <p:spPr>
          <a:xfrm>
            <a:off x="3569122" y="2571740"/>
            <a:ext cx="2571900" cy="963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1" name="Google Shape;361;p46"/>
          <p:cNvCxnSpPr>
            <a:stCxn id="355" idx="6"/>
            <a:endCxn id="358" idx="1"/>
          </p:cNvCxnSpPr>
          <p:nvPr/>
        </p:nvCxnSpPr>
        <p:spPr>
          <a:xfrm>
            <a:off x="3569122" y="2571740"/>
            <a:ext cx="2571900" cy="11703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362" name="Google Shape;3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25" y="2276473"/>
            <a:ext cx="681800" cy="68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p46"/>
          <p:cNvCxnSpPr/>
          <p:nvPr/>
        </p:nvCxnSpPr>
        <p:spPr>
          <a:xfrm>
            <a:off x="1192975" y="2571750"/>
            <a:ext cx="109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4" name="Google Shape;364;p46"/>
          <p:cNvSpPr txBox="1"/>
          <p:nvPr/>
        </p:nvSpPr>
        <p:spPr>
          <a:xfrm>
            <a:off x="2239375" y="3239250"/>
            <a:ext cx="1730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Container </a:t>
            </a:r>
            <a:endParaRPr/>
          </a:p>
        </p:txBody>
      </p:sp>
      <p:pic>
        <p:nvPicPr>
          <p:cNvPr id="365" name="Google Shape;36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1009" y="1360475"/>
            <a:ext cx="295438" cy="3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5834" y="2511550"/>
            <a:ext cx="295438" cy="3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0459" y="3552150"/>
            <a:ext cx="295438" cy="3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idx="1" type="subTitle"/>
          </p:nvPr>
        </p:nvSpPr>
        <p:spPr>
          <a:xfrm>
            <a:off x="-79975" y="74675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Introduction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3" name="Google Shape;373;p47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4" name="Google Shape;374;p47"/>
          <p:cNvSpPr txBox="1"/>
          <p:nvPr/>
        </p:nvSpPr>
        <p:spPr>
          <a:xfrm>
            <a:off x="234125" y="793275"/>
            <a:ext cx="79842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Docker 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is an open platform, once we build a docker container, we can run it anywhere, say it windows, linux, mac whether on laptop, data center or in cloud.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It follows the </a:t>
            </a:r>
            <a:r>
              <a:rPr lang="en" sz="1800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build once, run anywhere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approach.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55CC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large_v-trans.png" id="375" name="Google Shape;3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25" y="2726675"/>
            <a:ext cx="2180749" cy="194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idx="1" type="subTitle"/>
          </p:nvPr>
        </p:nvSpPr>
        <p:spPr>
          <a:xfrm>
            <a:off x="-79975" y="74675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Containers vs Virtual Machines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1" name="Google Shape;381;p48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2" name="Google Shape;382;p48"/>
          <p:cNvSpPr txBox="1"/>
          <p:nvPr/>
        </p:nvSpPr>
        <p:spPr>
          <a:xfrm>
            <a:off x="170100" y="793275"/>
            <a:ext cx="79842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Virtual Machine 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contains entire Operating System.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Container 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uses the resource of the host operating system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55CC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G94I.png" id="383" name="Google Shape;3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625" y="1954350"/>
            <a:ext cx="4512501" cy="25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ctrTitle"/>
          </p:nvPr>
        </p:nvSpPr>
        <p:spPr>
          <a:xfrm>
            <a:off x="224075" y="1573300"/>
            <a:ext cx="84387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Container Orchestration</a:t>
            </a:r>
            <a:endParaRPr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9" name="Google Shape;389;p49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Build once, use anywhere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90" name="Google Shape;390;p49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9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idx="1" type="subTitle"/>
          </p:nvPr>
        </p:nvSpPr>
        <p:spPr>
          <a:xfrm>
            <a:off x="-81025" y="74675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Getting Started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7" name="Google Shape;397;p50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8" name="Google Shape;398;p50"/>
          <p:cNvSpPr txBox="1"/>
          <p:nvPr/>
        </p:nvSpPr>
        <p:spPr>
          <a:xfrm>
            <a:off x="323300" y="778975"/>
            <a:ext cx="79842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Container orchestration is all about managing the life cycles of containers, especially in large, dynamic environments.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9" name="Google Shape;399;p50"/>
          <p:cNvSpPr/>
          <p:nvPr/>
        </p:nvSpPr>
        <p:spPr>
          <a:xfrm>
            <a:off x="618355" y="1986205"/>
            <a:ext cx="1780200" cy="229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0"/>
          <p:cNvSpPr/>
          <p:nvPr/>
        </p:nvSpPr>
        <p:spPr>
          <a:xfrm>
            <a:off x="3047375" y="1919463"/>
            <a:ext cx="1824300" cy="229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0"/>
          <p:cNvSpPr/>
          <p:nvPr/>
        </p:nvSpPr>
        <p:spPr>
          <a:xfrm>
            <a:off x="871405" y="2454630"/>
            <a:ext cx="1274100" cy="459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Web Server</a:t>
            </a:r>
            <a:endParaRPr/>
          </a:p>
        </p:txBody>
      </p:sp>
      <p:sp>
        <p:nvSpPr>
          <p:cNvPr id="402" name="Google Shape;402;p50"/>
          <p:cNvSpPr/>
          <p:nvPr/>
        </p:nvSpPr>
        <p:spPr>
          <a:xfrm>
            <a:off x="871405" y="3328430"/>
            <a:ext cx="1274100" cy="459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App Server</a:t>
            </a:r>
            <a:endParaRPr/>
          </a:p>
        </p:txBody>
      </p:sp>
      <p:sp>
        <p:nvSpPr>
          <p:cNvPr id="403" name="Google Shape;403;p50"/>
          <p:cNvSpPr txBox="1"/>
          <p:nvPr/>
        </p:nvSpPr>
        <p:spPr>
          <a:xfrm>
            <a:off x="946255" y="4309686"/>
            <a:ext cx="13305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VM 1</a:t>
            </a:r>
            <a:endParaRPr/>
          </a:p>
        </p:txBody>
      </p:sp>
      <p:sp>
        <p:nvSpPr>
          <p:cNvPr id="404" name="Google Shape;404;p50"/>
          <p:cNvSpPr txBox="1"/>
          <p:nvPr/>
        </p:nvSpPr>
        <p:spPr>
          <a:xfrm>
            <a:off x="3422150" y="4304712"/>
            <a:ext cx="13305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VM 2</a:t>
            </a:r>
            <a:endParaRPr/>
          </a:p>
        </p:txBody>
      </p:sp>
      <p:sp>
        <p:nvSpPr>
          <p:cNvPr id="405" name="Google Shape;405;p50"/>
          <p:cNvSpPr/>
          <p:nvPr/>
        </p:nvSpPr>
        <p:spPr>
          <a:xfrm>
            <a:off x="5520500" y="1919463"/>
            <a:ext cx="1824300" cy="229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0"/>
          <p:cNvSpPr txBox="1"/>
          <p:nvPr/>
        </p:nvSpPr>
        <p:spPr>
          <a:xfrm>
            <a:off x="5895275" y="4304712"/>
            <a:ext cx="13305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VM 3</a:t>
            </a:r>
            <a:endParaRPr/>
          </a:p>
        </p:txBody>
      </p:sp>
      <p:sp>
        <p:nvSpPr>
          <p:cNvPr id="407" name="Google Shape;407;p50"/>
          <p:cNvSpPr/>
          <p:nvPr/>
        </p:nvSpPr>
        <p:spPr>
          <a:xfrm>
            <a:off x="3322480" y="2454630"/>
            <a:ext cx="1274100" cy="459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Web Server</a:t>
            </a:r>
            <a:endParaRPr/>
          </a:p>
        </p:txBody>
      </p:sp>
      <p:sp>
        <p:nvSpPr>
          <p:cNvPr id="408" name="Google Shape;408;p50"/>
          <p:cNvSpPr/>
          <p:nvPr/>
        </p:nvSpPr>
        <p:spPr>
          <a:xfrm>
            <a:off x="3322480" y="3379668"/>
            <a:ext cx="1274100" cy="459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App Server</a:t>
            </a:r>
            <a:endParaRPr/>
          </a:p>
        </p:txBody>
      </p:sp>
      <p:sp>
        <p:nvSpPr>
          <p:cNvPr id="409" name="Google Shape;409;p50"/>
          <p:cNvSpPr/>
          <p:nvPr/>
        </p:nvSpPr>
        <p:spPr>
          <a:xfrm>
            <a:off x="5773555" y="2454630"/>
            <a:ext cx="1274100" cy="459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Web Server</a:t>
            </a:r>
            <a:endParaRPr/>
          </a:p>
        </p:txBody>
      </p:sp>
      <p:cxnSp>
        <p:nvCxnSpPr>
          <p:cNvPr id="410" name="Google Shape;410;p50"/>
          <p:cNvCxnSpPr/>
          <p:nvPr/>
        </p:nvCxnSpPr>
        <p:spPr>
          <a:xfrm>
            <a:off x="1086775" y="2304750"/>
            <a:ext cx="927600" cy="8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50"/>
          <p:cNvCxnSpPr/>
          <p:nvPr/>
        </p:nvCxnSpPr>
        <p:spPr>
          <a:xfrm flipH="1">
            <a:off x="1180325" y="2276625"/>
            <a:ext cx="796500" cy="79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7" name="Google Shape;417;p51"/>
          <p:cNvSpPr/>
          <p:nvPr/>
        </p:nvSpPr>
        <p:spPr>
          <a:xfrm>
            <a:off x="738671" y="1354547"/>
            <a:ext cx="1780200" cy="229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1"/>
          <p:cNvSpPr/>
          <p:nvPr/>
        </p:nvSpPr>
        <p:spPr>
          <a:xfrm>
            <a:off x="3167691" y="1287805"/>
            <a:ext cx="1824300" cy="229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1"/>
          <p:cNvSpPr/>
          <p:nvPr/>
        </p:nvSpPr>
        <p:spPr>
          <a:xfrm>
            <a:off x="991721" y="1822972"/>
            <a:ext cx="1274100" cy="459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Web Server</a:t>
            </a:r>
            <a:endParaRPr/>
          </a:p>
        </p:txBody>
      </p:sp>
      <p:sp>
        <p:nvSpPr>
          <p:cNvPr id="420" name="Google Shape;420;p51"/>
          <p:cNvSpPr txBox="1"/>
          <p:nvPr/>
        </p:nvSpPr>
        <p:spPr>
          <a:xfrm>
            <a:off x="1066571" y="3678029"/>
            <a:ext cx="13305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VM 1</a:t>
            </a:r>
            <a:endParaRPr/>
          </a:p>
        </p:txBody>
      </p:sp>
      <p:sp>
        <p:nvSpPr>
          <p:cNvPr id="421" name="Google Shape;421;p51"/>
          <p:cNvSpPr txBox="1"/>
          <p:nvPr/>
        </p:nvSpPr>
        <p:spPr>
          <a:xfrm>
            <a:off x="3542466" y="3673054"/>
            <a:ext cx="13305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VM 2</a:t>
            </a:r>
            <a:endParaRPr/>
          </a:p>
        </p:txBody>
      </p:sp>
      <p:sp>
        <p:nvSpPr>
          <p:cNvPr id="422" name="Google Shape;422;p51"/>
          <p:cNvSpPr/>
          <p:nvPr/>
        </p:nvSpPr>
        <p:spPr>
          <a:xfrm>
            <a:off x="5640816" y="1287805"/>
            <a:ext cx="1824300" cy="229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1"/>
          <p:cNvSpPr txBox="1"/>
          <p:nvPr/>
        </p:nvSpPr>
        <p:spPr>
          <a:xfrm>
            <a:off x="6015591" y="3673054"/>
            <a:ext cx="13305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VM 3</a:t>
            </a:r>
            <a:endParaRPr/>
          </a:p>
        </p:txBody>
      </p:sp>
      <p:sp>
        <p:nvSpPr>
          <p:cNvPr id="424" name="Google Shape;424;p51"/>
          <p:cNvSpPr txBox="1"/>
          <p:nvPr/>
        </p:nvSpPr>
        <p:spPr>
          <a:xfrm>
            <a:off x="484825" y="270850"/>
            <a:ext cx="79842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EB Garamond"/>
                <a:ea typeface="EB Garamond"/>
                <a:cs typeface="EB Garamond"/>
                <a:sym typeface="EB Garamond"/>
              </a:rPr>
              <a:t>Requirement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:   Minimum of 2 web-server should be running all the time.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5" name="Google Shape;425;p51"/>
          <p:cNvSpPr/>
          <p:nvPr/>
        </p:nvSpPr>
        <p:spPr>
          <a:xfrm>
            <a:off x="991721" y="2750497"/>
            <a:ext cx="1274100" cy="459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Web Server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2"/>
          <p:cNvSpPr txBox="1"/>
          <p:nvPr>
            <p:ph idx="1" type="subTitle"/>
          </p:nvPr>
        </p:nvSpPr>
        <p:spPr>
          <a:xfrm>
            <a:off x="-79975" y="74675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Importance of Container Orchestration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1" name="Google Shape;431;p52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2" name="Google Shape;432;p52"/>
          <p:cNvSpPr txBox="1"/>
          <p:nvPr/>
        </p:nvSpPr>
        <p:spPr>
          <a:xfrm>
            <a:off x="234125" y="867875"/>
            <a:ext cx="79842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Container Orchestration can be used to perform lot of tasks, some of them includes: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Provisioning and deployment of containers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Scaling up or removing containers to spread application load evenly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Movement of containers from one host to another if there is a shortage of resources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Load balancing of service discovery between containers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Health monitoring of containers and hosts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3"/>
          <p:cNvSpPr txBox="1"/>
          <p:nvPr>
            <p:ph idx="1" type="subTitle"/>
          </p:nvPr>
        </p:nvSpPr>
        <p:spPr>
          <a:xfrm>
            <a:off x="-79975" y="74675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Container Orchestration Solutions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8" name="Google Shape;438;p53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9" name="Google Shape;439;p53"/>
          <p:cNvSpPr txBox="1"/>
          <p:nvPr/>
        </p:nvSpPr>
        <p:spPr>
          <a:xfrm>
            <a:off x="234125" y="867875"/>
            <a:ext cx="79842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There are many container orchestration solutions which are available, some of the popular ones include: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Docker Swarm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Kubernetes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Apache Mesos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Elastic Container  Service (AWS ECS)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There are also various container orchestration platforms available like EKS.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Distributed Version Control Systems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243825" y="785500"/>
            <a:ext cx="8525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Git is free and open source software for distributed version control.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7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000" y="1871213"/>
            <a:ext cx="3628346" cy="25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999" y="2619208"/>
            <a:ext cx="2008426" cy="10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4"/>
          <p:cNvSpPr txBox="1"/>
          <p:nvPr>
            <p:ph type="ctrTitle"/>
          </p:nvPr>
        </p:nvSpPr>
        <p:spPr>
          <a:xfrm>
            <a:off x="589175" y="1573300"/>
            <a:ext cx="80241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Container Orchestration in AWS</a:t>
            </a:r>
            <a:endParaRPr sz="4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5" name="Google Shape;445;p54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Choosing Right Orchestrator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446" name="Google Shape;446;p54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54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5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Container Orchestration in AWS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3" name="Google Shape;453;p55"/>
          <p:cNvSpPr txBox="1"/>
          <p:nvPr/>
        </p:nvSpPr>
        <p:spPr>
          <a:xfrm>
            <a:off x="243825" y="710675"/>
            <a:ext cx="85254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There are two primary services that are extensively used for container orchestration use-cases.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5"/>
          <p:cNvSpPr/>
          <p:nvPr/>
        </p:nvSpPr>
        <p:spPr>
          <a:xfrm>
            <a:off x="2562400" y="1797075"/>
            <a:ext cx="2571900" cy="486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Container Orchestration</a:t>
            </a:r>
            <a:endParaRPr/>
          </a:p>
        </p:txBody>
      </p:sp>
      <p:sp>
        <p:nvSpPr>
          <p:cNvPr id="455" name="Google Shape;455;p55"/>
          <p:cNvSpPr/>
          <p:nvPr/>
        </p:nvSpPr>
        <p:spPr>
          <a:xfrm>
            <a:off x="813625" y="3489788"/>
            <a:ext cx="2291100" cy="935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 Container Service</a:t>
            </a:r>
            <a:endParaRPr/>
          </a:p>
        </p:txBody>
      </p:sp>
      <p:sp>
        <p:nvSpPr>
          <p:cNvPr id="456" name="Google Shape;456;p55"/>
          <p:cNvSpPr/>
          <p:nvPr/>
        </p:nvSpPr>
        <p:spPr>
          <a:xfrm>
            <a:off x="4650650" y="3489788"/>
            <a:ext cx="2466000" cy="935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Elastic Kubernetes Service</a:t>
            </a:r>
            <a:endParaRPr/>
          </a:p>
        </p:txBody>
      </p:sp>
      <p:cxnSp>
        <p:nvCxnSpPr>
          <p:cNvPr id="457" name="Google Shape;457;p55"/>
          <p:cNvCxnSpPr>
            <a:stCxn id="454" idx="2"/>
            <a:endCxn id="455" idx="0"/>
          </p:cNvCxnSpPr>
          <p:nvPr/>
        </p:nvCxnSpPr>
        <p:spPr>
          <a:xfrm flipH="1">
            <a:off x="1959250" y="2283375"/>
            <a:ext cx="1889100" cy="12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8" name="Google Shape;458;p55"/>
          <p:cNvCxnSpPr>
            <a:stCxn id="454" idx="2"/>
            <a:endCxn id="456" idx="0"/>
          </p:cNvCxnSpPr>
          <p:nvPr/>
        </p:nvCxnSpPr>
        <p:spPr>
          <a:xfrm>
            <a:off x="3848350" y="2283375"/>
            <a:ext cx="2035200" cy="12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9" name="Google Shape;459;p55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6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Important Difference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5" name="Google Shape;465;p56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466" name="Google Shape;466;p56"/>
          <p:cNvGraphicFramePr/>
          <p:nvPr/>
        </p:nvGraphicFramePr>
        <p:xfrm>
          <a:off x="503625" y="166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{9C98047D-C551-4AF9-8278-A9A0217C2FAA}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Pointers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AWS EKS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AWS ECS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Open-Source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Complexity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More Complex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Complex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Community Support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7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Choosing Right Orchestrator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2" name="Google Shape;472;p57"/>
          <p:cNvSpPr txBox="1"/>
          <p:nvPr/>
        </p:nvSpPr>
        <p:spPr>
          <a:xfrm>
            <a:off x="225125" y="894975"/>
            <a:ext cx="8525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If you plan  to work exclusively on AWS, you should choose ECS as it offers more in-depth AWS integration than Amazon EKS.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Organizations with limited expertise and insufficient resources to invest in learning Kubernetes can go with ECS.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If you plan to deploy containers across multiple platforms, you can choose EKS.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7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/>
          <p:nvPr>
            <p:ph type="ctrTitle"/>
          </p:nvPr>
        </p:nvSpPr>
        <p:spPr>
          <a:xfrm>
            <a:off x="0" y="1573300"/>
            <a:ext cx="91440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Elastic Container Registry (ECR)</a:t>
            </a:r>
            <a:endParaRPr sz="40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9" name="Google Shape;479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Storing Container Images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480" name="Google Shape;480;p58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58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9"/>
          <p:cNvSpPr txBox="1"/>
          <p:nvPr>
            <p:ph idx="1" type="subTitle"/>
          </p:nvPr>
        </p:nvSpPr>
        <p:spPr>
          <a:xfrm>
            <a:off x="-79975" y="7470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with Analogy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7" name="Google Shape;487;p59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8" name="Google Shape;488;p59"/>
          <p:cNvSpPr txBox="1"/>
          <p:nvPr/>
        </p:nvSpPr>
        <p:spPr>
          <a:xfrm>
            <a:off x="321825" y="755050"/>
            <a:ext cx="79842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Google Play is an online store where people go to find their favorite apps, games, movies, TV shows, books, and mor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9" name="Google Shape;489;p59"/>
          <p:cNvSpPr/>
          <p:nvPr/>
        </p:nvSpPr>
        <p:spPr>
          <a:xfrm>
            <a:off x="1225041" y="2073150"/>
            <a:ext cx="2038800" cy="210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0" name="Google Shape;4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803" y="2531406"/>
            <a:ext cx="19978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300" y="2073150"/>
            <a:ext cx="867300" cy="8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300" y="3403550"/>
            <a:ext cx="867300" cy="86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3" name="Google Shape;493;p59"/>
          <p:cNvCxnSpPr>
            <a:stCxn id="490" idx="3"/>
            <a:endCxn id="491" idx="1"/>
          </p:cNvCxnSpPr>
          <p:nvPr/>
        </p:nvCxnSpPr>
        <p:spPr>
          <a:xfrm flipH="1" rot="10800000">
            <a:off x="3269628" y="2506881"/>
            <a:ext cx="2088600" cy="5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4" name="Google Shape;494;p59"/>
          <p:cNvCxnSpPr>
            <a:endCxn id="492" idx="1"/>
          </p:cNvCxnSpPr>
          <p:nvPr/>
        </p:nvCxnSpPr>
        <p:spPr>
          <a:xfrm>
            <a:off x="3269700" y="3055400"/>
            <a:ext cx="2088600" cy="7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5" name="Google Shape;495;p59"/>
          <p:cNvSpPr txBox="1"/>
          <p:nvPr/>
        </p:nvSpPr>
        <p:spPr>
          <a:xfrm>
            <a:off x="5358375" y="2855175"/>
            <a:ext cx="8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</a:t>
            </a:r>
            <a:endParaRPr/>
          </a:p>
        </p:txBody>
      </p:sp>
      <p:sp>
        <p:nvSpPr>
          <p:cNvPr id="496" name="Google Shape;496;p59"/>
          <p:cNvSpPr txBox="1"/>
          <p:nvPr/>
        </p:nvSpPr>
        <p:spPr>
          <a:xfrm>
            <a:off x="5358375" y="4270850"/>
            <a:ext cx="8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"/>
          <p:cNvSpPr txBox="1"/>
          <p:nvPr>
            <p:ph idx="1" type="subTitle"/>
          </p:nvPr>
        </p:nvSpPr>
        <p:spPr>
          <a:xfrm>
            <a:off x="47150" y="6535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Importance of Container Registry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02" name="Google Shape;502;p60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03" name="Google Shape;503;p60"/>
          <p:cNvSpPr txBox="1"/>
          <p:nvPr/>
        </p:nvSpPr>
        <p:spPr>
          <a:xfrm>
            <a:off x="361250" y="773725"/>
            <a:ext cx="79842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Container Registry is a single place for your team to manage Docker images.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Whenever you launch a Docker Container, the associated image is pulled from Registry.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04" name="Google Shape;50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500" y="2572275"/>
            <a:ext cx="5855699" cy="1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1"/>
          <p:cNvSpPr txBox="1"/>
          <p:nvPr>
            <p:ph idx="1" type="subTitle"/>
          </p:nvPr>
        </p:nvSpPr>
        <p:spPr>
          <a:xfrm>
            <a:off x="47150" y="6535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Basics of ECR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10" name="Google Shape;510;p61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11" name="Google Shape;511;p61"/>
          <p:cNvSpPr txBox="1"/>
          <p:nvPr/>
        </p:nvSpPr>
        <p:spPr>
          <a:xfrm>
            <a:off x="361250" y="773725"/>
            <a:ext cx="79842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Amazon ECR is a fully managed container registry for storing Docker Images.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12" name="Google Shape;512;p61"/>
          <p:cNvSpPr/>
          <p:nvPr/>
        </p:nvSpPr>
        <p:spPr>
          <a:xfrm>
            <a:off x="1197025" y="1973225"/>
            <a:ext cx="1926600" cy="223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61"/>
          <p:cNvSpPr/>
          <p:nvPr/>
        </p:nvSpPr>
        <p:spPr>
          <a:xfrm>
            <a:off x="1346675" y="2309900"/>
            <a:ext cx="1608600" cy="458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Docker Image 1</a:t>
            </a:r>
            <a:endParaRPr/>
          </a:p>
        </p:txBody>
      </p:sp>
      <p:sp>
        <p:nvSpPr>
          <p:cNvPr id="514" name="Google Shape;514;p61"/>
          <p:cNvSpPr/>
          <p:nvPr/>
        </p:nvSpPr>
        <p:spPr>
          <a:xfrm>
            <a:off x="1346675" y="3257225"/>
            <a:ext cx="1608600" cy="458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Docker Image 2</a:t>
            </a:r>
            <a:endParaRPr/>
          </a:p>
        </p:txBody>
      </p:sp>
      <p:pic>
        <p:nvPicPr>
          <p:cNvPr id="515" name="Google Shape;51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201" y="2164500"/>
            <a:ext cx="737099" cy="7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376" y="3409850"/>
            <a:ext cx="737099" cy="74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7" name="Google Shape;517;p61"/>
          <p:cNvCxnSpPr/>
          <p:nvPr/>
        </p:nvCxnSpPr>
        <p:spPr>
          <a:xfrm>
            <a:off x="3350513" y="2538950"/>
            <a:ext cx="19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18" name="Google Shape;518;p61"/>
          <p:cNvCxnSpPr/>
          <p:nvPr/>
        </p:nvCxnSpPr>
        <p:spPr>
          <a:xfrm>
            <a:off x="3370588" y="3780650"/>
            <a:ext cx="19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19" name="Google Shape;519;p61"/>
          <p:cNvSpPr txBox="1"/>
          <p:nvPr/>
        </p:nvSpPr>
        <p:spPr>
          <a:xfrm>
            <a:off x="3619150" y="2955175"/>
            <a:ext cx="16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pull</a:t>
            </a:r>
            <a:endParaRPr/>
          </a:p>
        </p:txBody>
      </p:sp>
      <p:sp>
        <p:nvSpPr>
          <p:cNvPr id="520" name="Google Shape;520;p61"/>
          <p:cNvSpPr txBox="1"/>
          <p:nvPr/>
        </p:nvSpPr>
        <p:spPr>
          <a:xfrm>
            <a:off x="1776850" y="4219350"/>
            <a:ext cx="6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ECR</a:t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2"/>
          <p:cNvSpPr txBox="1"/>
          <p:nvPr>
            <p:ph type="ctrTitle"/>
          </p:nvPr>
        </p:nvSpPr>
        <p:spPr>
          <a:xfrm>
            <a:off x="589175" y="1573300"/>
            <a:ext cx="80241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Fargate</a:t>
            </a:r>
            <a:endParaRPr sz="4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6" name="Google Shape;526;p62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         Serverless Compute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527" name="Google Shape;527;p62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62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3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Basic Approach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34" name="Google Shape;534;p63"/>
          <p:cNvSpPr txBox="1"/>
          <p:nvPr/>
        </p:nvSpPr>
        <p:spPr>
          <a:xfrm>
            <a:off x="243825" y="688300"/>
            <a:ext cx="8525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In traditional approach, there is a need to create set of EC2 instances where containers can run.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EB Garamond"/>
                <a:ea typeface="EB Garamond"/>
                <a:cs typeface="EB Garamond"/>
                <a:sym typeface="EB Garamond"/>
              </a:rPr>
              <a:t>Challenges: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Define and Deploy EC2, Security of EC2, Manage EC2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35" name="Google Shape;535;p63"/>
          <p:cNvSpPr/>
          <p:nvPr/>
        </p:nvSpPr>
        <p:spPr>
          <a:xfrm>
            <a:off x="776225" y="3119850"/>
            <a:ext cx="2094900" cy="533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Orchestrator</a:t>
            </a:r>
            <a:endParaRPr/>
          </a:p>
        </p:txBody>
      </p:sp>
      <p:sp>
        <p:nvSpPr>
          <p:cNvPr id="536" name="Google Shape;536;p63"/>
          <p:cNvSpPr/>
          <p:nvPr/>
        </p:nvSpPr>
        <p:spPr>
          <a:xfrm>
            <a:off x="4256225" y="2336900"/>
            <a:ext cx="1262400" cy="2253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7" name="Google Shape;53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712" y="2561700"/>
            <a:ext cx="639425" cy="6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712" y="3733450"/>
            <a:ext cx="639425" cy="6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238" y="2642988"/>
            <a:ext cx="473187" cy="4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238" y="3814738"/>
            <a:ext cx="473187" cy="47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Google Shape;541;p63"/>
          <p:cNvCxnSpPr/>
          <p:nvPr/>
        </p:nvCxnSpPr>
        <p:spPr>
          <a:xfrm flipH="1" rot="10800000">
            <a:off x="5269800" y="2876763"/>
            <a:ext cx="607800" cy="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542" name="Google Shape;542;p63"/>
          <p:cNvCxnSpPr/>
          <p:nvPr/>
        </p:nvCxnSpPr>
        <p:spPr>
          <a:xfrm flipH="1" rot="10800000">
            <a:off x="5269800" y="4048513"/>
            <a:ext cx="607800" cy="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543" name="Google Shape;543;p63"/>
          <p:cNvSpPr txBox="1"/>
          <p:nvPr/>
        </p:nvSpPr>
        <p:spPr>
          <a:xfrm>
            <a:off x="5740050" y="3039700"/>
            <a:ext cx="95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Container 1</a:t>
            </a:r>
            <a:endParaRPr sz="1100"/>
          </a:p>
        </p:txBody>
      </p:sp>
      <p:sp>
        <p:nvSpPr>
          <p:cNvPr id="544" name="Google Shape;544;p63"/>
          <p:cNvSpPr txBox="1"/>
          <p:nvPr/>
        </p:nvSpPr>
        <p:spPr>
          <a:xfrm>
            <a:off x="5805525" y="4233000"/>
            <a:ext cx="95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Container 2</a:t>
            </a:r>
            <a:endParaRPr sz="1100"/>
          </a:p>
        </p:txBody>
      </p:sp>
      <p:cxnSp>
        <p:nvCxnSpPr>
          <p:cNvPr id="545" name="Google Shape;545;p63"/>
          <p:cNvCxnSpPr>
            <a:stCxn id="535" idx="3"/>
          </p:cNvCxnSpPr>
          <p:nvPr/>
        </p:nvCxnSpPr>
        <p:spPr>
          <a:xfrm flipH="1" rot="10800000">
            <a:off x="2871125" y="2729700"/>
            <a:ext cx="1365300" cy="6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6" name="Google Shape;546;p63"/>
          <p:cNvCxnSpPr>
            <a:stCxn id="535" idx="3"/>
          </p:cNvCxnSpPr>
          <p:nvPr/>
        </p:nvCxnSpPr>
        <p:spPr>
          <a:xfrm>
            <a:off x="2871125" y="3386400"/>
            <a:ext cx="1383900" cy="7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63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AWS CodeCommit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5" name="Google Shape;125;p28"/>
          <p:cNvSpPr txBox="1"/>
          <p:nvPr/>
        </p:nvSpPr>
        <p:spPr>
          <a:xfrm>
            <a:off x="243825" y="710675"/>
            <a:ext cx="8525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CodeCommit is a managed source control service that hosts private Git repositories.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213" y="1789825"/>
            <a:ext cx="4595620" cy="25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4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Serverless Approach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3" name="Google Shape;553;p64"/>
          <p:cNvSpPr txBox="1"/>
          <p:nvPr/>
        </p:nvSpPr>
        <p:spPr>
          <a:xfrm>
            <a:off x="243825" y="853025"/>
            <a:ext cx="8525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In the serverless approach, we do not have to worry about provisioning and managing EC2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EB Garamond"/>
                <a:ea typeface="EB Garamond"/>
                <a:cs typeface="EB Garamond"/>
                <a:sym typeface="EB Garamond"/>
              </a:rPr>
              <a:t>AWS Fargate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is a serverless, pay-as-you-go compute engine that lets you focus on building applications without managing servers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4" name="Google Shape;554;p64"/>
          <p:cNvSpPr/>
          <p:nvPr/>
        </p:nvSpPr>
        <p:spPr>
          <a:xfrm>
            <a:off x="1327975" y="3035675"/>
            <a:ext cx="2094900" cy="533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Orchestrator</a:t>
            </a:r>
            <a:endParaRPr/>
          </a:p>
        </p:txBody>
      </p:sp>
      <p:sp>
        <p:nvSpPr>
          <p:cNvPr id="555" name="Google Shape;555;p64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56" name="Google Shape;55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475" y="2809263"/>
            <a:ext cx="985925" cy="985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7" name="Google Shape;557;p64"/>
          <p:cNvCxnSpPr>
            <a:stCxn id="554" idx="3"/>
            <a:endCxn id="556" idx="1"/>
          </p:cNvCxnSpPr>
          <p:nvPr/>
        </p:nvCxnSpPr>
        <p:spPr>
          <a:xfrm>
            <a:off x="3422875" y="3302225"/>
            <a:ext cx="160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58" name="Google Shape;558;p64"/>
          <p:cNvSpPr txBox="1"/>
          <p:nvPr/>
        </p:nvSpPr>
        <p:spPr>
          <a:xfrm>
            <a:off x="4909700" y="3879363"/>
            <a:ext cx="15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AWS Fargate</a:t>
            </a: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5"/>
          <p:cNvSpPr txBox="1"/>
          <p:nvPr>
            <p:ph type="ctrTitle"/>
          </p:nvPr>
        </p:nvSpPr>
        <p:spPr>
          <a:xfrm>
            <a:off x="0" y="1573300"/>
            <a:ext cx="91440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Service Catalog</a:t>
            </a:r>
            <a:endParaRPr sz="40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4" name="Google Shape;564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Standardized Stack 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565" name="Google Shape;565;p65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65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6"/>
          <p:cNvSpPr/>
          <p:nvPr/>
        </p:nvSpPr>
        <p:spPr>
          <a:xfrm>
            <a:off x="2576238" y="1995450"/>
            <a:ext cx="3039300" cy="208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66"/>
          <p:cNvSpPr txBox="1"/>
          <p:nvPr>
            <p:ph idx="1" type="subTitle"/>
          </p:nvPr>
        </p:nvSpPr>
        <p:spPr>
          <a:xfrm>
            <a:off x="-79975" y="74700"/>
            <a:ext cx="8612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the Workflow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3" name="Google Shape;573;p66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4" name="Google Shape;574;p66"/>
          <p:cNvSpPr txBox="1"/>
          <p:nvPr/>
        </p:nvSpPr>
        <p:spPr>
          <a:xfrm>
            <a:off x="351900" y="814850"/>
            <a:ext cx="79842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Service Catalog enables organizations to create and manage catalogs of IT services that are approved for use on AWS.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5" name="Google Shape;575;p66"/>
          <p:cNvSpPr/>
          <p:nvPr/>
        </p:nvSpPr>
        <p:spPr>
          <a:xfrm>
            <a:off x="3113888" y="2263163"/>
            <a:ext cx="1870500" cy="448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Development ENV</a:t>
            </a:r>
            <a:endParaRPr/>
          </a:p>
        </p:txBody>
      </p:sp>
      <p:sp>
        <p:nvSpPr>
          <p:cNvPr id="576" name="Google Shape;576;p66"/>
          <p:cNvSpPr/>
          <p:nvPr/>
        </p:nvSpPr>
        <p:spPr>
          <a:xfrm>
            <a:off x="3160638" y="3333050"/>
            <a:ext cx="1870500" cy="448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Production ENV</a:t>
            </a:r>
            <a:endParaRPr/>
          </a:p>
        </p:txBody>
      </p:sp>
      <p:pic>
        <p:nvPicPr>
          <p:cNvPr id="577" name="Google Shape;57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37" y="2586627"/>
            <a:ext cx="793200" cy="7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66"/>
          <p:cNvSpPr txBox="1"/>
          <p:nvPr/>
        </p:nvSpPr>
        <p:spPr>
          <a:xfrm>
            <a:off x="3024038" y="4170575"/>
            <a:ext cx="25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Catalog Products</a:t>
            </a:r>
            <a:endParaRPr/>
          </a:p>
        </p:txBody>
      </p:sp>
      <p:cxnSp>
        <p:nvCxnSpPr>
          <p:cNvPr id="579" name="Google Shape;579;p66"/>
          <p:cNvCxnSpPr>
            <a:stCxn id="577" idx="3"/>
            <a:endCxn id="575" idx="1"/>
          </p:cNvCxnSpPr>
          <p:nvPr/>
        </p:nvCxnSpPr>
        <p:spPr>
          <a:xfrm flipH="1" rot="10800000">
            <a:off x="1145337" y="2487627"/>
            <a:ext cx="1968600" cy="4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80" name="Google Shape;580;p66"/>
          <p:cNvSpPr txBox="1"/>
          <p:nvPr/>
        </p:nvSpPr>
        <p:spPr>
          <a:xfrm>
            <a:off x="1360413" y="2178975"/>
            <a:ext cx="9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</a:t>
            </a:r>
            <a:endParaRPr/>
          </a:p>
        </p:txBody>
      </p:sp>
      <p:cxnSp>
        <p:nvCxnSpPr>
          <p:cNvPr id="581" name="Google Shape;581;p66"/>
          <p:cNvCxnSpPr/>
          <p:nvPr/>
        </p:nvCxnSpPr>
        <p:spPr>
          <a:xfrm>
            <a:off x="4984388" y="2487563"/>
            <a:ext cx="11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582" name="Google Shape;58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1437" y="21041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66"/>
          <p:cNvSpPr txBox="1"/>
          <p:nvPr/>
        </p:nvSpPr>
        <p:spPr>
          <a:xfrm>
            <a:off x="6295313" y="2710200"/>
            <a:ext cx="9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t2.micro</a:t>
            </a:r>
            <a:endParaRPr/>
          </a:p>
        </p:txBody>
      </p:sp>
      <p:pic>
        <p:nvPicPr>
          <p:cNvPr id="584" name="Google Shape;584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5513" y="2147200"/>
            <a:ext cx="534900" cy="5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66"/>
          <p:cNvSpPr txBox="1"/>
          <p:nvPr/>
        </p:nvSpPr>
        <p:spPr>
          <a:xfrm>
            <a:off x="7410063" y="2717850"/>
            <a:ext cx="92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Database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7"/>
          <p:cNvSpPr txBox="1"/>
          <p:nvPr>
            <p:ph type="ctrTitle"/>
          </p:nvPr>
        </p:nvSpPr>
        <p:spPr>
          <a:xfrm>
            <a:off x="224075" y="1573300"/>
            <a:ext cx="84387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AppStream 2.0</a:t>
            </a:r>
            <a:endParaRPr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91" name="Google Shape;591;p67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Interesting Service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592" name="Google Shape;592;p67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67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8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99" name="Google Shape;599;p68"/>
          <p:cNvSpPr txBox="1"/>
          <p:nvPr>
            <p:ph idx="1" type="subTitle"/>
          </p:nvPr>
        </p:nvSpPr>
        <p:spPr>
          <a:xfrm>
            <a:off x="752822" y="81050"/>
            <a:ext cx="71505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E7CC3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Getting Started </a:t>
            </a:r>
            <a:endParaRPr>
              <a:solidFill>
                <a:srgbClr val="8E7CC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00" name="Google Shape;600;p68"/>
          <p:cNvSpPr txBox="1"/>
          <p:nvPr/>
        </p:nvSpPr>
        <p:spPr>
          <a:xfrm>
            <a:off x="196575" y="868550"/>
            <a:ext cx="84603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AppStream 2.0 allows us to centrally manage our desktop application and securely deliver them to any computer.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Sample Use-Case:</a:t>
            </a:r>
            <a:endParaRPr sz="1800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Software vendors can use AppStream 2.0 to deliver trials, demos, and training for their applications with no downloads or installations.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9"/>
          <p:cNvSpPr txBox="1"/>
          <p:nvPr>
            <p:ph type="ctrTitle"/>
          </p:nvPr>
        </p:nvSpPr>
        <p:spPr>
          <a:xfrm>
            <a:off x="589175" y="1573300"/>
            <a:ext cx="80241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Amazon Comprehend</a:t>
            </a:r>
            <a:endParaRPr sz="4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06" name="Google Shape;606;p69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      ML to Analyze Text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607" name="Google Shape;607;p69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69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0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Simple Use-Case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14" name="Google Shape;614;p70"/>
          <p:cNvSpPr txBox="1"/>
          <p:nvPr/>
        </p:nvSpPr>
        <p:spPr>
          <a:xfrm>
            <a:off x="253175" y="776125"/>
            <a:ext cx="8525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There are 100 customer representatives working in a call center.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All the conversation is recorded into text (speech to text converter)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Management wants to know the overall sentiment of conversation (positive/negative).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5" name="Google Shape;61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378" y="2949300"/>
            <a:ext cx="2744699" cy="1714449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70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1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Amazon Comprehend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2" name="Google Shape;622;p71"/>
          <p:cNvSpPr txBox="1"/>
          <p:nvPr/>
        </p:nvSpPr>
        <p:spPr>
          <a:xfrm>
            <a:off x="319350" y="957750"/>
            <a:ext cx="8525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Amazon Comprehend is a natural-language processing (NLP) service that uses machine learning to uncover valuable insights and connections in text.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71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4" name="Google Shape;624;p71"/>
          <p:cNvSpPr/>
          <p:nvPr/>
        </p:nvSpPr>
        <p:spPr>
          <a:xfrm>
            <a:off x="261825" y="2394050"/>
            <a:ext cx="1113000" cy="124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3</a:t>
            </a:r>
            <a:endParaRPr/>
          </a:p>
        </p:txBody>
      </p:sp>
      <p:pic>
        <p:nvPicPr>
          <p:cNvPr id="625" name="Google Shape;62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550" y="2499563"/>
            <a:ext cx="1038000" cy="103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6" name="Google Shape;626;p71"/>
          <p:cNvCxnSpPr/>
          <p:nvPr/>
        </p:nvCxnSpPr>
        <p:spPr>
          <a:xfrm>
            <a:off x="1636550" y="2927125"/>
            <a:ext cx="1225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27" name="Google Shape;627;p71"/>
          <p:cNvCxnSpPr>
            <a:stCxn id="625" idx="3"/>
          </p:cNvCxnSpPr>
          <p:nvPr/>
        </p:nvCxnSpPr>
        <p:spPr>
          <a:xfrm flipH="1" rot="10800000">
            <a:off x="4189550" y="3011150"/>
            <a:ext cx="1206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aphicFrame>
        <p:nvGraphicFramePr>
          <p:cNvPr id="628" name="Google Shape;628;p71"/>
          <p:cNvGraphicFramePr/>
          <p:nvPr/>
        </p:nvGraphicFramePr>
        <p:xfrm>
          <a:off x="5633100" y="231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{9C98047D-C551-4AF9-8278-A9A0217C2FAA}</a:tableStyleId>
              </a:tblPr>
              <a:tblGrid>
                <a:gridCol w="1931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Analysis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 Sentiment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PII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English Language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9" name="Google Shape;629;p71"/>
          <p:cNvSpPr txBox="1"/>
          <p:nvPr/>
        </p:nvSpPr>
        <p:spPr>
          <a:xfrm>
            <a:off x="3025250" y="3637850"/>
            <a:ext cx="12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Comprehend</a:t>
            </a:r>
            <a:endParaRPr b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2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Amazon Comprehend - Medical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5" name="Google Shape;635;p72"/>
          <p:cNvSpPr txBox="1"/>
          <p:nvPr/>
        </p:nvSpPr>
        <p:spPr>
          <a:xfrm>
            <a:off x="151700" y="710675"/>
            <a:ext cx="8525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Amazon Comprehend Medical is a HIPAA-eligible NLP service that uses machine learning to understand and extract health data from medical text, such as prescriptions, procedures, or diagnoses.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2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637" name="Google Shape;63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875" y="2241587"/>
            <a:ext cx="5205400" cy="221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3"/>
          <p:cNvSpPr txBox="1"/>
          <p:nvPr>
            <p:ph type="ctrTitle"/>
          </p:nvPr>
        </p:nvSpPr>
        <p:spPr>
          <a:xfrm>
            <a:off x="589175" y="1573300"/>
            <a:ext cx="80241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Amazon Lightsail</a:t>
            </a:r>
            <a:endParaRPr sz="4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3" name="Google Shape;643;p73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                 Let’s Sail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644" name="Google Shape;644;p73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73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ctrTitle"/>
          </p:nvPr>
        </p:nvSpPr>
        <p:spPr>
          <a:xfrm>
            <a:off x="589175" y="1573300"/>
            <a:ext cx="80241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Code Build</a:t>
            </a:r>
            <a:endParaRPr sz="4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3" name="Google Shape;133;p29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      Let’s Build Software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34" name="Google Shape;134;p29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9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4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Explore Pricing of a Virtual Machine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1" name="Google Shape;651;p74"/>
          <p:cNvSpPr txBox="1"/>
          <p:nvPr/>
        </p:nvSpPr>
        <p:spPr>
          <a:xfrm>
            <a:off x="319350" y="757019"/>
            <a:ext cx="8525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Checking the cost of a 1 GB RAM Instance with 1 vCPU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74"/>
          <p:cNvSpPr/>
          <p:nvPr/>
        </p:nvSpPr>
        <p:spPr>
          <a:xfrm>
            <a:off x="3987925" y="1545000"/>
            <a:ext cx="2207100" cy="120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74"/>
          <p:cNvSpPr/>
          <p:nvPr/>
        </p:nvSpPr>
        <p:spPr>
          <a:xfrm>
            <a:off x="4028100" y="3333975"/>
            <a:ext cx="2207100" cy="1206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4" name="Google Shape;65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400" y="1865450"/>
            <a:ext cx="546700" cy="5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212" y="3700550"/>
            <a:ext cx="1041324" cy="5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6825" y="3663772"/>
            <a:ext cx="546700" cy="5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6750" y="1828050"/>
            <a:ext cx="640200" cy="6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575" y="1991950"/>
            <a:ext cx="2007875" cy="20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74"/>
          <p:cNvSpPr txBox="1"/>
          <p:nvPr/>
        </p:nvSpPr>
        <p:spPr>
          <a:xfrm>
            <a:off x="6382000" y="1874800"/>
            <a:ext cx="14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Cost: $6</a:t>
            </a:r>
            <a:endParaRPr/>
          </a:p>
        </p:txBody>
      </p:sp>
      <p:sp>
        <p:nvSpPr>
          <p:cNvPr id="660" name="Google Shape;660;p74"/>
          <p:cNvSpPr txBox="1"/>
          <p:nvPr/>
        </p:nvSpPr>
        <p:spPr>
          <a:xfrm>
            <a:off x="6382000" y="3608975"/>
            <a:ext cx="14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Cost: $11</a:t>
            </a:r>
            <a:endParaRPr/>
          </a:p>
        </p:txBody>
      </p:sp>
      <p:sp>
        <p:nvSpPr>
          <p:cNvPr id="661" name="Google Shape;661;p74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5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Why EC2 is Expensive?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7" name="Google Shape;667;p75"/>
          <p:cNvSpPr txBox="1"/>
          <p:nvPr/>
        </p:nvSpPr>
        <p:spPr>
          <a:xfrm>
            <a:off x="394175" y="1051250"/>
            <a:ext cx="8525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Amazon EC2 is complex and provides wide set of features.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Amazon EC2 is part of VPC and organization can achieve wide variety of complex use-cases.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Tight integration with other AWS services.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75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6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Basics of Lightsail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4" name="Google Shape;674;p76"/>
          <p:cNvSpPr txBox="1"/>
          <p:nvPr/>
        </p:nvSpPr>
        <p:spPr>
          <a:xfrm>
            <a:off x="309300" y="754675"/>
            <a:ext cx="8525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  <a:latin typeface="EB Garamond"/>
                <a:ea typeface="EB Garamond"/>
                <a:cs typeface="EB Garamond"/>
                <a:sym typeface="EB Garamond"/>
              </a:rPr>
              <a:t>Amazon Lightsail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offers easy-to-use virtual private server (VPS) instances, containers, storage, databases, and more at a cost-effective monthly price.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Use this if you need a simple VM with basic functionality.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76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676" name="Google Shape;67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499" y="2403425"/>
            <a:ext cx="3448726" cy="21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idx="1" type="subTitle"/>
          </p:nvPr>
        </p:nvSpPr>
        <p:spPr>
          <a:xfrm>
            <a:off x="154050" y="145200"/>
            <a:ext cx="8612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Software Build Process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345450" y="796200"/>
            <a:ext cx="82296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When we write code on various languages like Java, C and others, we need to compile to code.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 output of the compilation is the binary that is executable.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" name="Google Shape;143;p30"/>
          <p:cNvSpPr/>
          <p:nvPr/>
        </p:nvSpPr>
        <p:spPr>
          <a:xfrm>
            <a:off x="3497575" y="3086125"/>
            <a:ext cx="1505700" cy="651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Compiler</a:t>
            </a:r>
            <a:endParaRPr/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225" y="3023350"/>
            <a:ext cx="776550" cy="77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30"/>
          <p:cNvCxnSpPr/>
          <p:nvPr/>
        </p:nvCxnSpPr>
        <p:spPr>
          <a:xfrm flipH="1" rot="10800000">
            <a:off x="5302475" y="3406075"/>
            <a:ext cx="12138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6" name="Google Shape;146;p30"/>
          <p:cNvSpPr/>
          <p:nvPr/>
        </p:nvSpPr>
        <p:spPr>
          <a:xfrm>
            <a:off x="626575" y="2593000"/>
            <a:ext cx="1804800" cy="173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0"/>
          <p:cNvSpPr txBox="1"/>
          <p:nvPr/>
        </p:nvSpPr>
        <p:spPr>
          <a:xfrm>
            <a:off x="724775" y="2831650"/>
            <a:ext cx="1753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&lt;stdio.h&gt;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printf("Hello!");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cxnSp>
        <p:nvCxnSpPr>
          <p:cNvPr id="148" name="Google Shape;148;p30"/>
          <p:cNvCxnSpPr/>
          <p:nvPr/>
        </p:nvCxnSpPr>
        <p:spPr>
          <a:xfrm>
            <a:off x="2609125" y="3411625"/>
            <a:ext cx="71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idx="1" type="subTitle"/>
          </p:nvPr>
        </p:nvSpPr>
        <p:spPr>
          <a:xfrm>
            <a:off x="154050" y="145200"/>
            <a:ext cx="8612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Overview of AWS CodeBuild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5" name="Google Shape;155;p31"/>
          <p:cNvSpPr txBox="1"/>
          <p:nvPr/>
        </p:nvSpPr>
        <p:spPr>
          <a:xfrm>
            <a:off x="133025" y="651825"/>
            <a:ext cx="82296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CodeBuild is a fully managed continuous integration service that compiles source code, runs tests, and produces software packages that are ready to deploy.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6" name="Google Shape;156;p31"/>
          <p:cNvSpPr/>
          <p:nvPr/>
        </p:nvSpPr>
        <p:spPr>
          <a:xfrm>
            <a:off x="3031825" y="2488600"/>
            <a:ext cx="2313000" cy="1059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1"/>
          <p:cNvSpPr txBox="1"/>
          <p:nvPr/>
        </p:nvSpPr>
        <p:spPr>
          <a:xfrm>
            <a:off x="302713" y="3349425"/>
            <a:ext cx="13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</a:t>
            </a:r>
            <a:endParaRPr/>
          </a:p>
        </p:txBody>
      </p:sp>
      <p:cxnSp>
        <p:nvCxnSpPr>
          <p:cNvPr id="158" name="Google Shape;158;p31"/>
          <p:cNvCxnSpPr/>
          <p:nvPr/>
        </p:nvCxnSpPr>
        <p:spPr>
          <a:xfrm>
            <a:off x="1781263" y="2978575"/>
            <a:ext cx="1040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9" name="Google Shape;159;p31"/>
          <p:cNvSpPr txBox="1"/>
          <p:nvPr/>
        </p:nvSpPr>
        <p:spPr>
          <a:xfrm>
            <a:off x="3368675" y="3645250"/>
            <a:ext cx="17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CodeBuild</a:t>
            </a:r>
            <a:endParaRPr/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525" y="2631250"/>
            <a:ext cx="774600" cy="774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31"/>
          <p:cNvGraphicFramePr/>
          <p:nvPr/>
        </p:nvGraphicFramePr>
        <p:xfrm>
          <a:off x="256538" y="278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{9C98047D-C551-4AF9-8278-A9A0217C2FAA}</a:tableStyleId>
              </a:tblPr>
              <a:tblGrid>
                <a:gridCol w="14063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mycode {}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2" name="Google Shape;1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7225" y="2220425"/>
            <a:ext cx="8953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1450" y="2703850"/>
            <a:ext cx="615450" cy="61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31"/>
          <p:cNvCxnSpPr/>
          <p:nvPr/>
        </p:nvCxnSpPr>
        <p:spPr>
          <a:xfrm>
            <a:off x="5536588" y="3013600"/>
            <a:ext cx="1040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5" name="Google Shape;165;p31"/>
          <p:cNvSpPr txBox="1"/>
          <p:nvPr/>
        </p:nvSpPr>
        <p:spPr>
          <a:xfrm>
            <a:off x="6544975" y="3530950"/>
            <a:ext cx="11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Build</a:t>
            </a:r>
            <a:endParaRPr/>
          </a:p>
        </p:txBody>
      </p:sp>
      <p:sp>
        <p:nvSpPr>
          <p:cNvPr id="166" name="Google Shape;166;p31"/>
          <p:cNvSpPr txBox="1"/>
          <p:nvPr/>
        </p:nvSpPr>
        <p:spPr>
          <a:xfrm>
            <a:off x="1899600" y="2488600"/>
            <a:ext cx="8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ctrTitle"/>
          </p:nvPr>
        </p:nvSpPr>
        <p:spPr>
          <a:xfrm>
            <a:off x="589175" y="1573300"/>
            <a:ext cx="80241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CodeDeploy</a:t>
            </a:r>
            <a:endParaRPr sz="4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2" name="Google Shape;172;p32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      Let’s Deploy Software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73" name="Google Shape;173;p32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" type="subTitle"/>
          </p:nvPr>
        </p:nvSpPr>
        <p:spPr>
          <a:xfrm>
            <a:off x="154050" y="145200"/>
            <a:ext cx="8612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CodeBuildWorkflow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0" name="Google Shape;180;p33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217200" y="651825"/>
            <a:ext cx="82296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CodeBuild compiles the application and uploads the artifacts to S3 bucket.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2" name="Google Shape;182;p33"/>
          <p:cNvSpPr/>
          <p:nvPr/>
        </p:nvSpPr>
        <p:spPr>
          <a:xfrm>
            <a:off x="3031825" y="2488600"/>
            <a:ext cx="2313000" cy="1059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3"/>
          <p:cNvSpPr txBox="1"/>
          <p:nvPr/>
        </p:nvSpPr>
        <p:spPr>
          <a:xfrm>
            <a:off x="302713" y="3349425"/>
            <a:ext cx="13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</a:t>
            </a:r>
            <a:endParaRPr/>
          </a:p>
        </p:txBody>
      </p:sp>
      <p:cxnSp>
        <p:nvCxnSpPr>
          <p:cNvPr id="184" name="Google Shape;184;p33"/>
          <p:cNvCxnSpPr/>
          <p:nvPr/>
        </p:nvCxnSpPr>
        <p:spPr>
          <a:xfrm>
            <a:off x="1781263" y="2978575"/>
            <a:ext cx="1040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5" name="Google Shape;185;p33"/>
          <p:cNvSpPr txBox="1"/>
          <p:nvPr/>
        </p:nvSpPr>
        <p:spPr>
          <a:xfrm>
            <a:off x="3368675" y="3645250"/>
            <a:ext cx="17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CodeBuild</a:t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525" y="2631250"/>
            <a:ext cx="774600" cy="774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33"/>
          <p:cNvGraphicFramePr/>
          <p:nvPr/>
        </p:nvGraphicFramePr>
        <p:xfrm>
          <a:off x="256538" y="278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{9C98047D-C551-4AF9-8278-A9A0217C2FAA}</a:tableStyleId>
              </a:tblPr>
              <a:tblGrid>
                <a:gridCol w="14063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mycode {}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8" name="Google Shape;188;p33"/>
          <p:cNvCxnSpPr/>
          <p:nvPr/>
        </p:nvCxnSpPr>
        <p:spPr>
          <a:xfrm flipH="1" rot="10800000">
            <a:off x="5344813" y="2982325"/>
            <a:ext cx="8040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9" name="Google Shape;189;p33"/>
          <p:cNvSpPr txBox="1"/>
          <p:nvPr/>
        </p:nvSpPr>
        <p:spPr>
          <a:xfrm>
            <a:off x="1899600" y="2488600"/>
            <a:ext cx="8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</a:t>
            </a:r>
            <a:endParaRPr/>
          </a:p>
        </p:txBody>
      </p:sp>
      <p:sp>
        <p:nvSpPr>
          <p:cNvPr id="190" name="Google Shape;190;p33"/>
          <p:cNvSpPr/>
          <p:nvPr/>
        </p:nvSpPr>
        <p:spPr>
          <a:xfrm>
            <a:off x="6508875" y="2147050"/>
            <a:ext cx="1178400" cy="189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2775" y="2699088"/>
            <a:ext cx="568876" cy="5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/>
        </p:nvSpPr>
        <p:spPr>
          <a:xfrm>
            <a:off x="6878925" y="3497575"/>
            <a:ext cx="7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S3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