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38" r:id="rId2"/>
    <p:sldId id="291" r:id="rId3"/>
    <p:sldId id="324" r:id="rId4"/>
    <p:sldId id="329" r:id="rId5"/>
    <p:sldId id="325" r:id="rId6"/>
    <p:sldId id="328" r:id="rId7"/>
    <p:sldId id="258" r:id="rId8"/>
    <p:sldId id="330" r:id="rId9"/>
    <p:sldId id="326" r:id="rId10"/>
    <p:sldId id="333" r:id="rId11"/>
    <p:sldId id="335" r:id="rId12"/>
    <p:sldId id="337" r:id="rId13"/>
    <p:sldId id="30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RATH RACHERLA" initials="SR" lastIdx="1" clrIdx="0">
    <p:extLst>
      <p:ext uri="{19B8F6BF-5375-455C-9EA6-DF929625EA0E}">
        <p15:presenceInfo xmlns:p15="http://schemas.microsoft.com/office/powerpoint/2012/main" userId="622d7d18e0d997f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68" autoAdjust="0"/>
    <p:restoredTop sz="78402" autoAdjust="0"/>
  </p:normalViewPr>
  <p:slideViewPr>
    <p:cSldViewPr snapToGrid="0">
      <p:cViewPr varScale="1">
        <p:scale>
          <a:sx n="64" d="100"/>
          <a:sy n="64" d="100"/>
        </p:scale>
        <p:origin x="12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MAR S" userId="622d7d18e0d997fa" providerId="LiveId" clId="{73DCD14A-FF69-4150-908A-FD38A821C6C1}"/>
    <pc:docChg chg="custSel addSld delSld modSld">
      <pc:chgData name="KUMAR S" userId="622d7d18e0d997fa" providerId="LiveId" clId="{73DCD14A-FF69-4150-908A-FD38A821C6C1}" dt="2022-02-22T06:50:49.522" v="7" actId="47"/>
      <pc:docMkLst>
        <pc:docMk/>
      </pc:docMkLst>
      <pc:sldChg chg="modSp add mod">
        <pc:chgData name="KUMAR S" userId="622d7d18e0d997fa" providerId="LiveId" clId="{73DCD14A-FF69-4150-908A-FD38A821C6C1}" dt="2022-02-22T06:50:28.223" v="1" actId="27636"/>
        <pc:sldMkLst>
          <pc:docMk/>
          <pc:sldMk cId="0" sldId="269"/>
        </pc:sldMkLst>
      </pc:sldChg>
      <pc:sldChg chg="add">
        <pc:chgData name="KUMAR S" userId="622d7d18e0d997fa" providerId="LiveId" clId="{73DCD14A-FF69-4150-908A-FD38A821C6C1}" dt="2022-02-22T06:50:28.079" v="0"/>
        <pc:sldMkLst>
          <pc:docMk/>
          <pc:sldMk cId="0" sldId="287"/>
        </pc:sldMkLst>
      </pc:sldChg>
      <pc:sldChg chg="add">
        <pc:chgData name="KUMAR S" userId="622d7d18e0d997fa" providerId="LiveId" clId="{73DCD14A-FF69-4150-908A-FD38A821C6C1}" dt="2022-02-22T06:50:28.079" v="0"/>
        <pc:sldMkLst>
          <pc:docMk/>
          <pc:sldMk cId="0" sldId="288"/>
        </pc:sldMkLst>
      </pc:sldChg>
      <pc:sldChg chg="add">
        <pc:chgData name="KUMAR S" userId="622d7d18e0d997fa" providerId="LiveId" clId="{73DCD14A-FF69-4150-908A-FD38A821C6C1}" dt="2022-02-22T06:50:28.079" v="0"/>
        <pc:sldMkLst>
          <pc:docMk/>
          <pc:sldMk cId="0" sldId="290"/>
        </pc:sldMkLst>
      </pc:sldChg>
      <pc:sldChg chg="del">
        <pc:chgData name="KUMAR S" userId="622d7d18e0d997fa" providerId="LiveId" clId="{73DCD14A-FF69-4150-908A-FD38A821C6C1}" dt="2022-02-22T06:50:49.522" v="7" actId="47"/>
        <pc:sldMkLst>
          <pc:docMk/>
          <pc:sldMk cId="1367051536" sldId="318"/>
        </pc:sldMkLst>
      </pc:sldChg>
      <pc:sldChg chg="del">
        <pc:chgData name="KUMAR S" userId="622d7d18e0d997fa" providerId="LiveId" clId="{73DCD14A-FF69-4150-908A-FD38A821C6C1}" dt="2022-02-22T06:50:42.524" v="5" actId="47"/>
        <pc:sldMkLst>
          <pc:docMk/>
          <pc:sldMk cId="2967066712" sldId="321"/>
        </pc:sldMkLst>
      </pc:sldChg>
      <pc:sldChg chg="del">
        <pc:chgData name="KUMAR S" userId="622d7d18e0d997fa" providerId="LiveId" clId="{73DCD14A-FF69-4150-908A-FD38A821C6C1}" dt="2022-02-22T06:50:41.807" v="4" actId="47"/>
        <pc:sldMkLst>
          <pc:docMk/>
          <pc:sldMk cId="4288307089" sldId="322"/>
        </pc:sldMkLst>
      </pc:sldChg>
      <pc:sldChg chg="del">
        <pc:chgData name="KUMAR S" userId="622d7d18e0d997fa" providerId="LiveId" clId="{73DCD14A-FF69-4150-908A-FD38A821C6C1}" dt="2022-02-22T06:50:43.634" v="6" actId="47"/>
        <pc:sldMkLst>
          <pc:docMk/>
          <pc:sldMk cId="2867712482" sldId="323"/>
        </pc:sldMkLst>
      </pc:sldChg>
      <pc:sldChg chg="add">
        <pc:chgData name="KUMAR S" userId="622d7d18e0d997fa" providerId="LiveId" clId="{73DCD14A-FF69-4150-908A-FD38A821C6C1}" dt="2022-02-22T06:50:36.705" v="3"/>
        <pc:sldMkLst>
          <pc:docMk/>
          <pc:sldMk cId="1972162427" sldId="338"/>
        </pc:sldMkLst>
      </pc:sldChg>
      <pc:sldChg chg="del">
        <pc:chgData name="KUMAR S" userId="622d7d18e0d997fa" providerId="LiveId" clId="{73DCD14A-FF69-4150-908A-FD38A821C6C1}" dt="2022-02-22T06:50:34.077" v="2" actId="2696"/>
        <pc:sldMkLst>
          <pc:docMk/>
          <pc:sldMk cId="2716911368" sldId="338"/>
        </pc:sldMkLst>
      </pc:sldChg>
    </pc:docChg>
  </pc:docChgLst>
  <pc:docChgLst>
    <pc:chgData name="Learning Cloud" userId="622d7d18e0d997fa" providerId="LiveId" clId="{1E75CDDB-CE21-4BAE-B6EF-3134D9193B0B}"/>
    <pc:docChg chg="delSld">
      <pc:chgData name="Learning Cloud" userId="622d7d18e0d997fa" providerId="LiveId" clId="{1E75CDDB-CE21-4BAE-B6EF-3134D9193B0B}" dt="2025-04-30T02:24:04.628" v="3" actId="47"/>
      <pc:docMkLst>
        <pc:docMk/>
      </pc:docMkLst>
      <pc:sldChg chg="del">
        <pc:chgData name="Learning Cloud" userId="622d7d18e0d997fa" providerId="LiveId" clId="{1E75CDDB-CE21-4BAE-B6EF-3134D9193B0B}" dt="2025-04-30T02:24:03.452" v="0" actId="47"/>
        <pc:sldMkLst>
          <pc:docMk/>
          <pc:sldMk cId="0" sldId="269"/>
        </pc:sldMkLst>
      </pc:sldChg>
      <pc:sldChg chg="del">
        <pc:chgData name="Learning Cloud" userId="622d7d18e0d997fa" providerId="LiveId" clId="{1E75CDDB-CE21-4BAE-B6EF-3134D9193B0B}" dt="2025-04-30T02:24:03.831" v="1" actId="47"/>
        <pc:sldMkLst>
          <pc:docMk/>
          <pc:sldMk cId="0" sldId="287"/>
        </pc:sldMkLst>
      </pc:sldChg>
      <pc:sldChg chg="del">
        <pc:chgData name="Learning Cloud" userId="622d7d18e0d997fa" providerId="LiveId" clId="{1E75CDDB-CE21-4BAE-B6EF-3134D9193B0B}" dt="2025-04-30T02:24:04.157" v="2" actId="47"/>
        <pc:sldMkLst>
          <pc:docMk/>
          <pc:sldMk cId="0" sldId="288"/>
        </pc:sldMkLst>
      </pc:sldChg>
      <pc:sldChg chg="del">
        <pc:chgData name="Learning Cloud" userId="622d7d18e0d997fa" providerId="LiveId" clId="{1E75CDDB-CE21-4BAE-B6EF-3134D9193B0B}" dt="2025-04-30T02:24:04.628" v="3" actId="47"/>
        <pc:sldMkLst>
          <pc:docMk/>
          <pc:sldMk cId="0" sldId="29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150203-C3D1-45CF-9CCC-11ED2E852FA7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006102-9551-4CB9-8E67-62F0A40F3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82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 algn="l">
              <a:lnSpc>
                <a:spcPct val="100000"/>
              </a:lnSpc>
              <a:defRPr/>
            </a:pPr>
            <a:r>
              <a:rPr lang="en-US" sz="1800" dirty="0"/>
              <a:t>Logs can be difficult to find</a:t>
            </a:r>
          </a:p>
          <a:p>
            <a:pPr lvl="2" algn="l">
              <a:lnSpc>
                <a:spcPct val="100000"/>
              </a:lnSpc>
              <a:defRPr/>
            </a:pPr>
            <a:r>
              <a:rPr lang="en-US" sz="1800" dirty="0"/>
              <a:t>Access to server / device is often difficult for analyst</a:t>
            </a:r>
          </a:p>
          <a:p>
            <a:pPr lvl="2" algn="l">
              <a:lnSpc>
                <a:spcPct val="100000"/>
              </a:lnSpc>
              <a:defRPr/>
            </a:pPr>
            <a:r>
              <a:rPr lang="en-US" sz="1800" dirty="0"/>
              <a:t>High expertise for accessing logs on different platforms necessary</a:t>
            </a:r>
          </a:p>
          <a:p>
            <a:pPr lvl="2" algn="l">
              <a:lnSpc>
                <a:spcPct val="100000"/>
              </a:lnSpc>
              <a:defRPr/>
            </a:pPr>
            <a:r>
              <a:rPr lang="en-US" sz="1800" dirty="0"/>
              <a:t>Logs can be big and therefore difficult to copy </a:t>
            </a:r>
          </a:p>
          <a:p>
            <a:pPr lvl="2" algn="l">
              <a:lnSpc>
                <a:spcPct val="100000"/>
              </a:lnSpc>
              <a:defRPr/>
            </a:pPr>
            <a:r>
              <a:rPr lang="en-US" sz="1800" dirty="0"/>
              <a:t>SSH access and grep on logs doesn’t scale or reach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06102-9551-4CB9-8E67-62F0A40F39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31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We must start with,</a:t>
            </a:r>
          </a:p>
          <a:p>
            <a:r>
              <a:rPr lang="en-IN" dirty="0"/>
              <a:t>Kind:             It </a:t>
            </a:r>
            <a:r>
              <a:rPr lang="en-IN" dirty="0" err="1"/>
              <a:t>specfies</a:t>
            </a:r>
            <a:r>
              <a:rPr lang="en-IN" dirty="0"/>
              <a:t> that, what are you going to achieve with this file (deployment, pod, service, secret, jobs, replication controller, </a:t>
            </a:r>
            <a:r>
              <a:rPr lang="en-IN" dirty="0" err="1"/>
              <a:t>replicaset</a:t>
            </a:r>
            <a:r>
              <a:rPr lang="en-IN" dirty="0"/>
              <a:t>).</a:t>
            </a:r>
          </a:p>
          <a:p>
            <a:endParaRPr lang="en-IN" dirty="0"/>
          </a:p>
          <a:p>
            <a:r>
              <a:rPr lang="en-IN" dirty="0" err="1"/>
              <a:t>apiVersion</a:t>
            </a:r>
            <a:r>
              <a:rPr lang="en-IN" dirty="0"/>
              <a:t>:   It specifies the </a:t>
            </a:r>
            <a:r>
              <a:rPr lang="en-IN" dirty="0" err="1"/>
              <a:t>api</a:t>
            </a:r>
            <a:r>
              <a:rPr lang="en-IN" dirty="0"/>
              <a:t> version for the kind. "apps/v1beta1" is the </a:t>
            </a:r>
            <a:r>
              <a:rPr lang="en-IN" dirty="0" err="1"/>
              <a:t>apiVersion</a:t>
            </a:r>
            <a:r>
              <a:rPr lang="en-IN" dirty="0"/>
              <a:t> for "Deployment" kind. </a:t>
            </a:r>
          </a:p>
          <a:p>
            <a:endParaRPr lang="en-IN" dirty="0"/>
          </a:p>
          <a:p>
            <a:r>
              <a:rPr lang="en-IN" dirty="0"/>
              <a:t>metadata: Information about the kind specified. Here, we defined only "name" key and its value, so your service name will be created as "my-httpd-service"</a:t>
            </a:r>
          </a:p>
          <a:p>
            <a:endParaRPr lang="en-IN" dirty="0"/>
          </a:p>
          <a:p>
            <a:r>
              <a:rPr lang="en-IN" dirty="0"/>
              <a:t>spec- Actual specification starts from here with selector name, type of the service and ports to be exposed with name, port and target port.</a:t>
            </a:r>
          </a:p>
          <a:p>
            <a:endParaRPr lang="en-IN" dirty="0"/>
          </a:p>
          <a:p>
            <a:r>
              <a:rPr lang="en-IN" dirty="0"/>
              <a:t>replicas- Number of replicas will be created and distributed across the available worker nodes</a:t>
            </a:r>
          </a:p>
          <a:p>
            <a:endParaRPr lang="en-IN" dirty="0"/>
          </a:p>
          <a:p>
            <a:r>
              <a:rPr lang="en-IN" dirty="0"/>
              <a:t>template- Template to be used for entire pods. Templates are simply definitions of objects to be replicated</a:t>
            </a:r>
          </a:p>
          <a:p>
            <a:endParaRPr lang="en-IN" dirty="0"/>
          </a:p>
          <a:p>
            <a:r>
              <a:rPr lang="en-IN" dirty="0"/>
              <a:t>metadata- This metadata only for pods. It can be used to filter or identify by the name given within labels when you have lot of pods.</a:t>
            </a:r>
          </a:p>
          <a:p>
            <a:endParaRPr lang="en-IN" dirty="0"/>
          </a:p>
          <a:p>
            <a:r>
              <a:rPr lang="en-IN" dirty="0"/>
              <a:t>spec- This specification used for containers including the name of the container, name of the image, ports to be exposed, storage volumes and etc,</a:t>
            </a:r>
          </a:p>
          <a:p>
            <a:endParaRPr lang="en-IN" dirty="0"/>
          </a:p>
          <a:p>
            <a:r>
              <a:rPr lang="en-IN" dirty="0"/>
              <a:t>selector - We must specify the correct label name here what we have used while creating the deployment. else, it wont work properly.</a:t>
            </a:r>
          </a:p>
          <a:p>
            <a:endParaRPr lang="en-IN" dirty="0"/>
          </a:p>
          <a:p>
            <a:r>
              <a:rPr lang="en-IN" dirty="0"/>
              <a:t>type - Type of the service (</a:t>
            </a:r>
            <a:r>
              <a:rPr lang="en-IN" dirty="0" err="1"/>
              <a:t>ClusterIP</a:t>
            </a:r>
            <a:r>
              <a:rPr lang="en-IN" dirty="0"/>
              <a:t>, </a:t>
            </a:r>
            <a:r>
              <a:rPr lang="en-IN" dirty="0" err="1"/>
              <a:t>NodePort</a:t>
            </a:r>
            <a:r>
              <a:rPr lang="en-IN" dirty="0"/>
              <a:t>, </a:t>
            </a:r>
            <a:r>
              <a:rPr lang="en-IN" dirty="0" err="1"/>
              <a:t>LoadBalancer</a:t>
            </a:r>
            <a:r>
              <a:rPr lang="en-IN" dirty="0"/>
              <a:t>) </a:t>
            </a:r>
          </a:p>
          <a:p>
            <a:endParaRPr lang="en-IN" dirty="0"/>
          </a:p>
          <a:p>
            <a:r>
              <a:rPr lang="en-IN" dirty="0"/>
              <a:t>ports-Specify the name of the service port, port number and target port.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06102-9551-4CB9-8E67-62F0A40F396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94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We must start with,</a:t>
            </a:r>
          </a:p>
          <a:p>
            <a:r>
              <a:rPr lang="en-IN" dirty="0"/>
              <a:t>Kind:             It </a:t>
            </a:r>
            <a:r>
              <a:rPr lang="en-IN" dirty="0" err="1"/>
              <a:t>specfies</a:t>
            </a:r>
            <a:r>
              <a:rPr lang="en-IN" dirty="0"/>
              <a:t> that, what are you going to achieve with this file (deployment, pod, service, secret, jobs, replication controller, </a:t>
            </a:r>
            <a:r>
              <a:rPr lang="en-IN" dirty="0" err="1"/>
              <a:t>replicaset</a:t>
            </a:r>
            <a:r>
              <a:rPr lang="en-IN" dirty="0"/>
              <a:t>).</a:t>
            </a:r>
          </a:p>
          <a:p>
            <a:endParaRPr lang="en-IN" dirty="0"/>
          </a:p>
          <a:p>
            <a:r>
              <a:rPr lang="en-IN" dirty="0" err="1"/>
              <a:t>apiVersion</a:t>
            </a:r>
            <a:r>
              <a:rPr lang="en-IN" dirty="0"/>
              <a:t>:   It specifies the </a:t>
            </a:r>
            <a:r>
              <a:rPr lang="en-IN" dirty="0" err="1"/>
              <a:t>api</a:t>
            </a:r>
            <a:r>
              <a:rPr lang="en-IN" dirty="0"/>
              <a:t> version for the kind. "apps/v1beta1" is the </a:t>
            </a:r>
            <a:r>
              <a:rPr lang="en-IN" dirty="0" err="1"/>
              <a:t>apiVersion</a:t>
            </a:r>
            <a:r>
              <a:rPr lang="en-IN" dirty="0"/>
              <a:t> for "Deployment" kind. </a:t>
            </a:r>
          </a:p>
          <a:p>
            <a:endParaRPr lang="en-IN" dirty="0"/>
          </a:p>
          <a:p>
            <a:r>
              <a:rPr lang="en-IN" dirty="0"/>
              <a:t>metadata: Information about the kind specified. Here, we defined only "name" key and its value, so your service name will be created as "my-httpd-service"</a:t>
            </a:r>
          </a:p>
          <a:p>
            <a:endParaRPr lang="en-IN" dirty="0"/>
          </a:p>
          <a:p>
            <a:r>
              <a:rPr lang="en-IN" dirty="0"/>
              <a:t>spec- Actual specification starts from here with selector name, type of the service and ports to be exposed with name, port and target port.</a:t>
            </a:r>
          </a:p>
          <a:p>
            <a:endParaRPr lang="en-IN" dirty="0"/>
          </a:p>
          <a:p>
            <a:r>
              <a:rPr lang="en-IN" dirty="0"/>
              <a:t>replicas- Number of replicas will be created and distributed across the available worker nodes</a:t>
            </a:r>
          </a:p>
          <a:p>
            <a:endParaRPr lang="en-IN" dirty="0"/>
          </a:p>
          <a:p>
            <a:r>
              <a:rPr lang="en-IN" dirty="0"/>
              <a:t>template- Template to be used for entire pods. Templates are simply definitions of objects to be replicated</a:t>
            </a:r>
          </a:p>
          <a:p>
            <a:endParaRPr lang="en-IN" dirty="0"/>
          </a:p>
          <a:p>
            <a:r>
              <a:rPr lang="en-IN" dirty="0"/>
              <a:t>metadata- This metadata only for pods. It can be used to filter or identify by the name given within labels when you have lot of pods.</a:t>
            </a:r>
          </a:p>
          <a:p>
            <a:endParaRPr lang="en-IN" dirty="0"/>
          </a:p>
          <a:p>
            <a:r>
              <a:rPr lang="en-IN" dirty="0"/>
              <a:t>spec- This specification used for containers including the name of the container, name of the image, ports to be exposed, storage volumes and etc,</a:t>
            </a:r>
          </a:p>
          <a:p>
            <a:endParaRPr lang="en-IN" dirty="0"/>
          </a:p>
          <a:p>
            <a:r>
              <a:rPr lang="en-IN" dirty="0"/>
              <a:t>selector - We must specify the correct label name here what we have used while creating the deployment. else, it wont work properly.</a:t>
            </a:r>
          </a:p>
          <a:p>
            <a:endParaRPr lang="en-IN" dirty="0"/>
          </a:p>
          <a:p>
            <a:r>
              <a:rPr lang="en-IN" dirty="0"/>
              <a:t>type - Type of the service (</a:t>
            </a:r>
            <a:r>
              <a:rPr lang="en-IN" dirty="0" err="1"/>
              <a:t>ClusterIP</a:t>
            </a:r>
            <a:r>
              <a:rPr lang="en-IN" dirty="0"/>
              <a:t>, </a:t>
            </a:r>
            <a:r>
              <a:rPr lang="en-IN" dirty="0" err="1"/>
              <a:t>NodePort</a:t>
            </a:r>
            <a:r>
              <a:rPr lang="en-IN" dirty="0"/>
              <a:t>, </a:t>
            </a:r>
            <a:r>
              <a:rPr lang="en-IN" dirty="0" err="1"/>
              <a:t>LoadBalancer</a:t>
            </a:r>
            <a:r>
              <a:rPr lang="en-IN" dirty="0"/>
              <a:t>) </a:t>
            </a:r>
          </a:p>
          <a:p>
            <a:endParaRPr lang="en-IN" dirty="0"/>
          </a:p>
          <a:p>
            <a:r>
              <a:rPr lang="en-IN" dirty="0"/>
              <a:t>ports-Specify the name of the service port, port number and target port.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 err="1"/>
              <a:t>apiVersion</a:t>
            </a:r>
            <a:r>
              <a:rPr lang="en-IN" dirty="0"/>
              <a:t>: v1</a:t>
            </a:r>
          </a:p>
          <a:p>
            <a:r>
              <a:rPr lang="en-IN" dirty="0"/>
              <a:t>kind: Service</a:t>
            </a:r>
          </a:p>
          <a:p>
            <a:r>
              <a:rPr lang="en-IN" dirty="0"/>
              <a:t>metadata:</a:t>
            </a:r>
          </a:p>
          <a:p>
            <a:r>
              <a:rPr lang="en-IN" dirty="0"/>
              <a:t>  name: ion-service</a:t>
            </a:r>
          </a:p>
          <a:p>
            <a:r>
              <a:rPr lang="en-IN" dirty="0"/>
              <a:t>  labels:</a:t>
            </a:r>
          </a:p>
          <a:p>
            <a:r>
              <a:rPr lang="en-IN" dirty="0"/>
              <a:t>    app: ion</a:t>
            </a:r>
          </a:p>
          <a:p>
            <a:r>
              <a:rPr lang="en-IN" dirty="0"/>
              <a:t>spec:</a:t>
            </a:r>
          </a:p>
          <a:p>
            <a:r>
              <a:rPr lang="en-IN" dirty="0"/>
              <a:t>  selector:</a:t>
            </a:r>
          </a:p>
          <a:p>
            <a:r>
              <a:rPr lang="en-IN" dirty="0"/>
              <a:t>    app: ion</a:t>
            </a:r>
          </a:p>
          <a:p>
            <a:r>
              <a:rPr lang="en-IN" dirty="0"/>
              <a:t>  type: </a:t>
            </a:r>
            <a:r>
              <a:rPr lang="en-IN" dirty="0" err="1"/>
              <a:t>LoadBalancer</a:t>
            </a:r>
            <a:endParaRPr lang="en-IN" dirty="0"/>
          </a:p>
          <a:p>
            <a:r>
              <a:rPr lang="en-IN" dirty="0"/>
              <a:t>  ports:</a:t>
            </a:r>
          </a:p>
          <a:p>
            <a:r>
              <a:rPr lang="en-IN" dirty="0"/>
              <a:t>    - port: 80</a:t>
            </a:r>
          </a:p>
          <a:p>
            <a:r>
              <a:rPr lang="en-IN" dirty="0"/>
              <a:t>      </a:t>
            </a:r>
            <a:r>
              <a:rPr lang="en-IN" dirty="0" err="1"/>
              <a:t>targetPort</a:t>
            </a:r>
            <a:r>
              <a:rPr lang="en-IN" dirty="0"/>
              <a:t>: 80</a:t>
            </a:r>
          </a:p>
          <a:p>
            <a:r>
              <a:rPr lang="en-IN" dirty="0"/>
              <a:t>      </a:t>
            </a:r>
            <a:r>
              <a:rPr lang="en-IN" dirty="0" err="1"/>
              <a:t>nodePort</a:t>
            </a:r>
            <a:r>
              <a:rPr lang="en-IN" dirty="0"/>
              <a:t>: 32180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06102-9551-4CB9-8E67-62F0A40F396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79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1F91-7C7E-4969-9807-C5C65EB2F321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352D-25A8-436A-9DE2-395CC9087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6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1F91-7C7E-4969-9807-C5C65EB2F321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352D-25A8-436A-9DE2-395CC9087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50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1F91-7C7E-4969-9807-C5C65EB2F321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352D-25A8-436A-9DE2-395CC9087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83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1F91-7C7E-4969-9807-C5C65EB2F321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352D-25A8-436A-9DE2-395CC9087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90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1F91-7C7E-4969-9807-C5C65EB2F321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352D-25A8-436A-9DE2-395CC9087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23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1F91-7C7E-4969-9807-C5C65EB2F321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352D-25A8-436A-9DE2-395CC9087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499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1F91-7C7E-4969-9807-C5C65EB2F321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352D-25A8-436A-9DE2-395CC9087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15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1F91-7C7E-4969-9807-C5C65EB2F321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352D-25A8-436A-9DE2-395CC9087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41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1F91-7C7E-4969-9807-C5C65EB2F321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352D-25A8-436A-9DE2-395CC9087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03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1F91-7C7E-4969-9807-C5C65EB2F321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352D-25A8-436A-9DE2-395CC9087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21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1F91-7C7E-4969-9807-C5C65EB2F321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352D-25A8-436A-9DE2-395CC9087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90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01F91-7C7E-4969-9807-C5C65EB2F321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D352D-25A8-436A-9DE2-395CC9087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53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3AFF2-2B07-A646-AA65-D5E64CC20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CDB2D-4054-9042-8CB3-28BCEC0E4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F57A23-1804-0C4E-9370-278D57A21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16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C02887D-AB12-6746-8156-FCD4A8AD9727}"/>
              </a:ext>
            </a:extLst>
          </p:cNvPr>
          <p:cNvSpPr/>
          <p:nvPr/>
        </p:nvSpPr>
        <p:spPr>
          <a:xfrm>
            <a:off x="6872180" y="3021833"/>
            <a:ext cx="4568271" cy="770384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+mj-lt"/>
              </a:rPr>
              <a:t>replicas: 2</a:t>
            </a:r>
          </a:p>
          <a:p>
            <a:pPr algn="ctr"/>
            <a:r>
              <a:rPr lang="en-US" sz="2000" dirty="0">
                <a:latin typeface="+mj-lt"/>
              </a:rPr>
              <a:t> template: Pod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1E0AA2D-091A-7848-97BE-58C55DCC0F4F}"/>
              </a:ext>
            </a:extLst>
          </p:cNvPr>
          <p:cNvSpPr/>
          <p:nvPr/>
        </p:nvSpPr>
        <p:spPr>
          <a:xfrm>
            <a:off x="858807" y="3021833"/>
            <a:ext cx="4568271" cy="770384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+mj-lt"/>
              </a:rPr>
              <a:t>replicas: 2</a:t>
            </a:r>
          </a:p>
          <a:p>
            <a:pPr algn="ctr"/>
            <a:r>
              <a:rPr lang="en-US" sz="2000" dirty="0">
                <a:latin typeface="+mj-lt"/>
              </a:rPr>
              <a:t> template: Pod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79E63F5-C2EE-164A-BC5B-C67EDBEDC03F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38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Deployment in Kubernetes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61CE37-3F61-404F-B755-E1AE87623B9C}"/>
              </a:ext>
            </a:extLst>
          </p:cNvPr>
          <p:cNvSpPr/>
          <p:nvPr/>
        </p:nvSpPr>
        <p:spPr>
          <a:xfrm>
            <a:off x="858807" y="3870790"/>
            <a:ext cx="4568271" cy="226241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84C97E-83FA-EE40-BEE6-E7EE659ED2E9}"/>
              </a:ext>
            </a:extLst>
          </p:cNvPr>
          <p:cNvSpPr/>
          <p:nvPr/>
        </p:nvSpPr>
        <p:spPr>
          <a:xfrm>
            <a:off x="1124729" y="4458547"/>
            <a:ext cx="4137266" cy="1549639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POD-01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052F2D-7DE8-8B40-8C02-D92F61F2A139}"/>
              </a:ext>
            </a:extLst>
          </p:cNvPr>
          <p:cNvSpPr/>
          <p:nvPr/>
        </p:nvSpPr>
        <p:spPr>
          <a:xfrm>
            <a:off x="1476522" y="5554318"/>
            <a:ext cx="1738622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009F85-50AF-B64E-A2CB-3D237001E6E3}"/>
              </a:ext>
            </a:extLst>
          </p:cNvPr>
          <p:cNvSpPr/>
          <p:nvPr/>
        </p:nvSpPr>
        <p:spPr>
          <a:xfrm>
            <a:off x="3312287" y="5554318"/>
            <a:ext cx="1738622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8FE2B6-8B11-9349-9682-DA163D40C4E0}"/>
              </a:ext>
            </a:extLst>
          </p:cNvPr>
          <p:cNvSpPr/>
          <p:nvPr/>
        </p:nvSpPr>
        <p:spPr>
          <a:xfrm>
            <a:off x="6872180" y="3870790"/>
            <a:ext cx="4568271" cy="226241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E8350A-D3DB-0844-8EF4-FF29A7887A43}"/>
              </a:ext>
            </a:extLst>
          </p:cNvPr>
          <p:cNvSpPr/>
          <p:nvPr/>
        </p:nvSpPr>
        <p:spPr>
          <a:xfrm>
            <a:off x="7138102" y="4458547"/>
            <a:ext cx="4137266" cy="1549639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POD-02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079B5F-6878-B045-9143-F9F99BB3DD9D}"/>
              </a:ext>
            </a:extLst>
          </p:cNvPr>
          <p:cNvSpPr/>
          <p:nvPr/>
        </p:nvSpPr>
        <p:spPr>
          <a:xfrm>
            <a:off x="7489895" y="5554318"/>
            <a:ext cx="1738622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0F4564-B348-A54B-8487-AC2002C5D31B}"/>
              </a:ext>
            </a:extLst>
          </p:cNvPr>
          <p:cNvSpPr/>
          <p:nvPr/>
        </p:nvSpPr>
        <p:spPr>
          <a:xfrm>
            <a:off x="9325660" y="5554318"/>
            <a:ext cx="1738622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5F62390-ABBF-FB41-9FAC-8DE6254525D9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 flipH="1">
            <a:off x="3142943" y="2350564"/>
            <a:ext cx="2825537" cy="67126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6467C26-10C0-E143-B328-E875CEF90CFE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5895977" y="2304817"/>
            <a:ext cx="3260339" cy="71701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8301E8F-3811-4D46-B23D-6ABB63C20CC5}"/>
              </a:ext>
            </a:extLst>
          </p:cNvPr>
          <p:cNvSpPr/>
          <p:nvPr/>
        </p:nvSpPr>
        <p:spPr>
          <a:xfrm>
            <a:off x="4393082" y="846482"/>
            <a:ext cx="3150796" cy="1504082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+mj-lt"/>
              </a:rPr>
              <a:t>replicas: 2</a:t>
            </a:r>
          </a:p>
          <a:p>
            <a:pPr algn="ctr"/>
            <a:r>
              <a:rPr lang="en-US" sz="3200" dirty="0">
                <a:latin typeface="+mj-lt"/>
              </a:rPr>
              <a:t> template: Pod</a:t>
            </a:r>
          </a:p>
        </p:txBody>
      </p:sp>
    </p:spTree>
    <p:extLst>
      <p:ext uri="{BB962C8B-B14F-4D97-AF65-F5344CB8AC3E}">
        <p14:creationId xmlns:p14="http://schemas.microsoft.com/office/powerpoint/2010/main" val="1517817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A0593B2-F121-2A45-A64A-62AB722E606D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38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Deployment in Kubernetes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E1A596-1FB8-0548-AB0C-77F2FCB3BE2A}"/>
              </a:ext>
            </a:extLst>
          </p:cNvPr>
          <p:cNvSpPr/>
          <p:nvPr/>
        </p:nvSpPr>
        <p:spPr>
          <a:xfrm>
            <a:off x="612098" y="738130"/>
            <a:ext cx="10967803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latin typeface="+mj-lt"/>
              </a:rPr>
              <a:t>apiVersion</a:t>
            </a:r>
            <a:r>
              <a:rPr lang="en-US" sz="2000" dirty="0">
                <a:latin typeface="+mj-lt"/>
              </a:rPr>
              <a:t>: apps/v1</a:t>
            </a:r>
          </a:p>
          <a:p>
            <a:r>
              <a:rPr lang="en-US" sz="2000" b="1" dirty="0">
                <a:latin typeface="+mj-lt"/>
              </a:rPr>
              <a:t>kind</a:t>
            </a:r>
            <a:r>
              <a:rPr lang="en-US" sz="2000" dirty="0">
                <a:latin typeface="+mj-lt"/>
              </a:rPr>
              <a:t>: Deployment</a:t>
            </a:r>
          </a:p>
          <a:p>
            <a:r>
              <a:rPr lang="en-US" sz="2000" b="1" dirty="0">
                <a:latin typeface="+mj-lt"/>
              </a:rPr>
              <a:t>metadata</a:t>
            </a:r>
            <a:r>
              <a:rPr lang="en-US" sz="2000" dirty="0">
                <a:latin typeface="+mj-lt"/>
              </a:rPr>
              <a:t>:	</a:t>
            </a:r>
          </a:p>
          <a:p>
            <a:r>
              <a:rPr lang="en-US" sz="2000" dirty="0">
                <a:latin typeface="+mj-lt"/>
              </a:rPr>
              <a:t>  </a:t>
            </a:r>
            <a:r>
              <a:rPr lang="en-US" sz="2000" b="1" dirty="0">
                <a:latin typeface="+mj-lt"/>
              </a:rPr>
              <a:t>name</a:t>
            </a:r>
            <a:r>
              <a:rPr lang="en-US" sz="2000" dirty="0">
                <a:latin typeface="+mj-lt"/>
              </a:rPr>
              <a:t>: deployment-example	 # </a:t>
            </a:r>
            <a:r>
              <a:rPr lang="en-US" sz="2000" i="1" dirty="0">
                <a:solidFill>
                  <a:srgbClr val="FF0000"/>
                </a:solidFill>
                <a:latin typeface="+mj-lt"/>
              </a:rPr>
              <a:t>Unique key of the Deployment instance</a:t>
            </a:r>
          </a:p>
          <a:p>
            <a:r>
              <a:rPr lang="en-US" sz="2000" b="1" dirty="0">
                <a:latin typeface="+mj-lt"/>
              </a:rPr>
              <a:t>spec</a:t>
            </a:r>
            <a:r>
              <a:rPr lang="en-US" sz="2000" dirty="0">
                <a:latin typeface="+mj-lt"/>
              </a:rPr>
              <a:t>:</a:t>
            </a:r>
          </a:p>
          <a:p>
            <a:r>
              <a:rPr lang="en-US" sz="2000" dirty="0">
                <a:latin typeface="+mj-lt"/>
              </a:rPr>
              <a:t>  </a:t>
            </a:r>
            <a:r>
              <a:rPr lang="en-US" sz="2000" b="1" dirty="0">
                <a:latin typeface="+mj-lt"/>
              </a:rPr>
              <a:t>replicas</a:t>
            </a:r>
            <a:r>
              <a:rPr lang="en-US" sz="2000" dirty="0">
                <a:latin typeface="+mj-lt"/>
              </a:rPr>
              <a:t>: 3	# </a:t>
            </a:r>
            <a:r>
              <a:rPr lang="en-US" sz="2000" i="1" dirty="0">
                <a:solidFill>
                  <a:srgbClr val="FF0000"/>
                </a:solidFill>
                <a:latin typeface="+mj-lt"/>
              </a:rPr>
              <a:t>3 Pods should exist at all times.</a:t>
            </a:r>
          </a:p>
          <a:p>
            <a:r>
              <a:rPr lang="en-US" sz="2000" dirty="0">
                <a:latin typeface="+mj-lt"/>
              </a:rPr>
              <a:t>  </a:t>
            </a:r>
            <a:r>
              <a:rPr lang="en-US" sz="2000" b="1" dirty="0">
                <a:latin typeface="+mj-lt"/>
              </a:rPr>
              <a:t>selector</a:t>
            </a:r>
            <a:r>
              <a:rPr lang="en-US" sz="2000" dirty="0">
                <a:latin typeface="+mj-lt"/>
              </a:rPr>
              <a:t>:</a:t>
            </a:r>
          </a:p>
          <a:p>
            <a:r>
              <a:rPr lang="en-US" sz="2000" dirty="0">
                <a:latin typeface="+mj-lt"/>
              </a:rPr>
              <a:t>    </a:t>
            </a:r>
            <a:r>
              <a:rPr lang="en-US" sz="2000" b="1" dirty="0" err="1">
                <a:latin typeface="+mj-lt"/>
              </a:rPr>
              <a:t>matchLabels</a:t>
            </a:r>
            <a:r>
              <a:rPr lang="en-US" sz="2000" dirty="0">
                <a:latin typeface="+mj-lt"/>
              </a:rPr>
              <a:t>:</a:t>
            </a:r>
          </a:p>
          <a:p>
            <a:r>
              <a:rPr lang="en-US" sz="2000" dirty="0">
                <a:latin typeface="+mj-lt"/>
              </a:rPr>
              <a:t>      </a:t>
            </a:r>
            <a:r>
              <a:rPr lang="en-US" sz="2000" b="1" dirty="0">
                <a:latin typeface="+mj-lt"/>
              </a:rPr>
              <a:t>app</a:t>
            </a:r>
            <a:r>
              <a:rPr lang="en-US" sz="2000" dirty="0">
                <a:latin typeface="+mj-lt"/>
              </a:rPr>
              <a:t>: </a:t>
            </a:r>
            <a:r>
              <a:rPr lang="en-US" sz="2000" dirty="0" err="1">
                <a:latin typeface="+mj-lt"/>
              </a:rPr>
              <a:t>nginx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  </a:t>
            </a:r>
            <a:r>
              <a:rPr lang="en-US" sz="2000" b="1" dirty="0">
                <a:latin typeface="+mj-lt"/>
              </a:rPr>
              <a:t>template</a:t>
            </a:r>
            <a:r>
              <a:rPr lang="en-US" sz="2000" dirty="0">
                <a:latin typeface="+mj-lt"/>
              </a:rPr>
              <a:t>:</a:t>
            </a:r>
          </a:p>
          <a:p>
            <a:r>
              <a:rPr lang="en-US" sz="2000" dirty="0">
                <a:latin typeface="+mj-lt"/>
              </a:rPr>
              <a:t>    </a:t>
            </a:r>
            <a:r>
              <a:rPr lang="en-US" sz="2000" b="1" dirty="0">
                <a:latin typeface="+mj-lt"/>
              </a:rPr>
              <a:t>metadata</a:t>
            </a:r>
            <a:r>
              <a:rPr lang="en-US" sz="2000" dirty="0">
                <a:latin typeface="+mj-lt"/>
              </a:rPr>
              <a:t>:</a:t>
            </a:r>
          </a:p>
          <a:p>
            <a:r>
              <a:rPr lang="en-US" sz="2000" dirty="0">
                <a:latin typeface="+mj-lt"/>
              </a:rPr>
              <a:t>      </a:t>
            </a:r>
            <a:r>
              <a:rPr lang="en-US" sz="2000" b="1" dirty="0">
                <a:latin typeface="+mj-lt"/>
              </a:rPr>
              <a:t>labels</a:t>
            </a:r>
            <a:r>
              <a:rPr lang="en-US" sz="2000" dirty="0">
                <a:latin typeface="+mj-lt"/>
              </a:rPr>
              <a:t>:</a:t>
            </a:r>
          </a:p>
          <a:p>
            <a:r>
              <a:rPr lang="en-US" sz="2000" b="1" dirty="0">
                <a:latin typeface="+mj-lt"/>
              </a:rPr>
              <a:t>       app</a:t>
            </a:r>
            <a:r>
              <a:rPr lang="en-US" sz="2000" dirty="0">
                <a:latin typeface="+mj-lt"/>
              </a:rPr>
              <a:t>: </a:t>
            </a:r>
            <a:r>
              <a:rPr lang="en-US" sz="2000" dirty="0" err="1">
                <a:latin typeface="+mj-lt"/>
              </a:rPr>
              <a:t>nginx</a:t>
            </a:r>
            <a:r>
              <a:rPr lang="en-US" sz="2000" dirty="0">
                <a:latin typeface="+mj-lt"/>
              </a:rPr>
              <a:t>  	# </a:t>
            </a:r>
            <a:r>
              <a:rPr lang="en-US" sz="2000" i="1" dirty="0">
                <a:solidFill>
                  <a:srgbClr val="FF0000"/>
                </a:solidFill>
                <a:latin typeface="+mj-lt"/>
              </a:rPr>
              <a:t>Apply this label to pods and default the Deployment label selector to this value</a:t>
            </a:r>
          </a:p>
          <a:p>
            <a:r>
              <a:rPr lang="en-US" sz="2000" dirty="0">
                <a:latin typeface="+mj-lt"/>
              </a:rPr>
              <a:t>    </a:t>
            </a:r>
            <a:r>
              <a:rPr lang="en-US" sz="2000" b="1" dirty="0">
                <a:latin typeface="+mj-lt"/>
              </a:rPr>
              <a:t>spec</a:t>
            </a:r>
            <a:r>
              <a:rPr lang="en-US" sz="2000" dirty="0">
                <a:latin typeface="+mj-lt"/>
              </a:rPr>
              <a:t>:</a:t>
            </a:r>
          </a:p>
          <a:p>
            <a:r>
              <a:rPr lang="en-US" sz="2000" dirty="0">
                <a:latin typeface="+mj-lt"/>
              </a:rPr>
              <a:t>      containers:</a:t>
            </a:r>
          </a:p>
          <a:p>
            <a:r>
              <a:rPr lang="en-US" sz="2000" dirty="0">
                <a:latin typeface="+mj-lt"/>
              </a:rPr>
              <a:t>      - name: </a:t>
            </a:r>
            <a:r>
              <a:rPr lang="en-US" sz="2000" dirty="0" err="1">
                <a:latin typeface="+mj-lt"/>
              </a:rPr>
              <a:t>nginx</a:t>
            </a:r>
            <a:r>
              <a:rPr lang="en-US" sz="2000" dirty="0">
                <a:latin typeface="+mj-lt"/>
              </a:rPr>
              <a:t>    	# </a:t>
            </a:r>
            <a:r>
              <a:rPr lang="en-US" sz="2000" i="1" dirty="0">
                <a:solidFill>
                  <a:srgbClr val="FF0000"/>
                </a:solidFill>
                <a:latin typeface="+mj-lt"/>
              </a:rPr>
              <a:t>Run this image</a:t>
            </a:r>
          </a:p>
          <a:p>
            <a:r>
              <a:rPr lang="en-US" sz="2000" dirty="0">
                <a:latin typeface="+mj-lt"/>
              </a:rPr>
              <a:t>          image: nginx:1.14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7133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A0593B2-F121-2A45-A64A-62AB722E606D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38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Services in Kubernetes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E1A596-1FB8-0548-AB0C-77F2FCB3BE2A}"/>
              </a:ext>
            </a:extLst>
          </p:cNvPr>
          <p:cNvSpPr/>
          <p:nvPr/>
        </p:nvSpPr>
        <p:spPr>
          <a:xfrm>
            <a:off x="634583" y="738130"/>
            <a:ext cx="10615308" cy="5584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+mj-lt"/>
              </a:rPr>
              <a:t>kind</a:t>
            </a:r>
            <a:r>
              <a:rPr lang="en-US" sz="2000" dirty="0">
                <a:latin typeface="+mj-lt"/>
              </a:rPr>
              <a:t>: Service</a:t>
            </a:r>
          </a:p>
          <a:p>
            <a:pPr>
              <a:lnSpc>
                <a:spcPct val="150000"/>
              </a:lnSpc>
            </a:pPr>
            <a:r>
              <a:rPr lang="en-US" sz="2000" b="1" dirty="0" err="1">
                <a:latin typeface="+mj-lt"/>
              </a:rPr>
              <a:t>apiVersion</a:t>
            </a:r>
            <a:r>
              <a:rPr lang="en-US" sz="2000" dirty="0">
                <a:latin typeface="+mj-lt"/>
              </a:rPr>
              <a:t>: v1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+mj-lt"/>
              </a:rPr>
              <a:t>metadata</a:t>
            </a:r>
            <a:r>
              <a:rPr lang="en-US" sz="2000" dirty="0">
                <a:latin typeface="+mj-lt"/>
              </a:rPr>
              <a:t>:   				# </a:t>
            </a:r>
            <a:r>
              <a:rPr lang="en-US" sz="2000" i="1" dirty="0">
                <a:solidFill>
                  <a:srgbClr val="FF0000"/>
                </a:solidFill>
                <a:latin typeface="+mj-lt"/>
              </a:rPr>
              <a:t>Unique key of the Service instance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+mj-lt"/>
              </a:rPr>
              <a:t>   name: service-example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+mj-lt"/>
              </a:rPr>
              <a:t>spec</a:t>
            </a:r>
            <a:r>
              <a:rPr lang="en-US" sz="2000" dirty="0">
                <a:latin typeface="+mj-lt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+mj-lt"/>
              </a:rPr>
              <a:t>  </a:t>
            </a:r>
            <a:r>
              <a:rPr lang="en-US" sz="2000" b="1" dirty="0">
                <a:latin typeface="+mj-lt"/>
              </a:rPr>
              <a:t>ports</a:t>
            </a:r>
            <a:r>
              <a:rPr lang="en-US" sz="2000" dirty="0">
                <a:latin typeface="+mj-lt"/>
              </a:rPr>
              <a:t>:  					# 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Accept traffic sent to port 80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+mj-lt"/>
              </a:rPr>
              <a:t>    - </a:t>
            </a:r>
            <a:r>
              <a:rPr lang="en-US" sz="2000" b="1" dirty="0">
                <a:latin typeface="+mj-lt"/>
              </a:rPr>
              <a:t>name</a:t>
            </a:r>
            <a:r>
              <a:rPr lang="en-US" sz="2000" dirty="0">
                <a:latin typeface="+mj-lt"/>
              </a:rPr>
              <a:t>: http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+mj-lt"/>
              </a:rPr>
              <a:t>      </a:t>
            </a:r>
            <a:r>
              <a:rPr lang="en-US" sz="2000" b="1" dirty="0">
                <a:latin typeface="+mj-lt"/>
              </a:rPr>
              <a:t>port</a:t>
            </a:r>
            <a:r>
              <a:rPr lang="en-US" sz="2000" dirty="0">
                <a:latin typeface="+mj-lt"/>
              </a:rPr>
              <a:t>: 80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+mj-lt"/>
              </a:rPr>
              <a:t>      </a:t>
            </a:r>
            <a:r>
              <a:rPr lang="en-US" sz="2000" b="1" dirty="0" err="1">
                <a:latin typeface="+mj-lt"/>
              </a:rPr>
              <a:t>targetPort</a:t>
            </a:r>
            <a:r>
              <a:rPr lang="en-US" sz="2000" dirty="0">
                <a:latin typeface="+mj-lt"/>
              </a:rPr>
              <a:t>: 80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+mj-lt"/>
              </a:rPr>
              <a:t>  </a:t>
            </a:r>
            <a:r>
              <a:rPr lang="en-US" sz="2000" b="1" dirty="0">
                <a:latin typeface="+mj-lt"/>
              </a:rPr>
              <a:t>selector</a:t>
            </a:r>
            <a:r>
              <a:rPr lang="en-US" sz="2000" dirty="0">
                <a:latin typeface="+mj-lt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+mj-lt"/>
              </a:rPr>
              <a:t>    </a:t>
            </a:r>
            <a:r>
              <a:rPr lang="en-US" sz="2000" b="1" dirty="0">
                <a:latin typeface="+mj-lt"/>
              </a:rPr>
              <a:t>app</a:t>
            </a:r>
            <a:r>
              <a:rPr lang="en-US" sz="2000" dirty="0">
                <a:latin typeface="+mj-lt"/>
              </a:rPr>
              <a:t>: </a:t>
            </a:r>
            <a:r>
              <a:rPr lang="en-US" sz="2000" dirty="0" err="1">
                <a:latin typeface="+mj-lt"/>
              </a:rPr>
              <a:t>nginx</a:t>
            </a:r>
            <a:endParaRPr lang="en-US" sz="20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+mj-lt"/>
              </a:rPr>
              <a:t>type</a:t>
            </a:r>
            <a:r>
              <a:rPr lang="en-US" sz="2000" dirty="0">
                <a:latin typeface="+mj-lt"/>
              </a:rPr>
              <a:t>: </a:t>
            </a:r>
            <a:r>
              <a:rPr lang="en-US" sz="2000" dirty="0" err="1">
                <a:latin typeface="+mj-lt"/>
              </a:rPr>
              <a:t>LoadBalancer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3217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3"/>
          <p:cNvSpPr>
            <a:spLocks noGrp="1"/>
          </p:cNvSpPr>
          <p:nvPr>
            <p:ph type="ctrTitle"/>
          </p:nvPr>
        </p:nvSpPr>
        <p:spPr>
          <a:xfrm>
            <a:off x="0" y="3128790"/>
            <a:ext cx="12192000" cy="85583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5521671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815249"/>
          </a:xfrm>
        </p:spPr>
        <p:txBody>
          <a:bodyPr>
            <a:noAutofit/>
          </a:bodyPr>
          <a:lstStyle/>
          <a:p>
            <a:pPr algn="ctr"/>
            <a:r>
              <a:rPr lang="en-US" altLang="en-US" dirty="0"/>
              <a:t>Hello World, Kubernetes !!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815248"/>
            <a:ext cx="7940040" cy="5443885"/>
          </a:xfrm>
        </p:spPr>
        <p:txBody>
          <a:bodyPr>
            <a:normAutofit lnSpcReduction="10000"/>
          </a:bodyPr>
          <a:lstStyle/>
          <a:p>
            <a:pPr marL="228600" lvl="2">
              <a:lnSpc>
                <a:spcPct val="200000"/>
              </a:lnSpc>
              <a:spcBef>
                <a:spcPts val="0"/>
              </a:spcBef>
              <a:defRPr/>
            </a:pPr>
            <a:r>
              <a:rPr lang="en-US" dirty="0">
                <a:latin typeface="+mj-lt"/>
              </a:rPr>
              <a:t>A German Word </a:t>
            </a:r>
          </a:p>
          <a:p>
            <a:pPr marL="228600" lvl="2">
              <a:lnSpc>
                <a:spcPct val="200000"/>
              </a:lnSpc>
              <a:spcBef>
                <a:spcPts val="0"/>
              </a:spcBef>
              <a:defRPr/>
            </a:pPr>
            <a:r>
              <a:rPr lang="en-US" dirty="0">
                <a:latin typeface="+mj-lt"/>
              </a:rPr>
              <a:t>It means , a “Pilot” or “Helmsman of a ship”</a:t>
            </a:r>
          </a:p>
          <a:p>
            <a:pPr marL="228600" lvl="2">
              <a:lnSpc>
                <a:spcPct val="200000"/>
              </a:lnSpc>
              <a:spcBef>
                <a:spcPts val="0"/>
              </a:spcBef>
              <a:defRPr/>
            </a:pPr>
            <a:r>
              <a:rPr lang="en-US" dirty="0">
                <a:latin typeface="+mj-lt"/>
              </a:rPr>
              <a:t>K</a:t>
            </a:r>
            <a:r>
              <a:rPr lang="en-US" b="1" u="sng" dirty="0">
                <a:latin typeface="+mj-lt"/>
              </a:rPr>
              <a:t>ubernete</a:t>
            </a:r>
            <a:r>
              <a:rPr lang="en-US" dirty="0">
                <a:latin typeface="+mj-lt"/>
              </a:rPr>
              <a:t>s = k8s , </a:t>
            </a:r>
            <a:r>
              <a:rPr lang="en-US" sz="1800" dirty="0">
                <a:latin typeface="+mj-lt"/>
              </a:rPr>
              <a:t>[Eight Letters in between K and s]</a:t>
            </a:r>
          </a:p>
          <a:p>
            <a:pPr marL="228600" lvl="2">
              <a:lnSpc>
                <a:spcPct val="200000"/>
              </a:lnSpc>
              <a:spcBef>
                <a:spcPts val="0"/>
              </a:spcBef>
              <a:defRPr/>
            </a:pPr>
            <a:r>
              <a:rPr lang="en-IN" dirty="0">
                <a:latin typeface="+mj-lt"/>
              </a:rPr>
              <a:t>Kubernetes was born in Google</a:t>
            </a:r>
          </a:p>
          <a:p>
            <a:pPr marL="228600" lvl="2">
              <a:lnSpc>
                <a:spcPct val="200000"/>
              </a:lnSpc>
              <a:spcBef>
                <a:spcPts val="0"/>
              </a:spcBef>
              <a:defRPr/>
            </a:pPr>
            <a:r>
              <a:rPr lang="en-IN" dirty="0">
                <a:latin typeface="+mj-lt"/>
              </a:rPr>
              <a:t>Later donated to CNCF in 2014 </a:t>
            </a:r>
          </a:p>
          <a:p>
            <a:pPr marL="228600" lvl="2">
              <a:lnSpc>
                <a:spcPct val="200000"/>
              </a:lnSpc>
              <a:spcBef>
                <a:spcPts val="0"/>
              </a:spcBef>
              <a:defRPr/>
            </a:pPr>
            <a:r>
              <a:rPr lang="en-IN" dirty="0">
                <a:latin typeface="+mj-lt"/>
              </a:rPr>
              <a:t>Open source </a:t>
            </a:r>
          </a:p>
          <a:p>
            <a:pPr marL="228600" lvl="2">
              <a:lnSpc>
                <a:spcPct val="200000"/>
              </a:lnSpc>
              <a:spcBef>
                <a:spcPts val="0"/>
              </a:spcBef>
              <a:defRPr/>
            </a:pPr>
            <a:r>
              <a:rPr lang="en-IN" dirty="0">
                <a:latin typeface="+mj-lt"/>
              </a:rPr>
              <a:t>Written in Go language</a:t>
            </a:r>
          </a:p>
          <a:p>
            <a:pPr marL="228600" lvl="2">
              <a:lnSpc>
                <a:spcPct val="200000"/>
              </a:lnSpc>
              <a:spcBef>
                <a:spcPts val="0"/>
              </a:spcBef>
              <a:defRPr/>
            </a:pPr>
            <a:r>
              <a:rPr lang="en-IN" dirty="0">
                <a:latin typeface="+mj-lt"/>
              </a:rPr>
              <a:t>Orchestration Tools for running Containers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buNone/>
              <a:defRPr/>
            </a:pPr>
            <a:r>
              <a:rPr lang="en-IN" dirty="0">
                <a:latin typeface="+mj-lt"/>
              </a:rPr>
              <a:t>	#</a:t>
            </a:r>
            <a:r>
              <a:rPr lang="en-IN" sz="1700" dirty="0">
                <a:latin typeface="+mj-lt"/>
              </a:rPr>
              <a:t> CNCF- Cloud Native Computing Foundation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4875F7-CB19-C34B-A16C-B2E04B5C91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942" y="1333041"/>
            <a:ext cx="3185858" cy="419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6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1315E-6EAD-5745-8862-917F3FDDB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38129"/>
          </a:xfrm>
        </p:spPr>
        <p:txBody>
          <a:bodyPr>
            <a:normAutofit/>
          </a:bodyPr>
          <a:lstStyle/>
          <a:p>
            <a:pPr algn="ctr"/>
            <a:r>
              <a:rPr lang="en-IN" sz="4000" dirty="0"/>
              <a:t>Architecture of </a:t>
            </a:r>
            <a:r>
              <a:rPr lang="en-US" sz="4000" dirty="0"/>
              <a:t>Kubernetes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E39480-26BD-7E4E-8291-CC5DF057644E}"/>
              </a:ext>
            </a:extLst>
          </p:cNvPr>
          <p:cNvSpPr/>
          <p:nvPr/>
        </p:nvSpPr>
        <p:spPr>
          <a:xfrm>
            <a:off x="1638415" y="1037944"/>
            <a:ext cx="4795576" cy="548142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2800" dirty="0"/>
              <a:t>Kubernetes</a:t>
            </a:r>
          </a:p>
          <a:p>
            <a:pPr algn="ctr"/>
            <a:r>
              <a:rPr lang="en-US" sz="2800" dirty="0"/>
              <a:t>Master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5856D5-CE9E-A446-BF87-E786B3EA98EA}"/>
              </a:ext>
            </a:extLst>
          </p:cNvPr>
          <p:cNvSpPr/>
          <p:nvPr/>
        </p:nvSpPr>
        <p:spPr>
          <a:xfrm>
            <a:off x="4051335" y="1677220"/>
            <a:ext cx="2030436" cy="655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API Server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55D9CC-FBD4-3845-8BD6-C859C12A8BD2}"/>
              </a:ext>
            </a:extLst>
          </p:cNvPr>
          <p:cNvSpPr/>
          <p:nvPr/>
        </p:nvSpPr>
        <p:spPr>
          <a:xfrm>
            <a:off x="4051335" y="2594369"/>
            <a:ext cx="2030436" cy="655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Control Manager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999F37-FBC3-3849-8900-05E757C21D13}"/>
              </a:ext>
            </a:extLst>
          </p:cNvPr>
          <p:cNvSpPr/>
          <p:nvPr/>
        </p:nvSpPr>
        <p:spPr>
          <a:xfrm>
            <a:off x="4065564" y="3508772"/>
            <a:ext cx="2030436" cy="655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Scheduler</a:t>
            </a:r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AA00CB-1B6F-9546-BA5F-9BE2FAD640D0}"/>
              </a:ext>
            </a:extLst>
          </p:cNvPr>
          <p:cNvSpPr/>
          <p:nvPr/>
        </p:nvSpPr>
        <p:spPr>
          <a:xfrm>
            <a:off x="4065564" y="4423175"/>
            <a:ext cx="2030436" cy="655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etcd</a:t>
            </a:r>
            <a:endParaRPr lang="en-US" sz="16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CE72C31-A595-3748-99C2-A2552D9EEC18}"/>
              </a:ext>
            </a:extLst>
          </p:cNvPr>
          <p:cNvSpPr/>
          <p:nvPr/>
        </p:nvSpPr>
        <p:spPr>
          <a:xfrm>
            <a:off x="7160455" y="941106"/>
            <a:ext cx="4568271" cy="270420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275AF59-A02E-8B47-B212-2E91E4D08C8F}"/>
              </a:ext>
            </a:extLst>
          </p:cNvPr>
          <p:cNvSpPr/>
          <p:nvPr/>
        </p:nvSpPr>
        <p:spPr>
          <a:xfrm>
            <a:off x="1638415" y="312878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API</a:t>
            </a:r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20A3F76-7695-1247-BD34-B69DE2DBD559}"/>
              </a:ext>
            </a:extLst>
          </p:cNvPr>
          <p:cNvSpPr/>
          <p:nvPr/>
        </p:nvSpPr>
        <p:spPr>
          <a:xfrm>
            <a:off x="275198" y="4366352"/>
            <a:ext cx="914400" cy="914400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EC74814-2DF3-3145-8A68-FD6107A18A99}"/>
              </a:ext>
            </a:extLst>
          </p:cNvPr>
          <p:cNvSpPr/>
          <p:nvPr/>
        </p:nvSpPr>
        <p:spPr>
          <a:xfrm>
            <a:off x="275198" y="2095041"/>
            <a:ext cx="914400" cy="914400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UI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3BA2FEE-9209-1545-BC65-3256AF15F1DB}"/>
              </a:ext>
            </a:extLst>
          </p:cNvPr>
          <p:cNvCxnSpPr>
            <a:cxnSpLocks/>
            <a:stCxn id="24" idx="5"/>
          </p:cNvCxnSpPr>
          <p:nvPr/>
        </p:nvCxnSpPr>
        <p:spPr>
          <a:xfrm>
            <a:off x="1055687" y="2875530"/>
            <a:ext cx="673804" cy="55347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D3AC9D3-6FBE-484F-92CA-F64F99E5DCA3}"/>
              </a:ext>
            </a:extLst>
          </p:cNvPr>
          <p:cNvCxnSpPr>
            <a:cxnSpLocks/>
            <a:stCxn id="23" idx="7"/>
            <a:endCxn id="22" idx="3"/>
          </p:cNvCxnSpPr>
          <p:nvPr/>
        </p:nvCxnSpPr>
        <p:spPr>
          <a:xfrm flipV="1">
            <a:off x="1055687" y="3909276"/>
            <a:ext cx="716639" cy="590987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85C7E5C-69D0-D347-ABE9-411247C22A9F}"/>
              </a:ext>
            </a:extLst>
          </p:cNvPr>
          <p:cNvCxnSpPr>
            <a:cxnSpLocks/>
          </p:cNvCxnSpPr>
          <p:nvPr/>
        </p:nvCxnSpPr>
        <p:spPr>
          <a:xfrm>
            <a:off x="2552815" y="3585987"/>
            <a:ext cx="1036952" cy="8699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5C7CA192-61B1-F844-9AFC-1B06320440E3}"/>
              </a:ext>
            </a:extLst>
          </p:cNvPr>
          <p:cNvSpPr/>
          <p:nvPr/>
        </p:nvSpPr>
        <p:spPr>
          <a:xfrm>
            <a:off x="8356209" y="941106"/>
            <a:ext cx="3372517" cy="73812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DOCKER</a:t>
            </a:r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B425925-A412-874E-B8FD-95F981DF7C07}"/>
              </a:ext>
            </a:extLst>
          </p:cNvPr>
          <p:cNvSpPr/>
          <p:nvPr/>
        </p:nvSpPr>
        <p:spPr>
          <a:xfrm>
            <a:off x="7426377" y="1970653"/>
            <a:ext cx="4137266" cy="1549639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POD-01</a:t>
            </a:r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60508BE-EDCB-E54F-A6B3-75774EED9D11}"/>
              </a:ext>
            </a:extLst>
          </p:cNvPr>
          <p:cNvSpPr/>
          <p:nvPr/>
        </p:nvSpPr>
        <p:spPr>
          <a:xfrm>
            <a:off x="7778170" y="3066424"/>
            <a:ext cx="1738622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822CC05-7E3E-004F-AEEE-CF61D6535726}"/>
              </a:ext>
            </a:extLst>
          </p:cNvPr>
          <p:cNvSpPr/>
          <p:nvPr/>
        </p:nvSpPr>
        <p:spPr>
          <a:xfrm>
            <a:off x="9613935" y="3066424"/>
            <a:ext cx="1738622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665BAD6-CA67-CC4A-A14D-DF64E103FA6F}"/>
              </a:ext>
            </a:extLst>
          </p:cNvPr>
          <p:cNvSpPr/>
          <p:nvPr/>
        </p:nvSpPr>
        <p:spPr>
          <a:xfrm>
            <a:off x="7160455" y="3779219"/>
            <a:ext cx="4568271" cy="270420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55212EC-D97C-0641-B9CB-676E2F3DDF6E}"/>
              </a:ext>
            </a:extLst>
          </p:cNvPr>
          <p:cNvSpPr/>
          <p:nvPr/>
        </p:nvSpPr>
        <p:spPr>
          <a:xfrm>
            <a:off x="8356209" y="3779219"/>
            <a:ext cx="3372517" cy="73812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DOCKER</a:t>
            </a:r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70167F7-AF2A-9140-A8E2-74594640575B}"/>
              </a:ext>
            </a:extLst>
          </p:cNvPr>
          <p:cNvSpPr/>
          <p:nvPr/>
        </p:nvSpPr>
        <p:spPr>
          <a:xfrm>
            <a:off x="7426377" y="4808766"/>
            <a:ext cx="4137266" cy="1549639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POD-02</a:t>
            </a:r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AC3E3B6-FD86-0E44-B5B9-A1EAA7217D85}"/>
              </a:ext>
            </a:extLst>
          </p:cNvPr>
          <p:cNvSpPr/>
          <p:nvPr/>
        </p:nvSpPr>
        <p:spPr>
          <a:xfrm>
            <a:off x="7778170" y="5904537"/>
            <a:ext cx="1738622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51C3875-F41B-E74B-A16D-17C986EAC272}"/>
              </a:ext>
            </a:extLst>
          </p:cNvPr>
          <p:cNvSpPr/>
          <p:nvPr/>
        </p:nvSpPr>
        <p:spPr>
          <a:xfrm>
            <a:off x="9613935" y="5904537"/>
            <a:ext cx="1738622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CDCC815-6A8E-CD4F-B7F6-CF4D12249BE2}"/>
              </a:ext>
            </a:extLst>
          </p:cNvPr>
          <p:cNvSpPr/>
          <p:nvPr/>
        </p:nvSpPr>
        <p:spPr>
          <a:xfrm>
            <a:off x="3727573" y="1519311"/>
            <a:ext cx="2706418" cy="3757616"/>
          </a:xfrm>
          <a:prstGeom prst="rect">
            <a:avLst/>
          </a:prstGeom>
          <a:solidFill>
            <a:schemeClr val="accent1">
              <a:alpha val="20000"/>
            </a:schemeClr>
          </a:soli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D3F3547-C43A-CB40-8425-8909CCD15409}"/>
              </a:ext>
            </a:extLst>
          </p:cNvPr>
          <p:cNvSpPr txBox="1"/>
          <p:nvPr/>
        </p:nvSpPr>
        <p:spPr>
          <a:xfrm>
            <a:off x="7187882" y="952157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Node-01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B55DE2F-15C8-8248-896B-B21F520F38FA}"/>
              </a:ext>
            </a:extLst>
          </p:cNvPr>
          <p:cNvSpPr txBox="1"/>
          <p:nvPr/>
        </p:nvSpPr>
        <p:spPr>
          <a:xfrm>
            <a:off x="7180139" y="3822844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Node-02</a:t>
            </a:r>
          </a:p>
        </p:txBody>
      </p:sp>
      <p:sp>
        <p:nvSpPr>
          <p:cNvPr id="72" name="Left Brace 71">
            <a:extLst>
              <a:ext uri="{FF2B5EF4-FFF2-40B4-BE49-F238E27FC236}">
                <a16:creationId xmlns:a16="http://schemas.microsoft.com/office/drawing/2014/main" id="{F3705BA9-29BF-3143-9EFE-36874DB97C45}"/>
              </a:ext>
            </a:extLst>
          </p:cNvPr>
          <p:cNvSpPr/>
          <p:nvPr/>
        </p:nvSpPr>
        <p:spPr>
          <a:xfrm>
            <a:off x="6469279" y="2458087"/>
            <a:ext cx="618978" cy="2273197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6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79E63F5-C2EE-164A-BC5B-C67EDBEDC03F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38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More about Kubernetes Architecture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B9ABB09-323B-734A-A70C-AB85EA17A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762" y="828827"/>
            <a:ext cx="5000375" cy="539072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000" b="1" i="1" dirty="0">
                <a:latin typeface="+mj-lt"/>
              </a:rPr>
              <a:t>API Server </a:t>
            </a:r>
            <a:r>
              <a:rPr lang="en-IN" sz="2000" b="1" dirty="0">
                <a:latin typeface="+mj-lt"/>
              </a:rPr>
              <a:t>:		</a:t>
            </a:r>
            <a:r>
              <a:rPr lang="en-IN" sz="1600" dirty="0" err="1">
                <a:latin typeface="+mj-lt"/>
              </a:rPr>
              <a:t>Kube</a:t>
            </a:r>
            <a:r>
              <a:rPr lang="en-IN" sz="1600" dirty="0">
                <a:latin typeface="+mj-lt"/>
              </a:rPr>
              <a:t> API Server interacts with API, Its a frontend of the </a:t>
            </a:r>
            <a:r>
              <a:rPr lang="en-IN" sz="1600" dirty="0" err="1">
                <a:latin typeface="+mj-lt"/>
              </a:rPr>
              <a:t>kubernetes</a:t>
            </a:r>
            <a:r>
              <a:rPr lang="en-IN" sz="1600" dirty="0">
                <a:latin typeface="+mj-lt"/>
              </a:rPr>
              <a:t> control plane</a:t>
            </a:r>
            <a:endParaRPr lang="en-IN" sz="2000" b="1" i="1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IN" sz="2000" b="1" i="1" dirty="0">
                <a:latin typeface="+mj-lt"/>
              </a:rPr>
              <a:t>Scheduler</a:t>
            </a:r>
            <a:r>
              <a:rPr lang="en-IN" sz="2000" b="1" dirty="0">
                <a:latin typeface="+mj-lt"/>
              </a:rPr>
              <a:t>:		</a:t>
            </a:r>
            <a:r>
              <a:rPr lang="en-IN" sz="1600" dirty="0">
                <a:latin typeface="+mj-lt"/>
              </a:rPr>
              <a:t>Scheduler watches the pods and assigns the pods to run on specific hosts</a:t>
            </a:r>
            <a:endParaRPr lang="en-IN" sz="2000" b="1" i="1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IN" sz="2000" b="1" i="1" dirty="0">
                <a:latin typeface="+mj-lt"/>
              </a:rPr>
              <a:t>Control-Manager </a:t>
            </a:r>
            <a:r>
              <a:rPr lang="en-IN" sz="1600" dirty="0">
                <a:latin typeface="+mj-lt"/>
              </a:rPr>
              <a:t>:  	Controller manager runs the controllers in background which runs different tasks in cluster</a:t>
            </a:r>
            <a:endParaRPr lang="en-IN" sz="2000" b="1" i="1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IN" sz="2000" b="1" i="1" dirty="0" err="1">
                <a:latin typeface="+mj-lt"/>
              </a:rPr>
              <a:t>etcd</a:t>
            </a:r>
            <a:r>
              <a:rPr lang="en-IN" sz="1600" dirty="0">
                <a:latin typeface="+mj-lt"/>
              </a:rPr>
              <a:t>: 			A simple distribute key value database to store </a:t>
            </a:r>
            <a:r>
              <a:rPr lang="en-IN" sz="1600" dirty="0" err="1">
                <a:latin typeface="+mj-lt"/>
              </a:rPr>
              <a:t>kubernetes</a:t>
            </a:r>
            <a:r>
              <a:rPr lang="en-IN" sz="1600" dirty="0">
                <a:latin typeface="+mj-lt"/>
              </a:rPr>
              <a:t> cluster </a:t>
            </a:r>
            <a:r>
              <a:rPr lang="en-IN" sz="1600" dirty="0" err="1">
                <a:latin typeface="+mj-lt"/>
              </a:rPr>
              <a:t>data.Ex:job</a:t>
            </a:r>
            <a:r>
              <a:rPr lang="en-IN" sz="1600" dirty="0">
                <a:latin typeface="+mj-lt"/>
              </a:rPr>
              <a:t> scheduling information, pods, state information and etc</a:t>
            </a:r>
            <a:endParaRPr lang="en-US" sz="1600" dirty="0">
              <a:latin typeface="+mj-lt"/>
            </a:endParaRPr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6687F2-AF93-FA42-AD1F-B328DA6631DD}"/>
              </a:ext>
            </a:extLst>
          </p:cNvPr>
          <p:cNvSpPr/>
          <p:nvPr/>
        </p:nvSpPr>
        <p:spPr>
          <a:xfrm>
            <a:off x="6915354" y="738128"/>
            <a:ext cx="4795576" cy="548142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2800" dirty="0"/>
              <a:t>Kubernetes</a:t>
            </a:r>
          </a:p>
          <a:p>
            <a:pPr algn="ctr"/>
            <a:r>
              <a:rPr lang="en-US" sz="2800" dirty="0"/>
              <a:t>Master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A50836-D113-654E-88D1-D2D0E4482B0A}"/>
              </a:ext>
            </a:extLst>
          </p:cNvPr>
          <p:cNvSpPr/>
          <p:nvPr/>
        </p:nvSpPr>
        <p:spPr>
          <a:xfrm>
            <a:off x="9328274" y="1377404"/>
            <a:ext cx="2030436" cy="655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API Server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413F4B-B43F-5449-901D-D5DCE41064FE}"/>
              </a:ext>
            </a:extLst>
          </p:cNvPr>
          <p:cNvSpPr/>
          <p:nvPr/>
        </p:nvSpPr>
        <p:spPr>
          <a:xfrm>
            <a:off x="9328274" y="2294553"/>
            <a:ext cx="2030436" cy="655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Control Manager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EDA0DE-FD00-C24C-8AAA-DAFB9710339A}"/>
              </a:ext>
            </a:extLst>
          </p:cNvPr>
          <p:cNvSpPr/>
          <p:nvPr/>
        </p:nvSpPr>
        <p:spPr>
          <a:xfrm>
            <a:off x="9342503" y="3208956"/>
            <a:ext cx="2030436" cy="655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Scheduler</a:t>
            </a:r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D67C04-EE7B-7948-BDAB-6EA22729D7CB}"/>
              </a:ext>
            </a:extLst>
          </p:cNvPr>
          <p:cNvSpPr/>
          <p:nvPr/>
        </p:nvSpPr>
        <p:spPr>
          <a:xfrm>
            <a:off x="9342503" y="4123359"/>
            <a:ext cx="2030436" cy="655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etcd</a:t>
            </a:r>
            <a:endParaRPr lang="en-US" sz="16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8D3AD0-FA3B-834D-8FA9-EB57A798A51A}"/>
              </a:ext>
            </a:extLst>
          </p:cNvPr>
          <p:cNvSpPr/>
          <p:nvPr/>
        </p:nvSpPr>
        <p:spPr>
          <a:xfrm>
            <a:off x="6915354" y="282897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API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54E4DA4-91D4-A946-A8AE-C1C672286910}"/>
              </a:ext>
            </a:extLst>
          </p:cNvPr>
          <p:cNvSpPr/>
          <p:nvPr/>
        </p:nvSpPr>
        <p:spPr>
          <a:xfrm>
            <a:off x="5552137" y="4066536"/>
            <a:ext cx="914400" cy="914400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48391F0-0D6A-7B4D-B385-D6BDD21DFCEF}"/>
              </a:ext>
            </a:extLst>
          </p:cNvPr>
          <p:cNvSpPr/>
          <p:nvPr/>
        </p:nvSpPr>
        <p:spPr>
          <a:xfrm>
            <a:off x="5552137" y="1795225"/>
            <a:ext cx="914400" cy="914400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UI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24F855-1E4F-F542-88E0-F5F1F50977F5}"/>
              </a:ext>
            </a:extLst>
          </p:cNvPr>
          <p:cNvCxnSpPr>
            <a:cxnSpLocks/>
            <a:stCxn id="17" idx="5"/>
          </p:cNvCxnSpPr>
          <p:nvPr/>
        </p:nvCxnSpPr>
        <p:spPr>
          <a:xfrm>
            <a:off x="6332626" y="2575714"/>
            <a:ext cx="673804" cy="55347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8CB6A64-89DA-F84B-B502-B5D77AAA1EE0}"/>
              </a:ext>
            </a:extLst>
          </p:cNvPr>
          <p:cNvCxnSpPr>
            <a:cxnSpLocks/>
            <a:stCxn id="16" idx="7"/>
            <a:endCxn id="15" idx="3"/>
          </p:cNvCxnSpPr>
          <p:nvPr/>
        </p:nvCxnSpPr>
        <p:spPr>
          <a:xfrm flipV="1">
            <a:off x="6332626" y="3609460"/>
            <a:ext cx="716639" cy="590987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B56E333-7B7A-F14C-8A44-F3BC1D771F65}"/>
              </a:ext>
            </a:extLst>
          </p:cNvPr>
          <p:cNvCxnSpPr>
            <a:cxnSpLocks/>
          </p:cNvCxnSpPr>
          <p:nvPr/>
        </p:nvCxnSpPr>
        <p:spPr>
          <a:xfrm>
            <a:off x="7829754" y="3286171"/>
            <a:ext cx="1036952" cy="8699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0A9BA88-D48E-5540-BE27-3FA9379ED204}"/>
              </a:ext>
            </a:extLst>
          </p:cNvPr>
          <p:cNvSpPr/>
          <p:nvPr/>
        </p:nvSpPr>
        <p:spPr>
          <a:xfrm>
            <a:off x="8990283" y="1223320"/>
            <a:ext cx="2706418" cy="3757616"/>
          </a:xfrm>
          <a:prstGeom prst="rect">
            <a:avLst/>
          </a:prstGeom>
          <a:solidFill>
            <a:schemeClr val="accent1">
              <a:alpha val="20000"/>
            </a:schemeClr>
          </a:soli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47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79E63F5-C2EE-164A-BC5B-C67EDBEDC03F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38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More about Kubernetes Architecture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B9ABB09-323B-734A-A70C-AB85EA17A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762" y="738129"/>
            <a:ext cx="11159168" cy="570673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sz="3600" b="1" i="1" dirty="0" err="1">
                <a:latin typeface="+mj-lt"/>
              </a:rPr>
              <a:t>WebUI</a:t>
            </a:r>
            <a:r>
              <a:rPr lang="en-US" sz="3600" b="1" i="1" dirty="0">
                <a:latin typeface="+mj-lt"/>
              </a:rPr>
              <a:t> (Dashboard):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/>
              <a:t>	</a:t>
            </a:r>
            <a:r>
              <a:rPr lang="en-IN" dirty="0">
                <a:latin typeface="+mj-lt"/>
              </a:rPr>
              <a:t>Web-based Kubernetes user interface. You can use Dashboard to deploy containerized applications to a Kubernetes cluster, troubleshoot your containerized application, and manage the cluster itself along with its attendant resources</a:t>
            </a:r>
            <a:endParaRPr lang="en-US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3600" b="1" i="1" dirty="0" err="1">
                <a:latin typeface="+mj-lt"/>
              </a:rPr>
              <a:t>Kubectl</a:t>
            </a:r>
            <a:r>
              <a:rPr lang="en-US" b="1" dirty="0">
                <a:latin typeface="+mj-lt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+mj-lt"/>
              </a:rPr>
              <a:t>	</a:t>
            </a:r>
            <a:r>
              <a:rPr lang="en-IN" sz="2700" dirty="0" err="1">
                <a:latin typeface="+mj-lt"/>
              </a:rPr>
              <a:t>Kubectl</a:t>
            </a:r>
            <a:r>
              <a:rPr lang="en-IN" sz="2700" dirty="0">
                <a:latin typeface="+mj-lt"/>
              </a:rPr>
              <a:t> is a command line configuration tool (CLI) for Kubernetes used to interact with master node of </a:t>
            </a:r>
            <a:r>
              <a:rPr lang="en-IN" sz="2700" dirty="0" err="1">
                <a:latin typeface="+mj-lt"/>
              </a:rPr>
              <a:t>kubernetes</a:t>
            </a:r>
            <a:r>
              <a:rPr lang="en-IN" sz="2700" dirty="0">
                <a:latin typeface="+mj-lt"/>
              </a:rPr>
              <a:t>. </a:t>
            </a:r>
            <a:r>
              <a:rPr lang="en-IN" sz="2700" dirty="0" err="1">
                <a:latin typeface="+mj-lt"/>
              </a:rPr>
              <a:t>Kubectl</a:t>
            </a:r>
            <a:r>
              <a:rPr lang="en-IN" sz="2700" dirty="0">
                <a:latin typeface="+mj-lt"/>
              </a:rPr>
              <a:t> has a config file called </a:t>
            </a:r>
            <a:r>
              <a:rPr lang="en-IN" sz="2700" dirty="0" err="1">
                <a:latin typeface="+mj-lt"/>
              </a:rPr>
              <a:t>kubeconfig</a:t>
            </a:r>
            <a:r>
              <a:rPr lang="en-IN" sz="2700" dirty="0">
                <a:latin typeface="+mj-lt"/>
              </a:rPr>
              <a:t>, this file has the information about server and authentication information to access the API Server</a:t>
            </a:r>
            <a:endParaRPr lang="en-US" sz="27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3600" b="1" i="1" dirty="0" err="1">
                <a:latin typeface="+mj-lt"/>
              </a:rPr>
              <a:t>Kubelet</a:t>
            </a:r>
            <a:r>
              <a:rPr lang="en-US" sz="3600" b="1" i="1" dirty="0">
                <a:latin typeface="+mj-lt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/>
              <a:t>	</a:t>
            </a:r>
            <a:r>
              <a:rPr lang="en-IN" sz="2700" dirty="0" err="1">
                <a:latin typeface="+mj-lt"/>
              </a:rPr>
              <a:t>Kubelet</a:t>
            </a:r>
            <a:r>
              <a:rPr lang="en-IN" sz="2700" dirty="0">
                <a:latin typeface="+mj-lt"/>
              </a:rPr>
              <a:t> is the primary node agent runs on each nodes and reads the container manifests which ensures that containers are running and healthy</a:t>
            </a:r>
            <a:endParaRPr lang="en-US" sz="2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1319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79E63F5-C2EE-164A-BC5B-C67EDBEDC03F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38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More about Kubernetes Concepts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B9ABB09-323B-734A-A70C-AB85EA17A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4444"/>
            <a:ext cx="10515600" cy="5391326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endParaRPr lang="en-US" sz="700" dirty="0">
              <a:latin typeface="+mj-lt"/>
            </a:endParaRPr>
          </a:p>
          <a:p>
            <a:pPr>
              <a:lnSpc>
                <a:spcPct val="200000"/>
              </a:lnSpc>
            </a:pPr>
            <a:r>
              <a:rPr lang="en-US" dirty="0">
                <a:latin typeface="+mj-lt"/>
              </a:rPr>
              <a:t>Nodes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+mj-lt"/>
              </a:rPr>
              <a:t>Pods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+mj-lt"/>
              </a:rPr>
              <a:t>Deployments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+mj-lt"/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2148565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8743F83-347C-9443-B792-792EA896F0BB}"/>
              </a:ext>
            </a:extLst>
          </p:cNvPr>
          <p:cNvSpPr/>
          <p:nvPr/>
        </p:nvSpPr>
        <p:spPr>
          <a:xfrm>
            <a:off x="3125000" y="795061"/>
            <a:ext cx="5400303" cy="2173376"/>
          </a:xfrm>
          <a:prstGeom prst="rect">
            <a:avLst/>
          </a:prstGeom>
          <a:solidFill>
            <a:schemeClr val="accent1">
              <a:alpha val="20000"/>
            </a:schemeClr>
          </a:soli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79E63F5-C2EE-164A-BC5B-C67EDBEDC03F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38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Nodes in Kubernetes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3D7596-0F97-3544-A36E-2AE41AB60895}"/>
              </a:ext>
            </a:extLst>
          </p:cNvPr>
          <p:cNvSpPr/>
          <p:nvPr/>
        </p:nvSpPr>
        <p:spPr>
          <a:xfrm>
            <a:off x="858807" y="3429000"/>
            <a:ext cx="4568271" cy="270420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ECDB6F-442A-1F41-9C10-D65C6ED4EBA5}"/>
              </a:ext>
            </a:extLst>
          </p:cNvPr>
          <p:cNvSpPr/>
          <p:nvPr/>
        </p:nvSpPr>
        <p:spPr>
          <a:xfrm>
            <a:off x="2054561" y="3429000"/>
            <a:ext cx="3372517" cy="73812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DOCKER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1CFC0B-0AA1-EF4F-9B86-AC969B1D7938}"/>
              </a:ext>
            </a:extLst>
          </p:cNvPr>
          <p:cNvSpPr/>
          <p:nvPr/>
        </p:nvSpPr>
        <p:spPr>
          <a:xfrm>
            <a:off x="1124729" y="4458547"/>
            <a:ext cx="4137266" cy="1549639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POD-01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120FFD-41D7-7A43-86E8-E3770C6516C2}"/>
              </a:ext>
            </a:extLst>
          </p:cNvPr>
          <p:cNvSpPr/>
          <p:nvPr/>
        </p:nvSpPr>
        <p:spPr>
          <a:xfrm>
            <a:off x="1476522" y="5554318"/>
            <a:ext cx="1738622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E45B77-FC1D-2749-B549-BF36B96A1F3F}"/>
              </a:ext>
            </a:extLst>
          </p:cNvPr>
          <p:cNvSpPr/>
          <p:nvPr/>
        </p:nvSpPr>
        <p:spPr>
          <a:xfrm>
            <a:off x="3312287" y="5554318"/>
            <a:ext cx="1738622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7B9C8F-F016-FF46-88CF-676740437122}"/>
              </a:ext>
            </a:extLst>
          </p:cNvPr>
          <p:cNvSpPr txBox="1"/>
          <p:nvPr/>
        </p:nvSpPr>
        <p:spPr>
          <a:xfrm>
            <a:off x="886234" y="3440051"/>
            <a:ext cx="997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Node-01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3DA326-4274-AB4A-99DB-5449F4F0E79E}"/>
              </a:ext>
            </a:extLst>
          </p:cNvPr>
          <p:cNvSpPr/>
          <p:nvPr/>
        </p:nvSpPr>
        <p:spPr>
          <a:xfrm>
            <a:off x="6595405" y="3429000"/>
            <a:ext cx="4568271" cy="270420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07B152-7A6A-6F4D-B376-6E3121D9C0C3}"/>
              </a:ext>
            </a:extLst>
          </p:cNvPr>
          <p:cNvSpPr/>
          <p:nvPr/>
        </p:nvSpPr>
        <p:spPr>
          <a:xfrm>
            <a:off x="7791159" y="3417949"/>
            <a:ext cx="3372517" cy="73812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DOCKER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61E53F-4741-A142-9936-7216AB170CC9}"/>
              </a:ext>
            </a:extLst>
          </p:cNvPr>
          <p:cNvSpPr/>
          <p:nvPr/>
        </p:nvSpPr>
        <p:spPr>
          <a:xfrm>
            <a:off x="6861327" y="4447496"/>
            <a:ext cx="4137266" cy="1549639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POD-02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425CEA-EFDA-254E-8805-9C40950D6220}"/>
              </a:ext>
            </a:extLst>
          </p:cNvPr>
          <p:cNvSpPr/>
          <p:nvPr/>
        </p:nvSpPr>
        <p:spPr>
          <a:xfrm>
            <a:off x="7213120" y="5543267"/>
            <a:ext cx="1738622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9E75FD-AC3D-1549-9548-5BCFE9F6F36F}"/>
              </a:ext>
            </a:extLst>
          </p:cNvPr>
          <p:cNvSpPr/>
          <p:nvPr/>
        </p:nvSpPr>
        <p:spPr>
          <a:xfrm>
            <a:off x="9048885" y="5543267"/>
            <a:ext cx="1738622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310B97-83D2-B641-8794-5DE581BC508F}"/>
              </a:ext>
            </a:extLst>
          </p:cNvPr>
          <p:cNvSpPr txBox="1"/>
          <p:nvPr/>
        </p:nvSpPr>
        <p:spPr>
          <a:xfrm>
            <a:off x="6622832" y="3429000"/>
            <a:ext cx="100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Node-02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D67C111-1D72-0544-8ACE-5BA7D78BB78B}"/>
              </a:ext>
            </a:extLst>
          </p:cNvPr>
          <p:cNvSpPr/>
          <p:nvPr/>
        </p:nvSpPr>
        <p:spPr>
          <a:xfrm>
            <a:off x="3589418" y="1025397"/>
            <a:ext cx="2030436" cy="655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API Server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F457EB4-2AF9-C340-8C80-6E6473EF2FBB}"/>
              </a:ext>
            </a:extLst>
          </p:cNvPr>
          <p:cNvSpPr/>
          <p:nvPr/>
        </p:nvSpPr>
        <p:spPr>
          <a:xfrm>
            <a:off x="3589418" y="2010424"/>
            <a:ext cx="2030436" cy="655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Control Manager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B3D3C59-11DC-D94D-8771-E0D9F9B7980D}"/>
              </a:ext>
            </a:extLst>
          </p:cNvPr>
          <p:cNvSpPr/>
          <p:nvPr/>
        </p:nvSpPr>
        <p:spPr>
          <a:xfrm>
            <a:off x="6084271" y="1010670"/>
            <a:ext cx="2030436" cy="655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Scheduler</a:t>
            </a:r>
            <a:endParaRPr lang="en-US" sz="16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FE2B8A5-1CBA-314E-B2D3-290D92AB9523}"/>
              </a:ext>
            </a:extLst>
          </p:cNvPr>
          <p:cNvSpPr/>
          <p:nvPr/>
        </p:nvSpPr>
        <p:spPr>
          <a:xfrm>
            <a:off x="6084271" y="1993130"/>
            <a:ext cx="2030436" cy="655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etcd</a:t>
            </a:r>
            <a:endParaRPr lang="en-US" sz="1600" dirty="0"/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FA4121B6-80F8-224A-A7B5-0F4221EB2728}"/>
              </a:ext>
            </a:extLst>
          </p:cNvPr>
          <p:cNvSpPr/>
          <p:nvPr/>
        </p:nvSpPr>
        <p:spPr>
          <a:xfrm rot="5400000">
            <a:off x="5643836" y="2231633"/>
            <a:ext cx="500701" cy="1934280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348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Inhaltsplatzhalter 2"/>
          <p:cNvSpPr>
            <a:spLocks noGrp="1"/>
          </p:cNvSpPr>
          <p:nvPr>
            <p:ph idx="1"/>
          </p:nvPr>
        </p:nvSpPr>
        <p:spPr>
          <a:xfrm>
            <a:off x="650012" y="1641607"/>
            <a:ext cx="6780112" cy="3800191"/>
          </a:xfrm>
        </p:spPr>
        <p:txBody>
          <a:bodyPr>
            <a:noAutofit/>
          </a:bodyPr>
          <a:lstStyle/>
          <a:p>
            <a:r>
              <a:rPr lang="en-IN" sz="2400" dirty="0">
                <a:latin typeface="+mj-lt"/>
              </a:rPr>
              <a:t>It’s a logical collection of containers that belong to an application</a:t>
            </a:r>
          </a:p>
          <a:p>
            <a:pPr marL="0" indent="0">
              <a:buNone/>
            </a:pPr>
            <a:endParaRPr lang="en-IN" sz="2400" dirty="0">
              <a:latin typeface="+mj-lt"/>
            </a:endParaRPr>
          </a:p>
          <a:p>
            <a:r>
              <a:rPr lang="en-IN" sz="2400" dirty="0">
                <a:latin typeface="+mj-lt"/>
              </a:rPr>
              <a:t>A Pod is the smallest deployable unit</a:t>
            </a:r>
          </a:p>
          <a:p>
            <a:pPr marL="0" indent="0">
              <a:buNone/>
            </a:pPr>
            <a:endParaRPr lang="en-IN" sz="2400" dirty="0">
              <a:latin typeface="+mj-lt"/>
            </a:endParaRPr>
          </a:p>
          <a:p>
            <a:r>
              <a:rPr lang="en-IN" sz="2400" dirty="0">
                <a:latin typeface="+mj-lt"/>
              </a:rPr>
              <a:t>It can be created, scheduled, and managed</a:t>
            </a:r>
          </a:p>
          <a:p>
            <a:pPr marL="0" indent="0">
              <a:buNone/>
            </a:pPr>
            <a:endParaRPr lang="en-IN" sz="2400" dirty="0">
              <a:latin typeface="+mj-lt"/>
            </a:endParaRPr>
          </a:p>
          <a:p>
            <a:r>
              <a:rPr lang="en-IN" sz="2400" dirty="0">
                <a:latin typeface="+mj-lt"/>
              </a:rPr>
              <a:t>Each resource in Kubernetes is defined using a configuration file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79E63F5-C2EE-164A-BC5B-C67EDBEDC03F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38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Pods in Kubernetes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12C40F-58E4-9E43-BC10-30AD3C5A9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124" y="1641607"/>
            <a:ext cx="4346526" cy="361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186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79E63F5-C2EE-164A-BC5B-C67EDBEDC03F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38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Pods in Kubernetes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290B3618-6992-CA4E-B3D4-DB4FFC5F95EA}"/>
              </a:ext>
            </a:extLst>
          </p:cNvPr>
          <p:cNvSpPr txBox="1">
            <a:spLocks/>
          </p:cNvSpPr>
          <p:nvPr/>
        </p:nvSpPr>
        <p:spPr>
          <a:xfrm>
            <a:off x="819462" y="1041829"/>
            <a:ext cx="10677993" cy="4984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400" b="1" dirty="0" err="1">
                <a:latin typeface="+mj-lt"/>
              </a:rPr>
              <a:t>apiVersion</a:t>
            </a:r>
            <a:r>
              <a:rPr lang="en-IN" sz="2400" b="1" dirty="0">
                <a:latin typeface="+mj-lt"/>
              </a:rPr>
              <a:t>: </a:t>
            </a:r>
            <a:r>
              <a:rPr lang="en-IN" sz="2400" dirty="0">
                <a:latin typeface="+mj-lt"/>
              </a:rPr>
              <a:t>v1 </a:t>
            </a:r>
          </a:p>
          <a:p>
            <a:pPr marL="0" indent="0">
              <a:buNone/>
            </a:pPr>
            <a:r>
              <a:rPr lang="en-IN" sz="2400" b="1" dirty="0">
                <a:latin typeface="+mj-lt"/>
              </a:rPr>
              <a:t>kind: </a:t>
            </a:r>
            <a:r>
              <a:rPr lang="en-IN" sz="2400" dirty="0">
                <a:latin typeface="+mj-lt"/>
              </a:rPr>
              <a:t>Pod </a:t>
            </a:r>
          </a:p>
          <a:p>
            <a:pPr marL="0" indent="0">
              <a:buNone/>
            </a:pPr>
            <a:r>
              <a:rPr lang="en-IN" sz="2400" b="1" dirty="0">
                <a:latin typeface="+mj-lt"/>
              </a:rPr>
              <a:t>metadata: </a:t>
            </a:r>
          </a:p>
          <a:p>
            <a:pPr marL="0" indent="0">
              <a:buNone/>
            </a:pPr>
            <a:r>
              <a:rPr lang="en-IN" sz="2400" dirty="0">
                <a:latin typeface="+mj-lt"/>
              </a:rPr>
              <a:t>  </a:t>
            </a:r>
            <a:r>
              <a:rPr lang="en-IN" sz="2400" b="1" dirty="0">
                <a:latin typeface="+mj-lt"/>
              </a:rPr>
              <a:t>name:</a:t>
            </a:r>
            <a:r>
              <a:rPr lang="en-IN" sz="2400" dirty="0">
                <a:latin typeface="+mj-lt"/>
              </a:rPr>
              <a:t> hello-pod </a:t>
            </a:r>
          </a:p>
          <a:p>
            <a:pPr marL="0" indent="0">
              <a:buNone/>
            </a:pPr>
            <a:r>
              <a:rPr lang="en-IN" sz="2400" b="1" dirty="0">
                <a:latin typeface="+mj-lt"/>
              </a:rPr>
              <a:t>spec: </a:t>
            </a:r>
          </a:p>
          <a:p>
            <a:pPr marL="0" indent="0">
              <a:buNone/>
            </a:pPr>
            <a:r>
              <a:rPr lang="en-IN" sz="2400" dirty="0">
                <a:latin typeface="+mj-lt"/>
              </a:rPr>
              <a:t>    </a:t>
            </a:r>
            <a:r>
              <a:rPr lang="en-IN" sz="2400" b="1" dirty="0">
                <a:latin typeface="+mj-lt"/>
              </a:rPr>
              <a:t>containers: </a:t>
            </a:r>
          </a:p>
          <a:p>
            <a:pPr marL="0" indent="0">
              <a:buNone/>
            </a:pPr>
            <a:r>
              <a:rPr lang="en-IN" sz="2400" b="1" dirty="0">
                <a:latin typeface="+mj-lt"/>
              </a:rPr>
              <a:t>           - name: </a:t>
            </a:r>
            <a:r>
              <a:rPr lang="en-IN" sz="2400" dirty="0">
                <a:latin typeface="+mj-lt"/>
              </a:rPr>
              <a:t>hello-container</a:t>
            </a:r>
          </a:p>
          <a:p>
            <a:pPr marL="0" indent="0">
              <a:buNone/>
            </a:pPr>
            <a:r>
              <a:rPr lang="en-IN" sz="2400" b="1" dirty="0">
                <a:latin typeface="+mj-lt"/>
              </a:rPr>
              <a:t>             image</a:t>
            </a:r>
            <a:r>
              <a:rPr lang="en-IN" sz="2400" dirty="0">
                <a:latin typeface="+mj-lt"/>
              </a:rPr>
              <a:t>: </a:t>
            </a:r>
            <a:r>
              <a:rPr lang="en-IN" sz="2400" dirty="0" err="1">
                <a:latin typeface="+mj-lt"/>
              </a:rPr>
              <a:t>ubuntu:trusty</a:t>
            </a:r>
            <a:endParaRPr lang="en-I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985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</TotalTime>
  <Words>1217</Words>
  <Application>Microsoft Office PowerPoint</Application>
  <PresentationFormat>Widescreen</PresentationFormat>
  <Paragraphs>232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Hello World, Kubernetes !!</vt:lpstr>
      <vt:lpstr>Architecture of Kubernetes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cp:lastModifiedBy>Learning Cloud</cp:lastModifiedBy>
  <cp:revision>245</cp:revision>
  <dcterms:created xsi:type="dcterms:W3CDTF">2017-08-27T17:13:07Z</dcterms:created>
  <dcterms:modified xsi:type="dcterms:W3CDTF">2025-04-30T02:24:05Z</dcterms:modified>
</cp:coreProperties>
</file>