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 varScale="1">
        <p:scale>
          <a:sx n="64" d="100"/>
          <a:sy n="64" d="100"/>
        </p:scale>
        <p:origin x="-148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18F-FFCF-426D-B556-8341CD99726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24C-7310-47CA-8FF0-2C5CABF69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18F-FFCF-426D-B556-8341CD99726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24C-7310-47CA-8FF0-2C5CABF69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1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18F-FFCF-426D-B556-8341CD99726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24C-7310-47CA-8FF0-2C5CABF69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18F-FFCF-426D-B556-8341CD99726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24C-7310-47CA-8FF0-2C5CABF69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18F-FFCF-426D-B556-8341CD99726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24C-7310-47CA-8FF0-2C5CABF69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0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18F-FFCF-426D-B556-8341CD99726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24C-7310-47CA-8FF0-2C5CABF69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4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18F-FFCF-426D-B556-8341CD99726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24C-7310-47CA-8FF0-2C5CABF69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8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18F-FFCF-426D-B556-8341CD99726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24C-7310-47CA-8FF0-2C5CABF69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18F-FFCF-426D-B556-8341CD99726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24C-7310-47CA-8FF0-2C5CABF69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18F-FFCF-426D-B556-8341CD99726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24C-7310-47CA-8FF0-2C5CABF69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8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18F-FFCF-426D-B556-8341CD99726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24C-7310-47CA-8FF0-2C5CABF69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3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2F18F-FFCF-426D-B556-8341CD99726B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AA24C-7310-47CA-8FF0-2C5CABF69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438400"/>
            <a:ext cx="3048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1143000" y="2933700"/>
            <a:ext cx="16002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791200" y="2743200"/>
            <a:ext cx="19050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3429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339029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3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244334"/>
            <a:ext cx="6019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Y = [10, 20, 30, 40, 50</a:t>
            </a:r>
            <a:r>
              <a:rPr lang="en-US" sz="2800" b="1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Y is a list object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SIZE of Y is 5  (Total number of </a:t>
            </a:r>
            <a:r>
              <a:rPr lang="en-US" sz="2800" b="1" dirty="0" err="1" smtClean="0">
                <a:solidFill>
                  <a:srgbClr val="FF0000"/>
                </a:solidFill>
              </a:rPr>
              <a:t>elemnets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0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371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 = [10, 20, 30, 40, 50]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048000" y="2864874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2864874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2864874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800" y="2864874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0" y="2864874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52600" y="2971800"/>
            <a:ext cx="1143000" cy="23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286487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3467100" y="3550674"/>
            <a:ext cx="0" cy="1097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05300" y="3564193"/>
            <a:ext cx="0" cy="1097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15232" y="3550674"/>
            <a:ext cx="0" cy="1097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87845" y="3510730"/>
            <a:ext cx="0" cy="1097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19900" y="3436988"/>
            <a:ext cx="0" cy="1097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0" y="4343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0               1             2               3              4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67100" y="243840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OF X is  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4343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Indexes 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919748" y="4684456"/>
            <a:ext cx="16002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19200" y="50292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to SIZE-1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6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44577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3743325"/>
            <a:ext cx="609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X[0] </a:t>
            </a:r>
            <a:r>
              <a:rPr lang="en-US" sz="2800" dirty="0" smtClean="0">
                <a:sym typeface="Wingdings" pitchFamily="2" charset="2"/>
              </a:rPr>
              <a:t> returns 1</a:t>
            </a:r>
            <a:r>
              <a:rPr lang="en-US" sz="2800" baseline="30000" dirty="0" smtClean="0">
                <a:sym typeface="Wingdings" pitchFamily="2" charset="2"/>
              </a:rPr>
              <a:t>st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elemet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i.e</a:t>
            </a:r>
            <a:r>
              <a:rPr lang="en-US" sz="2800" dirty="0" smtClean="0">
                <a:sym typeface="Wingdings" pitchFamily="2" charset="2"/>
              </a:rPr>
              <a:t> 10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 smtClean="0">
                <a:sym typeface="Wingdings" pitchFamily="2" charset="2"/>
              </a:rPr>
              <a:t>X[1]   returns 2</a:t>
            </a:r>
            <a:r>
              <a:rPr lang="en-US" sz="2800" baseline="30000" dirty="0" smtClean="0">
                <a:sym typeface="Wingdings" pitchFamily="2" charset="2"/>
              </a:rPr>
              <a:t>nd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elemenet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i.e</a:t>
            </a:r>
            <a:r>
              <a:rPr lang="en-US" sz="2800" dirty="0" smtClean="0">
                <a:sym typeface="Wingdings" pitchFamily="2" charset="2"/>
              </a:rPr>
              <a:t> 20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 smtClean="0">
                <a:sym typeface="Wingdings" pitchFamily="2" charset="2"/>
              </a:rPr>
              <a:t>X[4]   returns 5</a:t>
            </a:r>
            <a:r>
              <a:rPr lang="en-US" sz="2800" baseline="30000" dirty="0" smtClean="0">
                <a:sym typeface="Wingdings" pitchFamily="2" charset="2"/>
              </a:rPr>
              <a:t>th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elemeyt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i.e</a:t>
            </a:r>
            <a:r>
              <a:rPr lang="en-US" sz="2800" dirty="0" smtClean="0">
                <a:sym typeface="Wingdings" pitchFamily="2" charset="2"/>
              </a:rPr>
              <a:t> 50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742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indexing</a:t>
            </a:r>
            <a:r>
              <a:rPr lang="en-US" dirty="0" smtClean="0"/>
              <a:t> we can access and we can change elements from the list object </a:t>
            </a:r>
          </a:p>
          <a:p>
            <a:endParaRPr lang="en-US" dirty="0"/>
          </a:p>
          <a:p>
            <a:r>
              <a:rPr lang="en-US" dirty="0" smtClean="0"/>
              <a:t>Concatenation : Combining two list objects</a:t>
            </a:r>
          </a:p>
          <a:p>
            <a:endParaRPr lang="en-US" dirty="0"/>
          </a:p>
          <a:p>
            <a:r>
              <a:rPr lang="en-US" dirty="0" smtClean="0"/>
              <a:t>Slicing : Extracting </a:t>
            </a:r>
            <a:r>
              <a:rPr lang="en-US" dirty="0" err="1" smtClean="0"/>
              <a:t>sublist</a:t>
            </a:r>
            <a:r>
              <a:rPr lang="en-US" dirty="0" smtClean="0"/>
              <a:t> from the given list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len</a:t>
            </a:r>
            <a:r>
              <a:rPr lang="en-US" dirty="0" smtClean="0"/>
              <a:t>() function we can get size of an list object</a:t>
            </a:r>
          </a:p>
          <a:p>
            <a:r>
              <a:rPr lang="en-US" dirty="0" err="1" smtClean="0"/>
              <a:t>Repetetion</a:t>
            </a:r>
            <a:r>
              <a:rPr lang="en-US" dirty="0" smtClean="0"/>
              <a:t> : Repeat the </a:t>
            </a:r>
            <a:r>
              <a:rPr lang="en-US" dirty="0" err="1" smtClean="0"/>
              <a:t>sequnce</a:t>
            </a:r>
            <a:r>
              <a:rPr lang="en-US" dirty="0" smtClean="0"/>
              <a:t> scalar times </a:t>
            </a:r>
          </a:p>
          <a:p>
            <a:r>
              <a:rPr lang="en-US" dirty="0" smtClean="0"/>
              <a:t>Ex:   x * 3      the elements from x will </a:t>
            </a:r>
            <a:r>
              <a:rPr lang="en-US" dirty="0" err="1" smtClean="0"/>
              <a:t>repat</a:t>
            </a:r>
            <a:r>
              <a:rPr lang="en-US" dirty="0" smtClean="0"/>
              <a:t> three times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24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of characters , used to represent text </a:t>
            </a:r>
            <a:r>
              <a:rPr lang="en-US" dirty="0" err="1" smtClean="0"/>
              <a:t>infromation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To define a string </a:t>
            </a:r>
            <a:r>
              <a:rPr lang="en-US" dirty="0" smtClean="0">
                <a:sym typeface="Wingdings" pitchFamily="2" charset="2"/>
              </a:rPr>
              <a:t> “It’s a string”</a:t>
            </a:r>
          </a:p>
          <a:p>
            <a:r>
              <a:rPr lang="en-US" dirty="0" smtClean="0">
                <a:sym typeface="Wingdings" pitchFamily="2" charset="2"/>
              </a:rPr>
              <a:t>‘Its a string ’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‘“LG Soft India </a:t>
            </a:r>
            <a:r>
              <a:rPr lang="en-US" dirty="0" err="1" smtClean="0">
                <a:sym typeface="Wingdings" pitchFamily="2" charset="2"/>
              </a:rPr>
              <a:t>Pvt</a:t>
            </a:r>
            <a:r>
              <a:rPr lang="en-US" dirty="0" smtClean="0">
                <a:sym typeface="Wingdings" pitchFamily="2" charset="2"/>
              </a:rPr>
              <a:t> Ltd” Company ‘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634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3368" y="1981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6116" y="2005781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47703" y="1981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95368" y="1981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7368" y="1981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19368" y="1981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81368" y="1981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43368" y="1981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0" y="1981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2367116" y="2615381"/>
            <a:ext cx="0" cy="1042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03407" y="2487562"/>
            <a:ext cx="0" cy="1042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40826" y="2521975"/>
            <a:ext cx="0" cy="1042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00368" y="2571136"/>
            <a:ext cx="0" cy="1042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45161" y="2526891"/>
            <a:ext cx="0" cy="1042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12078" y="2487562"/>
            <a:ext cx="0" cy="1042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96200" y="2487562"/>
            <a:ext cx="0" cy="1042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28703" y="2413820"/>
            <a:ext cx="0" cy="1042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14368" y="2649794"/>
            <a:ext cx="0" cy="1042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3692013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0                 1             2            3          4            5                6          7               8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90600" y="457200"/>
            <a:ext cx="402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= [10, 20, 30, 40, 50, 60, 70, 80, 90]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 rot="5226056">
            <a:off x="5379368" y="-496851"/>
            <a:ext cx="2286000" cy="2277432"/>
          </a:xfrm>
          <a:prstGeom prst="leftBr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2400" y="4267200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itchFamily="82" charset="0"/>
              </a:rPr>
              <a:t>SYNTAX:   </a:t>
            </a:r>
            <a:r>
              <a:rPr lang="en-US" sz="3600" dirty="0" err="1" smtClean="0">
                <a:latin typeface="Algerian" pitchFamily="82" charset="0"/>
              </a:rPr>
              <a:t>var</a:t>
            </a:r>
            <a:r>
              <a:rPr lang="en-US" sz="3600" dirty="0" smtClean="0">
                <a:latin typeface="Algerian" pitchFamily="82" charset="0"/>
              </a:rPr>
              <a:t>[</a:t>
            </a:r>
            <a:r>
              <a:rPr lang="en-US" sz="3600" dirty="0" err="1" smtClean="0">
                <a:latin typeface="Algerian" pitchFamily="82" charset="0"/>
              </a:rPr>
              <a:t>lower_INDEX</a:t>
            </a:r>
            <a:r>
              <a:rPr lang="en-US" sz="3600" dirty="0" smtClean="0">
                <a:latin typeface="Algerian" pitchFamily="82" charset="0"/>
              </a:rPr>
              <a:t> :  upper_INDEX+1]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6116" y="5105400"/>
            <a:ext cx="624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X[4:8] </a:t>
            </a:r>
            <a:r>
              <a:rPr lang="en-US" sz="3200" dirty="0" smtClean="0">
                <a:sym typeface="Wingdings" pitchFamily="2" charset="2"/>
              </a:rPr>
              <a:t>  [50, 60, 70, 80]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72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Objects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Mutable </a:t>
            </a:r>
            <a:r>
              <a:rPr lang="en-US" dirty="0" smtClean="0">
                <a:sym typeface="Wingdings" pitchFamily="2" charset="2"/>
              </a:rPr>
              <a:t> List</a:t>
            </a:r>
            <a:endParaRPr lang="en-US" dirty="0" smtClean="0"/>
          </a:p>
          <a:p>
            <a:r>
              <a:rPr lang="en-US" dirty="0" smtClean="0"/>
              <a:t>Immutable </a:t>
            </a:r>
            <a:r>
              <a:rPr lang="en-US" dirty="0" smtClean="0">
                <a:sym typeface="Wingdings" pitchFamily="2" charset="2"/>
              </a:rPr>
              <a:t> Tuple ,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05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Numbers are mutable or immutable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A = 10</a:t>
            </a:r>
          </a:p>
          <a:p>
            <a:endParaRPr lang="en-US" dirty="0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2095500" y="2438400"/>
            <a:ext cx="0" cy="20574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3124200"/>
            <a:ext cx="1600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3810000"/>
            <a:ext cx="1600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95400" y="2438400"/>
            <a:ext cx="1828800" cy="2590800"/>
            <a:chOff x="1295400" y="2438400"/>
            <a:chExt cx="1828800" cy="2590800"/>
          </a:xfrm>
        </p:grpSpPr>
        <p:sp>
          <p:nvSpPr>
            <p:cNvPr id="4" name="Rectangle 3"/>
            <p:cNvSpPr/>
            <p:nvPr/>
          </p:nvSpPr>
          <p:spPr>
            <a:xfrm>
              <a:off x="1295400" y="2438400"/>
              <a:ext cx="1600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4000" y="2743200"/>
              <a:ext cx="1600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Type    </a:t>
              </a:r>
              <a:r>
                <a:rPr lang="en-US" dirty="0" err="1" smtClean="0"/>
                <a:t>int</a:t>
              </a:r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Value   10 20</a:t>
              </a:r>
            </a:p>
            <a:p>
              <a:endParaRPr lang="en-US" dirty="0"/>
            </a:p>
            <a:p>
              <a:r>
                <a:rPr lang="en-US" dirty="0" smtClean="0"/>
                <a:t>RC        1 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5400" y="4648200"/>
              <a:ext cx="1371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0x100000</a:t>
              </a:r>
              <a:endParaRPr lang="en-US" dirty="0"/>
            </a:p>
          </p:txBody>
        </p:sp>
      </p:grpSp>
      <p:sp>
        <p:nvSpPr>
          <p:cNvPr id="13" name="Right Arrow 12"/>
          <p:cNvSpPr/>
          <p:nvPr/>
        </p:nvSpPr>
        <p:spPr>
          <a:xfrm rot="10800000">
            <a:off x="3352800" y="327660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57600" y="2743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20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324100" y="3467100"/>
            <a:ext cx="171450" cy="147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39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Numbers are mutable or immutable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A = 10</a:t>
            </a:r>
          </a:p>
          <a:p>
            <a:endParaRPr lang="en-US" dirty="0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2095500" y="2438400"/>
            <a:ext cx="0" cy="20574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3124200"/>
            <a:ext cx="1600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3810000"/>
            <a:ext cx="1600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95400" y="2438400"/>
            <a:ext cx="1828800" cy="2590800"/>
            <a:chOff x="1295400" y="2438400"/>
            <a:chExt cx="1828800" cy="2590800"/>
          </a:xfrm>
        </p:grpSpPr>
        <p:sp>
          <p:nvSpPr>
            <p:cNvPr id="4" name="Rectangle 3"/>
            <p:cNvSpPr/>
            <p:nvPr/>
          </p:nvSpPr>
          <p:spPr>
            <a:xfrm>
              <a:off x="1295400" y="2438400"/>
              <a:ext cx="1600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4000" y="2743200"/>
              <a:ext cx="1600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Type    </a:t>
              </a:r>
              <a:r>
                <a:rPr lang="en-US" dirty="0" err="1" smtClean="0"/>
                <a:t>int</a:t>
              </a:r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Value   10</a:t>
              </a:r>
            </a:p>
            <a:p>
              <a:endParaRPr lang="en-US" dirty="0"/>
            </a:p>
            <a:p>
              <a:r>
                <a:rPr lang="en-US" dirty="0" smtClean="0"/>
                <a:t>RC        1 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5400" y="4648200"/>
              <a:ext cx="1371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0x100000</a:t>
              </a:r>
              <a:endParaRPr lang="en-US" dirty="0"/>
            </a:p>
          </p:txBody>
        </p:sp>
      </p:grpSp>
      <p:sp>
        <p:nvSpPr>
          <p:cNvPr id="13" name="Right Arrow 12"/>
          <p:cNvSpPr/>
          <p:nvPr/>
        </p:nvSpPr>
        <p:spPr>
          <a:xfrm rot="21124619">
            <a:off x="3352800" y="327660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57600" y="2743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20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019800" y="2209800"/>
            <a:ext cx="1828800" cy="2590800"/>
            <a:chOff x="1295400" y="2438400"/>
            <a:chExt cx="1828800" cy="2590800"/>
          </a:xfrm>
        </p:grpSpPr>
        <p:sp>
          <p:nvSpPr>
            <p:cNvPr id="17" name="Rectangle 16"/>
            <p:cNvSpPr/>
            <p:nvPr/>
          </p:nvSpPr>
          <p:spPr>
            <a:xfrm>
              <a:off x="1295400" y="2438400"/>
              <a:ext cx="1600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2743200"/>
              <a:ext cx="1600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Type    </a:t>
              </a:r>
              <a:r>
                <a:rPr lang="en-US" dirty="0" err="1" smtClean="0"/>
                <a:t>int</a:t>
              </a:r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Value   20</a:t>
              </a:r>
            </a:p>
            <a:p>
              <a:endParaRPr lang="en-US" dirty="0"/>
            </a:p>
            <a:p>
              <a:r>
                <a:rPr lang="en-US" dirty="0" smtClean="0"/>
                <a:t>RC        1 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95400" y="4648200"/>
              <a:ext cx="1371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0x190000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68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Items </a:t>
            </a:r>
            <a:r>
              <a:rPr lang="en-US" dirty="0" smtClean="0">
                <a:sym typeface="Wingdings" pitchFamily="2" charset="2"/>
              </a:rPr>
              <a:t> append(), insert()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Delete Items </a:t>
            </a:r>
            <a:r>
              <a:rPr lang="en-US" dirty="0" smtClean="0">
                <a:sym typeface="Wingdings" pitchFamily="2" charset="2"/>
              </a:rPr>
              <a:t> pop(), remove()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Arrange Items </a:t>
            </a:r>
            <a:r>
              <a:rPr lang="en-US" dirty="0" smtClean="0">
                <a:sym typeface="Wingdings" pitchFamily="2" charset="2"/>
              </a:rPr>
              <a:t> sort(), reverse()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- </a:t>
            </a:r>
            <a:r>
              <a:rPr lang="en-US" smtClean="0">
                <a:sym typeface="Wingdings" pitchFamily="2" charset="2"/>
              </a:rPr>
              <a:t>Other 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2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33600"/>
            <a:ext cx="8915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General syntax to define a data 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b="1" dirty="0" smtClean="0"/>
              <a:t>&lt;</a:t>
            </a:r>
            <a:r>
              <a:rPr lang="en-US" sz="4000" b="1" dirty="0" err="1" smtClean="0"/>
              <a:t>Datatype</a:t>
            </a:r>
            <a:r>
              <a:rPr lang="en-US" sz="4000" b="1" dirty="0" smtClean="0"/>
              <a:t>&gt; &lt;</a:t>
            </a:r>
            <a:r>
              <a:rPr lang="en-US" sz="4000" b="1" dirty="0" err="1" smtClean="0"/>
              <a:t>variable_name</a:t>
            </a:r>
            <a:r>
              <a:rPr lang="en-US" sz="4000" b="1" dirty="0" smtClean="0"/>
              <a:t>&gt; = &lt;value&gt;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904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two number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981200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   a = 10</a:t>
            </a:r>
            <a:endParaRPr lang="en-US" sz="4000" dirty="0"/>
          </a:p>
          <a:p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b = 20</a:t>
            </a:r>
            <a:endParaRPr lang="en-US" sz="4000" dirty="0"/>
          </a:p>
          <a:p>
            <a:r>
              <a:rPr lang="en-US" sz="4000" dirty="0"/>
              <a:t>f</a:t>
            </a:r>
            <a:r>
              <a:rPr lang="en-US" sz="4000" dirty="0" smtClean="0"/>
              <a:t>loat c = </a:t>
            </a:r>
            <a:r>
              <a:rPr lang="en-US" sz="4000" dirty="0" err="1" smtClean="0"/>
              <a:t>a+b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590752" y="1371600"/>
            <a:ext cx="6077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&lt;</a:t>
            </a:r>
            <a:r>
              <a:rPr lang="en-US" sz="2800" b="1" dirty="0" err="1"/>
              <a:t>Datatype</a:t>
            </a:r>
            <a:r>
              <a:rPr lang="en-US" sz="2800" b="1" dirty="0"/>
              <a:t>&gt; &lt;</a:t>
            </a:r>
            <a:r>
              <a:rPr lang="en-US" sz="2800" b="1" dirty="0" err="1"/>
              <a:t>variable_name</a:t>
            </a:r>
            <a:r>
              <a:rPr lang="en-US" sz="2800" b="1" dirty="0"/>
              <a:t>&gt; = &lt;value&gt;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629468" y="2133600"/>
            <a:ext cx="3038717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191000" y="2544097"/>
            <a:ext cx="4114800" cy="1436132"/>
            <a:chOff x="4191000" y="2544097"/>
            <a:chExt cx="4114800" cy="1436132"/>
          </a:xfrm>
        </p:grpSpPr>
        <p:sp>
          <p:nvSpPr>
            <p:cNvPr id="7" name="Rounded Rectangle 6"/>
            <p:cNvSpPr/>
            <p:nvPr/>
          </p:nvSpPr>
          <p:spPr>
            <a:xfrm>
              <a:off x="6348726" y="2544097"/>
              <a:ext cx="1600200" cy="10668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77000" y="3610897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0x10000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91000" y="2667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endCxn id="7" idx="1"/>
            </p:cNvCxnSpPr>
            <p:nvPr/>
          </p:nvCxnSpPr>
          <p:spPr>
            <a:xfrm>
              <a:off x="4419600" y="2851666"/>
              <a:ext cx="1929126" cy="225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343400" y="4050268"/>
            <a:ext cx="4114800" cy="1436132"/>
            <a:chOff x="4191000" y="2544097"/>
            <a:chExt cx="4114800" cy="1436132"/>
          </a:xfrm>
        </p:grpSpPr>
        <p:sp>
          <p:nvSpPr>
            <p:cNvPr id="14" name="Rounded Rectangle 13"/>
            <p:cNvSpPr/>
            <p:nvPr/>
          </p:nvSpPr>
          <p:spPr>
            <a:xfrm>
              <a:off x="6348726" y="2544097"/>
              <a:ext cx="1600200" cy="10668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000" y="3610897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0x20000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000" y="2667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17" name="Straight Arrow Connector 16"/>
            <p:cNvCxnSpPr>
              <a:endCxn id="14" idx="1"/>
            </p:cNvCxnSpPr>
            <p:nvPr/>
          </p:nvCxnSpPr>
          <p:spPr>
            <a:xfrm>
              <a:off x="4419600" y="2851666"/>
              <a:ext cx="1929126" cy="225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43400" y="5334000"/>
            <a:ext cx="4114800" cy="1436132"/>
            <a:chOff x="4191000" y="2544097"/>
            <a:chExt cx="4114800" cy="1436132"/>
          </a:xfrm>
        </p:grpSpPr>
        <p:sp>
          <p:nvSpPr>
            <p:cNvPr id="19" name="Rounded Rectangle 18"/>
            <p:cNvSpPr/>
            <p:nvPr/>
          </p:nvSpPr>
          <p:spPr>
            <a:xfrm>
              <a:off x="6348726" y="2544097"/>
              <a:ext cx="1600200" cy="10668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30.00000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77000" y="3610897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0x100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91000" y="2667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22" name="Straight Arrow Connector 21"/>
            <p:cNvCxnSpPr>
              <a:endCxn id="19" idx="1"/>
            </p:cNvCxnSpPr>
            <p:nvPr/>
          </p:nvCxnSpPr>
          <p:spPr>
            <a:xfrm>
              <a:off x="4419600" y="2851666"/>
              <a:ext cx="1929126" cy="225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877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two number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981200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a = 10</a:t>
            </a:r>
            <a:endParaRPr lang="en-US" sz="4000" dirty="0"/>
          </a:p>
          <a:p>
            <a:r>
              <a:rPr lang="en-US" sz="4000" dirty="0" smtClean="0"/>
              <a:t>b = 20</a:t>
            </a:r>
            <a:endParaRPr lang="en-US" sz="4000" dirty="0"/>
          </a:p>
          <a:p>
            <a:r>
              <a:rPr lang="en-US" sz="4000" dirty="0" smtClean="0"/>
              <a:t>c = </a:t>
            </a:r>
            <a:r>
              <a:rPr lang="en-US" sz="4000" dirty="0" err="1" smtClean="0"/>
              <a:t>a+b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590752" y="1371600"/>
            <a:ext cx="4353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b="1" dirty="0"/>
              <a:t>&lt;</a:t>
            </a:r>
            <a:r>
              <a:rPr lang="en-US" sz="2800" b="1" dirty="0" err="1"/>
              <a:t>variable_name</a:t>
            </a:r>
            <a:r>
              <a:rPr lang="en-US" sz="2800" b="1" dirty="0"/>
              <a:t>&gt; = &lt;value&gt;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81400" y="1219200"/>
            <a:ext cx="381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52600" y="1894820"/>
            <a:ext cx="0" cy="2025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6800" y="4876800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10</a:t>
            </a:r>
          </a:p>
          <a:p>
            <a:r>
              <a:rPr lang="en-US" dirty="0" smtClean="0"/>
              <a:t>b = 20</a:t>
            </a:r>
          </a:p>
          <a:p>
            <a:r>
              <a:rPr lang="en-US" dirty="0" smtClean="0"/>
              <a:t>C = </a:t>
            </a:r>
            <a:r>
              <a:rPr lang="en-US" dirty="0" err="1" smtClean="0"/>
              <a:t>a+b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5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23622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318479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2318479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7830" y="2290997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2283502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2283502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2283502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20780" y="42672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1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533400"/>
            <a:ext cx="3962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= 10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81000" y="152400"/>
            <a:ext cx="3657600" cy="63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52600" y="32004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52600" y="4114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33400" y="2514600"/>
            <a:ext cx="2590800" cy="2655332"/>
            <a:chOff x="1752600" y="2514600"/>
            <a:chExt cx="2590800" cy="2655332"/>
          </a:xfrm>
        </p:grpSpPr>
        <p:sp>
          <p:nvSpPr>
            <p:cNvPr id="6" name="Rounded Rectangle 5"/>
            <p:cNvSpPr/>
            <p:nvPr/>
          </p:nvSpPr>
          <p:spPr>
            <a:xfrm>
              <a:off x="1752600" y="2514600"/>
              <a:ext cx="1981200" cy="21336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>
              <a:stCxn id="6" idx="0"/>
            </p:cNvCxnSpPr>
            <p:nvPr/>
          </p:nvCxnSpPr>
          <p:spPr>
            <a:xfrm>
              <a:off x="2743200" y="2514600"/>
              <a:ext cx="0" cy="1885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905000" y="48006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0x20000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5000" y="281940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Type          float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8800" y="33483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RC          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81200" y="41103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Value         20.5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72265" y="87868"/>
            <a:ext cx="2590800" cy="2286000"/>
            <a:chOff x="1752600" y="2514600"/>
            <a:chExt cx="2590800" cy="2655332"/>
          </a:xfrm>
        </p:grpSpPr>
        <p:sp>
          <p:nvSpPr>
            <p:cNvPr id="19" name="Rounded Rectangle 18"/>
            <p:cNvSpPr/>
            <p:nvPr/>
          </p:nvSpPr>
          <p:spPr>
            <a:xfrm>
              <a:off x="1752600" y="2514600"/>
              <a:ext cx="1981200" cy="21336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/>
            <p:cNvCxnSpPr>
              <a:stCxn id="19" idx="0"/>
            </p:cNvCxnSpPr>
            <p:nvPr/>
          </p:nvCxnSpPr>
          <p:spPr>
            <a:xfrm>
              <a:off x="2743200" y="2514600"/>
              <a:ext cx="0" cy="1885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05000" y="48006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0x1000000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05000" y="281940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Type         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int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348335"/>
              <a:ext cx="2133600" cy="536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chemeClr val="bg1"/>
                  </a:solidFill>
                </a:rPr>
                <a:t>RC          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81200" y="41103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Value         10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876800" y="2895600"/>
            <a:ext cx="3962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  <a:r>
              <a:rPr lang="en-US" sz="4000" dirty="0" smtClean="0"/>
              <a:t> = 20.5</a:t>
            </a:r>
            <a:endParaRPr lang="en-US" sz="4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276600" y="747725"/>
            <a:ext cx="1752600" cy="4553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1"/>
          </p:cNvCxnSpPr>
          <p:nvPr/>
        </p:nvCxnSpPr>
        <p:spPr>
          <a:xfrm flipH="1" flipV="1">
            <a:off x="2286000" y="3579167"/>
            <a:ext cx="2590800" cy="22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029200" y="4648200"/>
            <a:ext cx="3962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 = 10</a:t>
            </a:r>
            <a:endParaRPr lang="en-US" sz="40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3581400" y="2514600"/>
            <a:ext cx="152400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533400"/>
            <a:ext cx="3962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= 10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81000" y="152400"/>
            <a:ext cx="3657600" cy="63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52600" y="32004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52600" y="4114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33400" y="2514600"/>
            <a:ext cx="2590800" cy="2655332"/>
            <a:chOff x="1752600" y="2514600"/>
            <a:chExt cx="2590800" cy="2655332"/>
          </a:xfrm>
        </p:grpSpPr>
        <p:sp>
          <p:nvSpPr>
            <p:cNvPr id="6" name="Rounded Rectangle 5"/>
            <p:cNvSpPr/>
            <p:nvPr/>
          </p:nvSpPr>
          <p:spPr>
            <a:xfrm>
              <a:off x="1752600" y="2514600"/>
              <a:ext cx="1981200" cy="21336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>
              <a:stCxn id="6" idx="0"/>
            </p:cNvCxnSpPr>
            <p:nvPr/>
          </p:nvCxnSpPr>
          <p:spPr>
            <a:xfrm>
              <a:off x="2743200" y="2514600"/>
              <a:ext cx="0" cy="1885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905000" y="48006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0x20000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5000" y="281940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Type          float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8800" y="33483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RC          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81200" y="41103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Value         20.5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72265" y="87868"/>
            <a:ext cx="2590800" cy="2286000"/>
            <a:chOff x="1752600" y="2514600"/>
            <a:chExt cx="2590800" cy="2655332"/>
          </a:xfrm>
        </p:grpSpPr>
        <p:sp>
          <p:nvSpPr>
            <p:cNvPr id="19" name="Rounded Rectangle 18"/>
            <p:cNvSpPr/>
            <p:nvPr/>
          </p:nvSpPr>
          <p:spPr>
            <a:xfrm>
              <a:off x="1752600" y="2514600"/>
              <a:ext cx="1981200" cy="21336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/>
            <p:cNvCxnSpPr>
              <a:stCxn id="19" idx="0"/>
            </p:cNvCxnSpPr>
            <p:nvPr/>
          </p:nvCxnSpPr>
          <p:spPr>
            <a:xfrm>
              <a:off x="2743200" y="2514600"/>
              <a:ext cx="0" cy="1885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05000" y="48006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0x1000000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05000" y="281940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Type         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int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348335"/>
              <a:ext cx="2133600" cy="536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chemeClr val="bg1"/>
                  </a:solidFill>
                </a:rPr>
                <a:t>RC          2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81200" y="41103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Value         10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876800" y="2895600"/>
            <a:ext cx="3962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  <a:r>
              <a:rPr lang="en-US" sz="4000" dirty="0" smtClean="0"/>
              <a:t> = 20.5</a:t>
            </a:r>
            <a:endParaRPr lang="en-US" sz="4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276600" y="747725"/>
            <a:ext cx="1752600" cy="4553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1"/>
          </p:cNvCxnSpPr>
          <p:nvPr/>
        </p:nvCxnSpPr>
        <p:spPr>
          <a:xfrm flipH="1" flipV="1">
            <a:off x="2286000" y="3579167"/>
            <a:ext cx="2590800" cy="22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029200" y="4648200"/>
            <a:ext cx="3962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 = 10</a:t>
            </a:r>
            <a:endParaRPr lang="en-US" sz="40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3581400" y="2514600"/>
            <a:ext cx="152400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77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 X</a:t>
            </a:r>
          </a:p>
          <a:p>
            <a:r>
              <a:rPr lang="en-US" dirty="0" smtClean="0"/>
              <a:t>Strings</a:t>
            </a:r>
          </a:p>
          <a:p>
            <a:r>
              <a:rPr lang="en-US" dirty="0" smtClean="0"/>
              <a:t>Tuple</a:t>
            </a:r>
          </a:p>
          <a:p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Boolean </a:t>
            </a:r>
            <a:r>
              <a:rPr lang="en-US" dirty="0" smtClean="0">
                <a:sym typeface="Wingdings" pitchFamily="2" charset="2"/>
              </a:rPr>
              <a:t> True is Non-zero value/ False is a Zero value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81000"/>
            <a:ext cx="8077200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 list is a collection elements /items</a:t>
            </a:r>
          </a:p>
          <a:p>
            <a:endParaRPr lang="en-US" sz="4000" dirty="0"/>
          </a:p>
          <a:p>
            <a:r>
              <a:rPr lang="en-US" sz="4000" dirty="0" smtClean="0"/>
              <a:t>To define a list we can use square brackets </a:t>
            </a:r>
          </a:p>
          <a:p>
            <a:endParaRPr lang="en-US" sz="4000" dirty="0"/>
          </a:p>
          <a:p>
            <a:r>
              <a:rPr lang="en-US" sz="4000" dirty="0" smtClean="0"/>
              <a:t>Examples </a:t>
            </a:r>
          </a:p>
          <a:p>
            <a:r>
              <a:rPr lang="en-US" sz="4000" dirty="0" smtClean="0"/>
              <a:t>X = [ ]  -</a:t>
            </a:r>
            <a:r>
              <a:rPr lang="en-US" sz="4000" dirty="0" smtClean="0">
                <a:sym typeface="Wingdings" pitchFamily="2" charset="2"/>
              </a:rPr>
              <a:t>  X is a empty list </a:t>
            </a:r>
            <a:r>
              <a:rPr lang="en-US" sz="4000" dirty="0" smtClean="0"/>
              <a:t> </a:t>
            </a:r>
          </a:p>
          <a:p>
            <a:endParaRPr lang="en-US" sz="4000" dirty="0"/>
          </a:p>
          <a:p>
            <a:r>
              <a:rPr lang="en-US" sz="4000" dirty="0" smtClean="0"/>
              <a:t>Y = [10, 20, 30, 40, 50]</a:t>
            </a:r>
          </a:p>
          <a:p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A = 10</a:t>
            </a:r>
          </a:p>
          <a:p>
            <a:r>
              <a:rPr lang="en-US" sz="4000" dirty="0" smtClean="0"/>
              <a:t>B = 20</a:t>
            </a:r>
          </a:p>
          <a:p>
            <a:r>
              <a:rPr lang="en-US" sz="4000" dirty="0" smtClean="0"/>
              <a:t>C = 30</a:t>
            </a:r>
          </a:p>
          <a:p>
            <a:r>
              <a:rPr lang="en-US" sz="4000" dirty="0" smtClean="0"/>
              <a:t>D = 40</a:t>
            </a:r>
          </a:p>
          <a:p>
            <a:r>
              <a:rPr lang="en-US" sz="4000" dirty="0" smtClean="0"/>
              <a:t>E = 50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21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536</Words>
  <Application>Microsoft Office PowerPoint</Application>
  <PresentationFormat>On-screen Show (4:3)</PresentationFormat>
  <Paragraphs>163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Adding two number</vt:lpstr>
      <vt:lpstr>Adding two number</vt:lpstr>
      <vt:lpstr>PowerPoint Presentation</vt:lpstr>
      <vt:lpstr>PowerPoint Presentation</vt:lpstr>
      <vt:lpstr>PowerPoint Presentation</vt:lpstr>
      <vt:lpstr>Data Type Classification </vt:lpstr>
      <vt:lpstr>List </vt:lpstr>
      <vt:lpstr>PowerPoint Presentation</vt:lpstr>
      <vt:lpstr>PowerPoint Presentation</vt:lpstr>
      <vt:lpstr>PowerPoint Presentation</vt:lpstr>
      <vt:lpstr>List Operations</vt:lpstr>
      <vt:lpstr>Strings </vt:lpstr>
      <vt:lpstr>PowerPoint Presentation</vt:lpstr>
      <vt:lpstr>Python Objects Classification </vt:lpstr>
      <vt:lpstr>Is Numbers are mutable or immutable </vt:lpstr>
      <vt:lpstr>Is Numbers are mutable or immutable </vt:lpstr>
      <vt:lpstr>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bobby1</dc:creator>
  <cp:lastModifiedBy>bobby1</cp:lastModifiedBy>
  <cp:revision>59</cp:revision>
  <dcterms:created xsi:type="dcterms:W3CDTF">2020-11-03T14:11:33Z</dcterms:created>
  <dcterms:modified xsi:type="dcterms:W3CDTF">2020-11-05T15:09:36Z</dcterms:modified>
</cp:coreProperties>
</file>