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27fc3b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27fc3b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227fc3b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227fc3b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27fc3bd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227fc3b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27fc3bd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27fc3bd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27fc3b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27fc3b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27fc3bd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27fc3b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227fc3b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227fc3b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227fc3bd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227fc3b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27fc3bd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27fc3bd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27fc3bd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27fc3b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084771f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084771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227fc3bd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227fc3bd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227fc3bd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227fc3bd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27fc3b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27fc3b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227fc3bd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227fc3bd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227fc3bd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227fc3bd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227fc3bd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227fc3bd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27fc3bd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227fc3bd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084771f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084771f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084771f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084771f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519e4a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519e4a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c519e4a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c519e4a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27fc3b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27fc3b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519e4a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519e4a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227fc3b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227fc3b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Learning Affective Video Features for Facial Expression Recognition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871400" y="4078625"/>
            <a:ext cx="164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SREEKANTH PAI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S7 CSB 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79675" y="136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340">
                <a:latin typeface="Arial"/>
                <a:ea typeface="Arial"/>
                <a:cs typeface="Arial"/>
                <a:sym typeface="Arial"/>
              </a:rPr>
              <a:t>B. SPATIO-TEMPORAL FEATURE LEARNING WITH CNNs</a:t>
            </a:r>
            <a:endParaRPr b="0" sz="13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70100" y="1787525"/>
            <a:ext cx="76887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 spatial and temporal CNNs have the same structure as the original VGG16 [16]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realize the task of spatio-temporal feature learning with CNNs,the pre-trained VGG16 is fine tuned on target video-based facial expression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VGG16 parameters are copied to pre-train on a large scale ImageNet data to initialize the temporal CNN network and the spatial CNN network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Then, we replace the fc8 layer in VGG16 with a new class label vector corresponding to six facial expression categories used in our experiments.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202400" y="611800"/>
            <a:ext cx="652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METHODOLOGY(Contd)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7650" y="119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371"/>
              <a:buFont typeface="Arial"/>
              <a:buNone/>
            </a:pPr>
            <a:r>
              <a:rPr b="0" lang="en" sz="1562">
                <a:latin typeface="Arial"/>
                <a:ea typeface="Arial"/>
                <a:cs typeface="Arial"/>
                <a:sym typeface="Arial"/>
              </a:rPr>
              <a:t>B. SPATIO-TEMPORAL FEATURE LEARNING WITH CNNs(Contd.)</a:t>
            </a:r>
            <a:endParaRPr b="0" sz="156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89725" y="1656950"/>
            <a:ext cx="76887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two CNNs are retrained indiviually using standard back propagation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propagation technique to solve the following minimizing problem so as to update the CNN network parameters: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00" y="2656175"/>
            <a:ext cx="33528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40">
                <a:latin typeface="Arial"/>
                <a:ea typeface="Arial"/>
                <a:cs typeface="Arial"/>
                <a:sym typeface="Arial"/>
              </a:rPr>
              <a:t>C. SPATIO-TEMPORAL FUSION WITH DBNs</a:t>
            </a:r>
            <a:endParaRPr b="0" sz="1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7650" y="1717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4096-D outputs(Temporal and Spatial) of their fc7 layers are directly concatenated into a total 8192-D vector as inputs of the fusion network built with a deep DBN mode.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deep DBN model is used to capture highly non-linear relationships across spatial and temporal modalities, and produce a joint discriminative feature representation for FER.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808750" y="791400"/>
            <a:ext cx="76887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Two-step strategy to train the DBN fusion network: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An unsupervised pre-training is conducted in the bottom-up way by means of a greedy layer-wise training algorithm. 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					1w = ε(&lt; vihj &gt;data − &lt; vihj &gt;model)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A supervised fine-tuning is performed to update the network parameters with back propagation.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			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			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13" y="2803475"/>
            <a:ext cx="28209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49700" y="385200"/>
            <a:ext cx="6525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440">
                <a:solidFill>
                  <a:schemeClr val="dk2"/>
                </a:solidFill>
              </a:rPr>
              <a:t>C. SPATIO-TEMPORAL FUSION WITH DBNs(Contd.)</a:t>
            </a:r>
            <a:endParaRPr sz="144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40">
                <a:latin typeface="Arial"/>
                <a:ea typeface="Arial"/>
                <a:cs typeface="Arial"/>
                <a:sym typeface="Arial"/>
              </a:rPr>
              <a:t>D. VIDEO-BASED EXPRESSION CLASSIFICATION</a:t>
            </a:r>
            <a:endParaRPr b="0" sz="1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he output of DBMs last hidden layer represents the jointly learned discriminative spatio-temporal feature representations in video segments.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Average-pooling approach is applied on all divided segments in a video sample to produce a fixed-length global video feature representation for FER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Linear SVM classifier is adopted to perform the final FER tasks in video sequences.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685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808025" y="1265775"/>
            <a:ext cx="7688700" cy="52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 experiments are performed on three public video-based facial expression datasets, i.e., the BAUM-1s database , the RML database  and the MMI database 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DATASETS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BAUM-1s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BAUM-1 database contains not only the six basic facial expressions (joy, anger, sadness, disgust, fear, surprise) and four mental states(unsure, thinking, concentrating, bothered)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comprises of 1222 video samples collected from 31 Turkish persons. Each video frame is 720x576x3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4294967295" type="title"/>
          </p:nvPr>
        </p:nvSpPr>
        <p:spPr>
          <a:xfrm>
            <a:off x="729450" y="138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182" name="Google Shape;182;p28"/>
          <p:cNvSpPr txBox="1"/>
          <p:nvPr>
            <p:ph idx="4294967295" type="body"/>
          </p:nvPr>
        </p:nvSpPr>
        <p:spPr>
          <a:xfrm>
            <a:off x="536875" y="447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RML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database has the six basic facial expressions (angry, disgust, fear, joy, sadness and surprise)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RML database [21] consists of 720 video samples collected from 8 persons. Each video frame is 720×480×3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36875" y="2878500"/>
            <a:ext cx="75945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MMI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/>
              <a:t>The MMI database  consists of 2894 video samples.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/>
              <a:t> 213 sequences have been labeled with six basic expressions from 30 subjects aging from 19 to 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629000" y="572600"/>
            <a:ext cx="76887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7650" y="1616750"/>
            <a:ext cx="76887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RML database with less than 10 subjects, Leave-One-SubjectOut (LOSO) is used for experiments.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 experiments  adopted by subject-independent cross-validation strategy.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BAUM-1s and MMI database with more than 10 subjects, Leave-One-Subject-Group-Out (LOSGO) with five subject groups is employed.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RML database with less than 10 subjects, Leave-One-SubjectOut (LOSO) is used for experiments.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7650" y="57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EXPERIMENTATION(contd)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84275" y="1628775"/>
            <a:ext cx="76887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models are trained on the divided video segments so that the number of training data can be augmented.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BAUM-1s database produce  about 7000 segments from 521 video samples.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RML database  produce about 12, 000 segments are from 720 video samples.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MMI database produce 4000 segments are  from 213  video samples.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RESULTS AND ANALYSIS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679225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erformance of three different DBNs, including DBN-1 , DBN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DBN-3 are verified.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313" y="1947878"/>
            <a:ext cx="4970975" cy="15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679225" y="3781925"/>
            <a:ext cx="76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 fusion network   DBN-3 is adopted as  the default structure of  DBN for its best performance.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2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1600"/>
            <a:ext cx="76887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EXISTING SYSTEM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PROPOSED SYSTEM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METHODOLOGY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EXPERIMENTATION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AND ANALYSIS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4294967295" type="title"/>
          </p:nvPr>
        </p:nvSpPr>
        <p:spPr>
          <a:xfrm>
            <a:off x="679225" y="57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4294967295" type="body"/>
          </p:nvPr>
        </p:nvSpPr>
        <p:spPr>
          <a:xfrm>
            <a:off x="729450" y="1316025"/>
            <a:ext cx="76887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spatiotemporal CNN+DBN features, which fuse spatio-temporal CNN features with DBNs,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outperform the other two features.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indicates the effectiveness of fusing spatio-temporal features by using a deep DBN.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DBNs are able to effectively discover the distribution properties of input spatio-temporal data, and learn the hierarchical feature representations of input spatio-temporal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0" y="3139875"/>
            <a:ext cx="4457425" cy="15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6780" l="0" r="0" t="-6780"/>
          <a:stretch/>
        </p:blipFill>
        <p:spPr>
          <a:xfrm>
            <a:off x="2392650" y="1664888"/>
            <a:ext cx="3886050" cy="28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924200" y="602750"/>
            <a:ext cx="765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BAUM-1s dataset classifies   ‘‘joy’’ and ‘‘sadness’’  with an accuracy of 88.44% and 72.39%, respectively, whereas other four facial expressions are identified badly with an accuracy of less than 35%.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130600" y="4590975"/>
            <a:ext cx="861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Confusion matrix of recognition results with DBNs on the BAUM-1s dataset.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592700" y="411875"/>
            <a:ext cx="830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MMI dataset classifies ‘‘sadness’’ and ‘‘surprise’’  with an accuracy of 100%, whereas the other expressions are identified with an accuracy of less than 75%.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00" y="1328538"/>
            <a:ext cx="425767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1341025" y="4507650"/>
            <a:ext cx="663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Confusion matrix of recognition results with DBNs on the MMI dataset. 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944325" y="673075"/>
            <a:ext cx="742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RML dataset recognizes ‘‘disgust’’, ‘‘sadness’’ and ‘‘surprise’’  well with an accuracy of more than 84%, whereas the remaining three facial expressions are distinguished with an accuracy of less than 80%.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950" y="1566375"/>
            <a:ext cx="3855925" cy="28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1763175" y="4430150"/>
            <a:ext cx="57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Confusion matrix of recognition results with DBNs on the RML dataset. 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502300" y="582675"/>
            <a:ext cx="767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Comparison with previous works on these three datasets. It is noted that these comparing works also employs subject-independent test-runs.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Proposed method significantly outperforms the state-of-the-arts on these three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74" y="1750475"/>
            <a:ext cx="3653650" cy="25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577200" y="4445925"/>
            <a:ext cx="578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ato"/>
                <a:ea typeface="Lato"/>
                <a:cs typeface="Lato"/>
                <a:sym typeface="Lato"/>
              </a:rPr>
              <a:t>Performance (%) comparisons of the-state-of-the-arts on the used three datasets.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7800" y="625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244" name="Google Shape;244;p37"/>
          <p:cNvSpPr txBox="1"/>
          <p:nvPr/>
        </p:nvSpPr>
        <p:spPr>
          <a:xfrm>
            <a:off x="0" y="1407200"/>
            <a:ext cx="8995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FER  aims to analyze and understand human facial behavior, has become an increasingly active research topic in the domains of computer vision, artificial intelligence, pattern recognition, etc.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FER has many potential applications such as human emotion perception, social robotics, humancomputer interaction and healthcare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This paper proposes a hybrid deep learning model, which consists of the spatial CNN network, the temporal CNN network, and the DBN fusion network, to apply for FER in video sequences.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Experiment results on three public video-based facial expression datasets, i.e., BAUM-1s RML, and MMI, demonstrate the advantages of our proposed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669175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5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755550"/>
            <a:ext cx="76887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Facial expression is one of the most natural nonverbal ways for expressing human emotions and intentions.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➔"/>
            </a:pPr>
            <a:r>
              <a:rPr lang="en" sz="14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</a:t>
            </a:r>
            <a:r>
              <a:rPr lang="en" sz="14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many potential applications such as human emotion perception, social robotics, human-computer interaction and healthcare.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705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●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HAND-DESIGNED FEATURE-BASED METHOD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●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LEARNING-BASED METHOD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70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SYSTEM</a:t>
            </a:r>
            <a:endParaRPr sz="25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76750"/>
            <a:ext cx="76887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hybrid deep learning model, comprising a spatial CNN network, a temporal CNN network and a deep fusion network built with a DBN model, to apply for FER in video sequences.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➔"/>
            </a:pPr>
            <a:r>
              <a:rPr lang="en" sz="1500">
                <a:solidFill>
                  <a:srgbClr val="000000"/>
                </a:solidFill>
              </a:rPr>
              <a:t>To deeply fuse the spatial CNN features and temporal CNN features, we employ a deep DBN model as a deep fusion network to learn a joint discriminative spatio-temporal segment-level feature representation for FER.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0" y="729125"/>
            <a:ext cx="7855874" cy="34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79675" y="64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24075" y="1713200"/>
            <a:ext cx="7944300" cy="2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A.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 OF CNN INPUTS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sample with different durations are divided into a certain number of fixed-length segments as  inputs of CNNs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division augments the amount of training data to some extent.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61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METHODOLOGY(Contd)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49700" y="1404825"/>
            <a:ext cx="76887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NPUTS OF TEMPORAL CNNs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Inputs for temporal CNNs are </a:t>
            </a:r>
            <a:r>
              <a:rPr lang="en" sz="1400">
                <a:solidFill>
                  <a:srgbClr val="000000"/>
                </a:solidFill>
              </a:rPr>
              <a:t>generated by extracting optical flow images between consecutive frames in a video sequence.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The values of motion field dx , dy are transformed into the interval [0, 255] by</a:t>
            </a:r>
            <a:endParaRPr sz="1400">
              <a:solidFill>
                <a:srgbClr val="000000"/>
              </a:solidFill>
            </a:endParaRPr>
          </a:p>
          <a:p>
            <a:pPr indent="0" lvl="0" marL="2743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</a:rPr>
              <a:t> d˜ x|y = adx|y + b, 	where a =1, b=128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The  transformed flow maps are conserved as an optical flow image containing three channels, which corresponds to motion d˜ x , d˜ y and the optical flow magnitude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It  produces  an optical flow image with size of 227 × 227 × 3. </a:t>
            </a:r>
            <a:endParaRPr sz="1400">
              <a:solidFill>
                <a:srgbClr val="000000"/>
              </a:solidFill>
            </a:endParaRPr>
          </a:p>
          <a:p>
            <a:pPr indent="0" lvl="0" marL="2743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2743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650" y="1499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INPUTS OF SPATIAL CNNs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657825" y="1987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A</a:t>
            </a:r>
            <a:r>
              <a:rPr lang="en" sz="1400">
                <a:solidFill>
                  <a:srgbClr val="000000"/>
                </a:solidFill>
              </a:rPr>
              <a:t> cropped facial image of 150 × 110 × 3 for each frame in a video segment, as in [23].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Robust real-time face detector [38] is firstly leveraged to perform face detection to crop a facial image from each frame in a video segment.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A cropped image of 150 × 110 × 3 containing facial key parts, such as head, nose, mouth, etc., is obtained from a facial image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400">
                <a:solidFill>
                  <a:srgbClr val="000000"/>
                </a:solidFill>
              </a:rPr>
              <a:t>Cropped facial image  is </a:t>
            </a:r>
            <a:r>
              <a:rPr lang="en" sz="1400">
                <a:solidFill>
                  <a:srgbClr val="000000"/>
                </a:solidFill>
              </a:rPr>
              <a:t>resized</a:t>
            </a:r>
            <a:r>
              <a:rPr lang="en" sz="1400">
                <a:solidFill>
                  <a:srgbClr val="000000"/>
                </a:solidFill>
              </a:rPr>
              <a:t> into 227 × 227 × 3 as inputs of spatial CNNs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132950" y="600450"/>
            <a:ext cx="652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METHODOLOGY(Contd)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