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0">
          <p15:clr>
            <a:srgbClr val="9AA0A6"/>
          </p15:clr>
        </p15:guide>
        <p15:guide id="2" orient="horz" pos="400">
          <p15:clr>
            <a:srgbClr val="9AA0A6"/>
          </p15:clr>
        </p15:guide>
        <p15:guide id="3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7AA713-4AC1-4F35-A93F-CDEA8081DA89}">
  <a:tblStyle styleId="{4C7AA713-4AC1-4F35-A93F-CDEA8081D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0" orient="horz"/>
        <p:guide pos="400" orient="horz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33" Type="http://schemas.openxmlformats.org/officeDocument/2006/relationships/font" Target="fonts/PoppinsSemiBold-regular.fntdata"/><Relationship Id="rId32" Type="http://schemas.openxmlformats.org/officeDocument/2006/relationships/font" Target="fonts/Lato-boldItalic.fntdata"/><Relationship Id="rId35" Type="http://schemas.openxmlformats.org/officeDocument/2006/relationships/font" Target="fonts/PoppinsSemiBold-italic.fntdata"/><Relationship Id="rId34" Type="http://schemas.openxmlformats.org/officeDocument/2006/relationships/font" Target="fonts/PoppinsSemiBold-bold.fntdata"/><Relationship Id="rId36" Type="http://schemas.openxmlformats.org/officeDocument/2006/relationships/font" Target="fonts/Poppins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29" Type="http://schemas.openxmlformats.org/officeDocument/2006/relationships/font" Target="fonts/Lat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b4d65012e_2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b4d65012e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489e9a92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489e9a92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89e9a924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489e9a924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89e9a92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489e9a92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489e9a92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489e9a92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489e9a92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489e9a92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489e9a924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489e9a924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489e9a924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489e9a924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3a77449db7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3a77449db7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774494f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774494f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fbcca3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fbcca3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774494f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774494f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a774494f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a774494f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a77449db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a77449db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4d6501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b4d6501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b4d65012e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b4d65012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b4d65012e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b4d65012e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21411" y="1305136"/>
            <a:ext cx="5739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70300" y="317340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07200" y="1026550"/>
            <a:ext cx="32907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7200" y="1765237"/>
            <a:ext cx="32907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 + picture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07200" y="1026550"/>
            <a:ext cx="3936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07200" y="1765200"/>
            <a:ext cx="3936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">
  <p:cSld name="TITLE_AND_BOD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07200" y="1781026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07200" y="2640259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">
  <p:cSld name="CUSTOM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07200" y="1781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07200" y="2646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4585130" y="1781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4585128" y="2646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 2">
  <p:cSld name="CUSTOM_3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7200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607200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4600925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body"/>
          </p:nvPr>
        </p:nvSpPr>
        <p:spPr>
          <a:xfrm>
            <a:off x="4600925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6" type="subTitle"/>
          </p:nvPr>
        </p:nvSpPr>
        <p:spPr>
          <a:xfrm>
            <a:off x="4600925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">
  <p:cSld name="TITLE_AND_BODY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7200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07200" y="2640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4589631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4589631" y="2640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 2">
  <p:cSld name="TITLE_AND_BODY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07200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07200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00925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00925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5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6" type="subTitle"/>
          </p:nvPr>
        </p:nvSpPr>
        <p:spPr>
          <a:xfrm>
            <a:off x="4600925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and list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0720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60720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359625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359625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body"/>
          </p:nvPr>
        </p:nvSpPr>
        <p:spPr>
          <a:xfrm>
            <a:off x="658845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6" type="body"/>
          </p:nvPr>
        </p:nvSpPr>
        <p:spPr>
          <a:xfrm>
            <a:off x="658845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072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5962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65884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4" type="subTitle"/>
          </p:nvPr>
        </p:nvSpPr>
        <p:spPr>
          <a:xfrm>
            <a:off x="6072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5" type="subTitle"/>
          </p:nvPr>
        </p:nvSpPr>
        <p:spPr>
          <a:xfrm>
            <a:off x="65884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6" type="subTitle"/>
          </p:nvPr>
        </p:nvSpPr>
        <p:spPr>
          <a:xfrm>
            <a:off x="3597825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1">
  <p:cSld name="TITLE_AND_TWO_COLUMNS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72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6009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65884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6072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5884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26009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body"/>
          </p:nvPr>
        </p:nvSpPr>
        <p:spPr>
          <a:xfrm>
            <a:off x="45947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45947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07200" y="15668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2629750" y="15668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3" type="body"/>
          </p:nvPr>
        </p:nvSpPr>
        <p:spPr>
          <a:xfrm>
            <a:off x="6674850" y="15668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4" type="subTitle"/>
          </p:nvPr>
        </p:nvSpPr>
        <p:spPr>
          <a:xfrm>
            <a:off x="607200" y="34457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6674850" y="34457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2629750" y="34457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7" type="body"/>
          </p:nvPr>
        </p:nvSpPr>
        <p:spPr>
          <a:xfrm>
            <a:off x="4652300" y="15668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4652300" y="34457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9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1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2">
  <p:cSld name="TITLE_AND_TWO_COLUMNS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314406" y="178557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3314406" y="3305922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3" type="body"/>
          </p:nvPr>
        </p:nvSpPr>
        <p:spPr>
          <a:xfrm>
            <a:off x="3314406" y="406609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1301106" y="178557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1301106" y="406609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1301106" y="2545748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7" type="body"/>
          </p:nvPr>
        </p:nvSpPr>
        <p:spPr>
          <a:xfrm>
            <a:off x="3314406" y="2545748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8" type="subTitle"/>
          </p:nvPr>
        </p:nvSpPr>
        <p:spPr>
          <a:xfrm>
            <a:off x="1301106" y="3305922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607200" y="1026543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timeline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607200" y="1026543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CUSTOM_5"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5_2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2_2"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1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_2_1"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600943" y="684025"/>
            <a:ext cx="581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2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1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3" type="title"/>
          </p:nvPr>
        </p:nvSpPr>
        <p:spPr>
          <a:xfrm>
            <a:off x="2600943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_1_1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600943" y="684025"/>
            <a:ext cx="581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2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1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3" type="title"/>
          </p:nvPr>
        </p:nvSpPr>
        <p:spPr>
          <a:xfrm>
            <a:off x="2600943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>
            <a:off x="2689600" y="1257175"/>
            <a:ext cx="6080400" cy="3632400"/>
          </a:xfrm>
          <a:prstGeom prst="rect">
            <a:avLst/>
          </a:prstGeom>
          <a:noFill/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_5_1"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07200" y="17656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1">
  <p:cSld name="CUSTOM_5_1_1"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607200" y="1112200"/>
            <a:ext cx="7929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2">
  <p:cSld name="CUSTOM_5_1_1_1"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07200" y="1112200"/>
            <a:ext cx="7929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3">
  <p:cSld name="CUSTOM_5_1_1_1_1"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595925" y="2001050"/>
            <a:ext cx="3057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4">
  <p:cSld name="CUSTOM_5_1_1_1_1_1">
    <p:bg>
      <p:bgPr>
        <a:noFill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607200" y="1112200"/>
            <a:ext cx="7929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5">
  <p:cSld name="CUSTOM_5_1_1_1_1_1_1"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607200" y="1112200"/>
            <a:ext cx="79296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6">
  <p:cSld name="CUSTOM_5_1_1_1_1_1_1_1"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607200" y="1112200"/>
            <a:ext cx="79296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>
  <p:cSld name="CUSTOM_6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3 ">
  <p:cSld name="CUSTOM_6_1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">
  <p:cSld name="CUSTOM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607200" y="1026550"/>
            <a:ext cx="32907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607200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2" type="body"/>
          </p:nvPr>
        </p:nvSpPr>
        <p:spPr>
          <a:xfrm>
            <a:off x="607200" y="264025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3" type="body"/>
          </p:nvPr>
        </p:nvSpPr>
        <p:spPr>
          <a:xfrm>
            <a:off x="4589631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4" type="body"/>
          </p:nvPr>
        </p:nvSpPr>
        <p:spPr>
          <a:xfrm>
            <a:off x="4589628" y="264025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9" name="Google Shape;189;p39"/>
          <p:cNvSpPr txBox="1"/>
          <p:nvPr>
            <p:ph idx="5" type="subTitle"/>
          </p:nvPr>
        </p:nvSpPr>
        <p:spPr>
          <a:xfrm>
            <a:off x="638800" y="4305050"/>
            <a:ext cx="3259200" cy="30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 + picture">
  <p:cSld name="CUSTOM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07200" y="17656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 1">
  <p:cSld name="MAIN_POINT_1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905186" y="780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ig picture">
  <p:cSld name="CAPTION_ONLY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43"/>
          <p:cNvSpPr/>
          <p:nvPr/>
        </p:nvSpPr>
        <p:spPr>
          <a:xfrm flipH="1">
            <a:off x="4572000" y="155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_2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44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44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4">
  <p:cSld name="CUSTOM_4_2_2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607200" y="1026550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5"/>
          <p:cNvSpPr txBox="1"/>
          <p:nvPr>
            <p:ph idx="1" type="body"/>
          </p:nvPr>
        </p:nvSpPr>
        <p:spPr>
          <a:xfrm>
            <a:off x="607200" y="1781025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idx="2" type="body"/>
          </p:nvPr>
        </p:nvSpPr>
        <p:spPr>
          <a:xfrm>
            <a:off x="607200" y="2640250"/>
            <a:ext cx="3936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45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5">
  <p:cSld name="CUSTOM_4_2_2_1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>
            <p:ph type="title"/>
          </p:nvPr>
        </p:nvSpPr>
        <p:spPr>
          <a:xfrm>
            <a:off x="607200" y="1026550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46"/>
          <p:cNvSpPr txBox="1"/>
          <p:nvPr>
            <p:ph idx="1" type="body"/>
          </p:nvPr>
        </p:nvSpPr>
        <p:spPr>
          <a:xfrm>
            <a:off x="607200" y="1781025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46"/>
          <p:cNvSpPr txBox="1"/>
          <p:nvPr>
            <p:ph idx="2" type="body"/>
          </p:nvPr>
        </p:nvSpPr>
        <p:spPr>
          <a:xfrm>
            <a:off x="607200" y="2640250"/>
            <a:ext cx="32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46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6">
  <p:cSld name="CUSTOM_4_2_2_1_2"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/>
          <p:nvPr>
            <p:ph type="title"/>
          </p:nvPr>
        </p:nvSpPr>
        <p:spPr>
          <a:xfrm flipH="1">
            <a:off x="5273700" y="1026550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47"/>
          <p:cNvSpPr txBox="1"/>
          <p:nvPr>
            <p:ph idx="1" type="body"/>
          </p:nvPr>
        </p:nvSpPr>
        <p:spPr>
          <a:xfrm flipH="1">
            <a:off x="5273700" y="1781025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47"/>
          <p:cNvSpPr txBox="1"/>
          <p:nvPr>
            <p:ph idx="2" type="body"/>
          </p:nvPr>
        </p:nvSpPr>
        <p:spPr>
          <a:xfrm flipH="1">
            <a:off x="5273700" y="2640250"/>
            <a:ext cx="3260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47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7">
  <p:cSld name="CUSTOM_4_2_2_1_1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607200" y="1026550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6" name="Google Shape;226;p48"/>
          <p:cNvSpPr txBox="1"/>
          <p:nvPr>
            <p:ph idx="1" type="body"/>
          </p:nvPr>
        </p:nvSpPr>
        <p:spPr>
          <a:xfrm>
            <a:off x="607200" y="1781025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48"/>
          <p:cNvSpPr txBox="1"/>
          <p:nvPr>
            <p:ph idx="2" type="body"/>
          </p:nvPr>
        </p:nvSpPr>
        <p:spPr>
          <a:xfrm>
            <a:off x="607200" y="2640250"/>
            <a:ext cx="3276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48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8">
  <p:cSld name="CUSTOM_4_2_2_1_1_1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>
            <p:ph type="title"/>
          </p:nvPr>
        </p:nvSpPr>
        <p:spPr>
          <a:xfrm flipH="1">
            <a:off x="5254500" y="1026550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49"/>
          <p:cNvSpPr txBox="1"/>
          <p:nvPr>
            <p:ph idx="1" type="body"/>
          </p:nvPr>
        </p:nvSpPr>
        <p:spPr>
          <a:xfrm flipH="1">
            <a:off x="5254500" y="1781025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2" name="Google Shape;232;p49"/>
          <p:cNvSpPr txBox="1"/>
          <p:nvPr>
            <p:ph idx="2" type="body"/>
          </p:nvPr>
        </p:nvSpPr>
        <p:spPr>
          <a:xfrm flipH="1">
            <a:off x="5254500" y="2640250"/>
            <a:ext cx="32799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3" name="Google Shape;233;p49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4_2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>
            <p:ph type="title"/>
          </p:nvPr>
        </p:nvSpPr>
        <p:spPr>
          <a:xfrm>
            <a:off x="5273704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6" name="Google Shape;236;p50"/>
          <p:cNvSpPr txBox="1"/>
          <p:nvPr>
            <p:ph idx="1" type="subTitle"/>
          </p:nvPr>
        </p:nvSpPr>
        <p:spPr>
          <a:xfrm>
            <a:off x="5273708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50"/>
          <p:cNvSpPr txBox="1"/>
          <p:nvPr>
            <p:ph idx="2" type="title"/>
          </p:nvPr>
        </p:nvSpPr>
        <p:spPr>
          <a:xfrm>
            <a:off x="5273704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8" name="Google Shape;238;p50"/>
          <p:cNvSpPr/>
          <p:nvPr/>
        </p:nvSpPr>
        <p:spPr>
          <a:xfrm>
            <a:off x="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one column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07200" y="1764944"/>
            <a:ext cx="39360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607200" y="2646644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4_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"/>
          <p:cNvSpPr txBox="1"/>
          <p:nvPr>
            <p:ph type="title"/>
          </p:nvPr>
        </p:nvSpPr>
        <p:spPr>
          <a:xfrm>
            <a:off x="917436" y="3711750"/>
            <a:ext cx="36093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1" name="Google Shape;241;p51"/>
          <p:cNvSpPr txBox="1"/>
          <p:nvPr>
            <p:ph idx="1" type="subTitle"/>
          </p:nvPr>
        </p:nvSpPr>
        <p:spPr>
          <a:xfrm>
            <a:off x="917436" y="2384875"/>
            <a:ext cx="52635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list">
  <p:cSld name="CUSTOM_1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07200" y="1789698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607200" y="2983598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bullet point">
  <p:cSld name="CUSTOM_1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7200" y="1788194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07200" y="2982094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list">
  <p:cSld name="CUSTOM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7200" y="1765610"/>
            <a:ext cx="39360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bullet point">
  <p:cSld name="CUSTOM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7200" y="1765607"/>
            <a:ext cx="39360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6900" y="538425"/>
            <a:ext cx="79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7025" y="1152475"/>
            <a:ext cx="79296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prdct.school/3QHNR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UXdDxrMDfSo" TargetMode="External"/><Relationship Id="rId4" Type="http://schemas.openxmlformats.org/officeDocument/2006/relationships/hyperlink" Target="https://prdct.school/3OlWyN9" TargetMode="External"/><Relationship Id="rId9" Type="http://schemas.openxmlformats.org/officeDocument/2006/relationships/hyperlink" Target="https://www.facebook.com/groups/ProductManagersCommunity" TargetMode="External"/><Relationship Id="rId5" Type="http://schemas.openxmlformats.org/officeDocument/2006/relationships/hyperlink" Target="http://www.youtube.com/watch?v=UXdDxrMDfSo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s://community.productschool.com/c/product-resource-library/product-template/24" TargetMode="External"/><Relationship Id="rId8" Type="http://schemas.openxmlformats.org/officeDocument/2006/relationships/image" Target="../media/image8.png"/><Relationship Id="rId20" Type="http://schemas.openxmlformats.org/officeDocument/2006/relationships/image" Target="../media/image9.png"/><Relationship Id="rId11" Type="http://schemas.openxmlformats.org/officeDocument/2006/relationships/hyperlink" Target="https://www.instagram.com/productschool/" TargetMode="External"/><Relationship Id="rId10" Type="http://schemas.openxmlformats.org/officeDocument/2006/relationships/image" Target="../media/image2.png"/><Relationship Id="rId13" Type="http://schemas.openxmlformats.org/officeDocument/2006/relationships/hyperlink" Target="https://community.productschool.com/" TargetMode="External"/><Relationship Id="rId12" Type="http://schemas.openxmlformats.org/officeDocument/2006/relationships/image" Target="../media/image5.png"/><Relationship Id="rId15" Type="http://schemas.openxmlformats.org/officeDocument/2006/relationships/hyperlink" Target="https://www.linkedin.com/company/product-school/" TargetMode="External"/><Relationship Id="rId14" Type="http://schemas.openxmlformats.org/officeDocument/2006/relationships/image" Target="../media/image4.png"/><Relationship Id="rId17" Type="http://schemas.openxmlformats.org/officeDocument/2006/relationships/hyperlink" Target="https://productschool.com/slack-community/" TargetMode="External"/><Relationship Id="rId16" Type="http://schemas.openxmlformats.org/officeDocument/2006/relationships/image" Target="../media/image7.png"/><Relationship Id="rId19" Type="http://schemas.openxmlformats.org/officeDocument/2006/relationships/hyperlink" Target="https://twitter.com/productschool" TargetMode="External"/><Relationship Id="rId1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dct.school/3U5eIWN" TargetMode="External"/><Relationship Id="rId4" Type="http://schemas.openxmlformats.org/officeDocument/2006/relationships/hyperlink" Target="https://prdct.school/3U5eIWN" TargetMode="External"/><Relationship Id="rId5" Type="http://schemas.openxmlformats.org/officeDocument/2006/relationships/hyperlink" Target="https://www.youtube.com/watch?v=UXdDxrMDfSo" TargetMode="External"/><Relationship Id="rId6" Type="http://schemas.openxmlformats.org/officeDocument/2006/relationships/hyperlink" Target="https://prdct.school/3Bz2LkP" TargetMode="External"/><Relationship Id="rId7" Type="http://schemas.openxmlformats.org/officeDocument/2006/relationships/hyperlink" Target="https://community.productschool.com/c/product-resource-library/product-template/2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182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34" y="534475"/>
            <a:ext cx="1819450" cy="3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3"/>
          <p:cNvSpPr txBox="1"/>
          <p:nvPr/>
        </p:nvSpPr>
        <p:spPr>
          <a:xfrm>
            <a:off x="344025" y="4467075"/>
            <a:ext cx="5892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1C0CE"/>
                </a:solidFill>
                <a:latin typeface="Lato"/>
                <a:ea typeface="Lato"/>
                <a:cs typeface="Lato"/>
                <a:sym typeface="Lato"/>
              </a:rPr>
              <a:t>Template validated by </a:t>
            </a:r>
            <a:r>
              <a:rPr lang="en" sz="1200" u="sng">
                <a:solidFill>
                  <a:srgbClr val="C1C0CE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Gaurav Hardikar</a:t>
            </a:r>
            <a:r>
              <a:rPr lang="en" sz="1200">
                <a:solidFill>
                  <a:srgbClr val="C1C0CE"/>
                </a:solidFill>
                <a:latin typeface="Lato"/>
                <a:ea typeface="Lato"/>
                <a:cs typeface="Lato"/>
                <a:sym typeface="Lato"/>
              </a:rPr>
              <a:t>, Head of Consumer Product HomeLight</a:t>
            </a:r>
            <a:endParaRPr sz="1200">
              <a:solidFill>
                <a:srgbClr val="C1C0C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1C0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1242600" y="1206225"/>
            <a:ext cx="6658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CFCFC"/>
                </a:solidFill>
                <a:latin typeface="Poppins"/>
                <a:ea typeface="Poppins"/>
                <a:cs typeface="Poppins"/>
                <a:sym typeface="Poppins"/>
              </a:rPr>
              <a:t>Product Retrospective</a:t>
            </a:r>
            <a:endParaRPr b="1" sz="4400">
              <a:solidFill>
                <a:srgbClr val="FCFCF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2946150" y="2692408"/>
            <a:ext cx="3251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[Insert Title Here]</a:t>
            </a:r>
            <a:endParaRPr>
              <a:solidFill>
                <a:srgbClr val="E5E5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E5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2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aphicFrame>
        <p:nvGraphicFramePr>
          <p:cNvPr id="628" name="Google Shape;628;p62"/>
          <p:cNvGraphicFramePr/>
          <p:nvPr/>
        </p:nvGraphicFramePr>
        <p:xfrm>
          <a:off x="606900" y="1261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7929600"/>
              </a:tblGrid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1</a:t>
                      </a:r>
                      <a:endParaRPr sz="1000">
                        <a:solidFill>
                          <a:srgbClr val="3C4856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</a:t>
                      </a: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2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3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4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"/>
          <p:cNvSpPr txBox="1"/>
          <p:nvPr>
            <p:ph type="title"/>
          </p:nvPr>
        </p:nvSpPr>
        <p:spPr>
          <a:xfrm>
            <a:off x="311700" y="1747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</a:t>
            </a:r>
            <a:r>
              <a:rPr lang="en"/>
              <a:t> Retrospective</a:t>
            </a:r>
            <a:endParaRPr/>
          </a:p>
        </p:txBody>
      </p:sp>
      <p:sp>
        <p:nvSpPr>
          <p:cNvPr id="634" name="Google Shape;634;p63"/>
          <p:cNvSpPr txBox="1"/>
          <p:nvPr>
            <p:ph idx="4294967295" type="subTitle"/>
          </p:nvPr>
        </p:nvSpPr>
        <p:spPr>
          <a:xfrm>
            <a:off x="2970300" y="250995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Name of Cluster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4"/>
          <p:cNvSpPr/>
          <p:nvPr/>
        </p:nvSpPr>
        <p:spPr>
          <a:xfrm>
            <a:off x="7575" y="0"/>
            <a:ext cx="2239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0" name="Google Shape;640;p64"/>
          <p:cNvGraphicFramePr/>
          <p:nvPr/>
        </p:nvGraphicFramePr>
        <p:xfrm>
          <a:off x="183875" y="635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565750"/>
                <a:gridCol w="581625"/>
                <a:gridCol w="739825"/>
              </a:tblGrid>
              <a:tr h="410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Retrospective Guidelines</a:t>
                      </a:r>
                      <a:endParaRPr sz="9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421550">
                <a:tc gridSpan="3" rowSpan="3">
                  <a:txBody>
                    <a:bodyPr/>
                    <a:lstStyle/>
                    <a:p>
                      <a:pPr indent="-114300" lvl="0" marL="171450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Walk through a timeline of what happened to get everyone on the same page.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14300" lvl="0" marL="171450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 through the most important items.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14300" lvl="0" marL="171450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Thoroughly d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iscuss what went wrong and how it impacted users  (retro meeting).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14300" lvl="0" marL="171450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Review and plan out action items.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 hMerge="1"/>
                <a:tc rowSpan="3" hMerge="1"/>
              </a:tr>
              <a:tr h="421550">
                <a:tc gridSpan="3" vMerge="1"/>
                <a:tc hMerge="1" vMerge="1"/>
                <a:tc hMerge="1" vMerge="1"/>
              </a:tr>
              <a:tr h="675500">
                <a:tc gridSpan="3" vMerge="1"/>
                <a:tc hMerge="1" vMerge="1"/>
                <a:tc hMerge="1" vMerge="1"/>
              </a:tr>
              <a:tr h="346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Discussion Agenda</a:t>
                      </a:r>
                      <a:endParaRPr sz="9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1271925">
                <a:tc gridSpan="3">
                  <a:txBody>
                    <a:bodyPr/>
                    <a:lstStyle/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Discuss cluster (10 min).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Vote: continue, stop, start doing (3 min).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 steps 1 &amp; 2 with each cluster.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Closing + next steps (2 min)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641" name="Google Shape;641;p64"/>
          <p:cNvSpPr txBox="1"/>
          <p:nvPr>
            <p:ph type="title"/>
          </p:nvPr>
        </p:nvSpPr>
        <p:spPr>
          <a:xfrm>
            <a:off x="2600943" y="684025"/>
            <a:ext cx="581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Timeline </a:t>
            </a:r>
            <a:endParaRPr/>
          </a:p>
        </p:txBody>
      </p:sp>
      <p:sp>
        <p:nvSpPr>
          <p:cNvPr id="642" name="Google Shape;642;p64"/>
          <p:cNvSpPr txBox="1"/>
          <p:nvPr>
            <p:ph idx="2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graphicFrame>
        <p:nvGraphicFramePr>
          <p:cNvPr id="643" name="Google Shape;643;p64"/>
          <p:cNvGraphicFramePr/>
          <p:nvPr/>
        </p:nvGraphicFramePr>
        <p:xfrm>
          <a:off x="2602772" y="12580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1659800"/>
                <a:gridCol w="1795275"/>
                <a:gridCol w="2563050"/>
              </a:tblGrid>
              <a:tr h="233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Action Item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#1</a:t>
                      </a:r>
                      <a:endParaRPr sz="10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73925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text here…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173925">
                <a:tc gridSpan="3" vMerge="1"/>
                <a:tc hMerge="1" vMerge="1"/>
                <a:tc hMerge="1" vMerge="1"/>
              </a:tr>
              <a:tr h="45125">
                <a:tc gridSpan="3" vMerge="1"/>
                <a:tc hMerge="1" vMerge="1"/>
                <a:tc hMerge="1" vMerge="1"/>
              </a:tr>
            </a:tbl>
          </a:graphicData>
        </a:graphic>
      </p:graphicFrame>
      <p:graphicFrame>
        <p:nvGraphicFramePr>
          <p:cNvPr id="644" name="Google Shape;644;p64"/>
          <p:cNvGraphicFramePr/>
          <p:nvPr/>
        </p:nvGraphicFramePr>
        <p:xfrm>
          <a:off x="2602772" y="2207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1659800"/>
                <a:gridCol w="1795275"/>
                <a:gridCol w="2563050"/>
              </a:tblGrid>
              <a:tr h="233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Action Item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#2</a:t>
                      </a:r>
                      <a:endParaRPr sz="10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73925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text here…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173925">
                <a:tc gridSpan="3" vMerge="1"/>
                <a:tc hMerge="1" vMerge="1"/>
                <a:tc hMerge="1" vMerge="1"/>
              </a:tr>
              <a:tr h="45125">
                <a:tc gridSpan="3" vMerge="1"/>
                <a:tc hMerge="1" vMerge="1"/>
                <a:tc hMerge="1" vMerge="1"/>
              </a:tr>
            </a:tbl>
          </a:graphicData>
        </a:graphic>
      </p:graphicFrame>
      <p:graphicFrame>
        <p:nvGraphicFramePr>
          <p:cNvPr id="645" name="Google Shape;645;p64"/>
          <p:cNvGraphicFramePr/>
          <p:nvPr/>
        </p:nvGraphicFramePr>
        <p:xfrm>
          <a:off x="2602772" y="30973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1659800"/>
                <a:gridCol w="1795275"/>
                <a:gridCol w="2563050"/>
              </a:tblGrid>
              <a:tr h="233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Action Item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#3</a:t>
                      </a:r>
                      <a:endParaRPr sz="10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73925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text here…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173925">
                <a:tc gridSpan="3" vMerge="1"/>
                <a:tc hMerge="1" vMerge="1"/>
                <a:tc hMerge="1" vMerge="1"/>
              </a:tr>
              <a:tr h="45125">
                <a:tc gridSpan="3" vMerge="1"/>
                <a:tc hMerge="1" vMerge="1"/>
                <a:tc hMerge="1" vMerge="1"/>
              </a:tr>
            </a:tbl>
          </a:graphicData>
        </a:graphic>
      </p:graphicFrame>
      <p:graphicFrame>
        <p:nvGraphicFramePr>
          <p:cNvPr id="646" name="Google Shape;646;p64"/>
          <p:cNvGraphicFramePr/>
          <p:nvPr/>
        </p:nvGraphicFramePr>
        <p:xfrm>
          <a:off x="2602772" y="40469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1659800"/>
                <a:gridCol w="1795275"/>
                <a:gridCol w="2563050"/>
              </a:tblGrid>
              <a:tr h="233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Action Item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#4</a:t>
                      </a:r>
                      <a:endParaRPr sz="10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73925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text here…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173925">
                <a:tc gridSpan="3" vMerge="1"/>
                <a:tc hMerge="1" vMerge="1"/>
                <a:tc hMerge="1" vMerge="1"/>
              </a:tr>
              <a:tr h="45125"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r>
              <a:rPr lang="en" sz="2000"/>
              <a:t> went well?</a:t>
            </a:r>
            <a:endParaRPr sz="2000"/>
          </a:p>
        </p:txBody>
      </p:sp>
      <p:sp>
        <p:nvSpPr>
          <p:cNvPr id="652" name="Google Shape;652;p65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653" name="Google Shape;653;p65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what went well.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65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65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65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658" name="Google Shape;658;p65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59" name="Google Shape;659;p65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660" name="Google Shape;660;p65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65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65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65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65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65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65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65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65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65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65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65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65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65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4" name="Google Shape;674;p65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achievement.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65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65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Achievements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65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65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5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65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65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683;p65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4" name="Google Shape;684;p65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5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5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5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5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5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5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5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5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5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5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5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5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5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5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5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5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5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5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5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5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5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5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5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5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5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5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5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5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5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5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didn’t go well?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37" name="Google Shape;737;p66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738" name="Google Shape;738;p66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66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66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yu need more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66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66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743" name="Google Shape;743;p66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44" name="Google Shape;744;p66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745" name="Google Shape;745;p66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66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6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6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66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6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66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66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66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66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66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66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66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66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9" name="Google Shape;759;p66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the challenge you most agree with.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0" name="Google Shape;760;p66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1" name="Google Shape;761;p66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66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66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66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66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6" name="Google Shape;766;p66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66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66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describe didn’t go well.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66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&amp; insert the challenge here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66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66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6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6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6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6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6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6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6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6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6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6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6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6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6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6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6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6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6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6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6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6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6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6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6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6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6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6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6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6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6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6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6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6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6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6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6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6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6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6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6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6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6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6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6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6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6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6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6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r>
              <a:rPr lang="en" sz="2000"/>
              <a:t> ideas do you have?</a:t>
            </a:r>
            <a:endParaRPr sz="2000"/>
          </a:p>
        </p:txBody>
      </p:sp>
      <p:sp>
        <p:nvSpPr>
          <p:cNvPr id="825" name="Google Shape;825;p67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826" name="Google Shape;826;p67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7" name="Google Shape;827;p67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your ideas.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67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67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67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831" name="Google Shape;831;p67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32" name="Google Shape;832;p67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833" name="Google Shape;833;p67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7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7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7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7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7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67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7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67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67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67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67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67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67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7" name="Google Shape;847;p67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idea.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67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9" name="Google Shape;849;p67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Ideas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67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67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67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67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67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67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67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67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7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7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7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7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7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7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7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7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7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7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7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7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7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7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7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7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7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7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7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7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7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7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7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7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7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7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7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7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7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7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7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7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7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7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7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7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7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7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7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8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should we take action?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10" name="Google Shape;910;p68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911" name="Google Shape;911;p68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68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an action.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68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more.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68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68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916" name="Google Shape;916;p68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17" name="Google Shape;917;p68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918" name="Google Shape;918;p68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8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68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68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68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68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68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68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8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68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68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68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68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68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2" name="Google Shape;932;p68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action.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68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68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Actions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68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68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68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68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68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0" name="Google Shape;940;p68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68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68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8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8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8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8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8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8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8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8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8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8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8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8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8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8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8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8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8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8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8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8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8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8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8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8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8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8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8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8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8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8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8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8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8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8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8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8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8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8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8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8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8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8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8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8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8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8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9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aphicFrame>
        <p:nvGraphicFramePr>
          <p:cNvPr id="995" name="Google Shape;995;p69"/>
          <p:cNvGraphicFramePr/>
          <p:nvPr/>
        </p:nvGraphicFramePr>
        <p:xfrm>
          <a:off x="606900" y="1261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7929600"/>
              </a:tblGrid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1</a:t>
                      </a:r>
                      <a:endParaRPr sz="1000">
                        <a:solidFill>
                          <a:srgbClr val="3C4856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2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3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Takeaway 4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85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action Item… </a:t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485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0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600"/>
              </a:spcAft>
              <a:buNone/>
            </a:pPr>
            <a:r>
              <a:rPr lang="en"/>
              <a:t>More resources!</a:t>
            </a:r>
            <a:endParaRPr/>
          </a:p>
        </p:txBody>
      </p:sp>
      <p:sp>
        <p:nvSpPr>
          <p:cNvPr id="1001" name="Google Shape;1001;p70"/>
          <p:cNvSpPr txBox="1"/>
          <p:nvPr>
            <p:ph idx="1" type="body"/>
          </p:nvPr>
        </p:nvSpPr>
        <p:spPr>
          <a:xfrm>
            <a:off x="606900" y="1258025"/>
            <a:ext cx="3164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out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Meeting in the Life of an Agile PM by by Microsoft Product Leader, Alana Dickson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Or, dive deeper into Product Management with our </a:t>
            </a:r>
            <a:r>
              <a:rPr lang="en" sz="12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 resource collection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descr="👉 Subscribe here: http://bit.ly/2rCsYZD&#10;📆 Check out upcoming events: http://prdct.school/LI_events&#10;🗣 Read speaker's bio: https://prdct.school/3mctaNk&#10;📑 Get the slides: https://prdct.school/33D5StB&#10;ℹ Find out more about us: https://bit.ly/3mdxTOL &#10;&#10;ABOUT THE SPEAKER:&#10;Alana became a Product Manager at Microsoft working on their Viva Insights after finishing her Master of Business Administration at Northwestern University. She is a fast learner, quality presenter, and collaborator even across stakeholders. She has the special ability to bring people together and focus on the same goal with ease. Before joining Microsoft full-time she worked as their MBA Intern in Product Management during her studies.&#10;&#10;ABOUT US:&#10;Founded in 2014, Product School is the global leader in Product Management training with a community of over one million product professionals.&#10;&#10;Our certificates are the most industry-recognized credentials by employers hiring product managers. All of our instructors are senior-level Product Managers working at top Silicon Valley companies including Google, Facebook, Netflix, Airbnb, PayPal, Uber, and Amazon. &#10;&#10;Designed to fit into work schedules, our live, online classes are held in the evenings or on weekends to ensure that both instructors and students can maintain their full-time jobs. You’ll learn how to build digital products from end to end, lead cross-functional teams and land your next product job or promotion.&#10;See our upcoming courses here: https://bit.ly/3mdxTOL&#10;&#10;In addition to classes, we host daily online events with top industry professionals about Product Management. Click here to see what we have coming up: https://bit.ly/3GQgovW&#10;&#10;We are committed to pushing the product management industry forward. We published the Amazon bestseller, The Product Book (Get your copy here: https://bit.ly/3GNkyof) host over 1,000 free events per year, The Proddy Awards, and ProductCon, the largest multi-city conference in the world for product managers.&#10;&#10;#ProductManagement #ProductSchool #Upskill #TechEducation #Business #ProdMgmt #PMCertificate #ProductManager #Product #PM #IT #Management #PMP #FinTech" id="1002" name="Google Shape;1002;p70" title="Webinar: Meetings in the Life of an Agile PM by Microsoft Product Leader, Alana Dickso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400" y="931175"/>
            <a:ext cx="4374875" cy="32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70"/>
          <p:cNvSpPr txBox="1"/>
          <p:nvPr/>
        </p:nvSpPr>
        <p:spPr>
          <a:xfrm>
            <a:off x="606900" y="3006350"/>
            <a:ext cx="3295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43E"/>
                </a:solidFill>
                <a:latin typeface="Lato"/>
                <a:ea typeface="Lato"/>
                <a:cs typeface="Lato"/>
                <a:sym typeface="Lato"/>
              </a:rPr>
              <a:t>Got any questions? </a:t>
            </a:r>
            <a:endParaRPr sz="1200">
              <a:solidFill>
                <a:srgbClr val="0F243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 u="sng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Ask them in our Product community forum!</a:t>
            </a:r>
            <a:endParaRPr sz="1200">
              <a:solidFill>
                <a:srgbClr val="0718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4" name="Google Shape;1004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50" y="3409825"/>
            <a:ext cx="167650" cy="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70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0284" y="3784806"/>
            <a:ext cx="275682" cy="2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70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02448" y="3784831"/>
            <a:ext cx="275682" cy="2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70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989" y="3784814"/>
            <a:ext cx="275682" cy="2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70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91907" y="3784811"/>
            <a:ext cx="275682" cy="2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70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70825" y="3784803"/>
            <a:ext cx="275682" cy="2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70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181366" y="3784820"/>
            <a:ext cx="275682" cy="27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 txBox="1"/>
          <p:nvPr/>
        </p:nvSpPr>
        <p:spPr>
          <a:xfrm>
            <a:off x="607200" y="1369700"/>
            <a:ext cx="6250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Read through to understand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how to run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product retrospectives. 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Prefer video content? Check out 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Meeting in the Life of an Agile PM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Identify what kind of retrospective you’re looking to conduct within this template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Host your retrospective!</a:t>
            </a:r>
            <a:endParaRPr sz="1200">
              <a:solidFill>
                <a:srgbClr val="0718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54"/>
          <p:cNvSpPr txBox="1"/>
          <p:nvPr/>
        </p:nvSpPr>
        <p:spPr>
          <a:xfrm>
            <a:off x="606900" y="795925"/>
            <a:ext cx="7929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" sz="2000">
                <a:solidFill>
                  <a:srgbClr val="07182C"/>
                </a:solidFill>
                <a:latin typeface="Poppins"/>
                <a:ea typeface="Poppins"/>
                <a:cs typeface="Poppins"/>
                <a:sym typeface="Poppins"/>
              </a:rPr>
              <a:t>Start Here!</a:t>
            </a:r>
            <a:endParaRPr b="1" sz="2000">
              <a:solidFill>
                <a:srgbClr val="0718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54"/>
          <p:cNvSpPr txBox="1"/>
          <p:nvPr/>
        </p:nvSpPr>
        <p:spPr>
          <a:xfrm>
            <a:off x="680425" y="4117575"/>
            <a:ext cx="4844400" cy="596100"/>
          </a:xfrm>
          <a:prstGeom prst="rect">
            <a:avLst/>
          </a:prstGeom>
          <a:solidFill>
            <a:srgbClr val="BAF7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☝️</a:t>
            </a:r>
            <a:r>
              <a:rPr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 Get all our </a:t>
            </a:r>
            <a:r>
              <a:rPr lang="en" sz="900" u="sng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 Management Templates</a:t>
            </a:r>
            <a:r>
              <a:rPr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. If you have any questions, share them on our </a:t>
            </a:r>
            <a:r>
              <a:rPr lang="en" sz="900" u="sng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 Community forum</a:t>
            </a:r>
            <a:r>
              <a:rPr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10386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600"/>
              </a:spcAft>
              <a:buNone/>
            </a:pPr>
            <a:r>
              <a:rPr lang="en"/>
              <a:t>What Kind of Sprint Are You Looking to Run?</a:t>
            </a:r>
            <a:endParaRPr/>
          </a:p>
        </p:txBody>
      </p:sp>
      <p:sp>
        <p:nvSpPr>
          <p:cNvPr id="264" name="Google Shape;264;p55"/>
          <p:cNvSpPr txBox="1"/>
          <p:nvPr>
            <p:ph idx="1" type="body"/>
          </p:nvPr>
        </p:nvSpPr>
        <p:spPr>
          <a:xfrm>
            <a:off x="607200" y="1403825"/>
            <a:ext cx="43992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solidFill>
                  <a:srgbClr val="3C4856"/>
                </a:solidFill>
              </a:rPr>
              <a:t>A Sprint Retrospective is an exercise where team members discuss what could have made the last sprint more efficient, discuss what went well and identify next steps. </a:t>
            </a:r>
            <a:br>
              <a:rPr lang="en" sz="1050">
                <a:solidFill>
                  <a:srgbClr val="3C4856"/>
                </a:solidFill>
              </a:rPr>
            </a:br>
            <a:endParaRPr sz="1050">
              <a:solidFill>
                <a:srgbClr val="3C4856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solidFill>
                  <a:srgbClr val="3C4856"/>
                </a:solidFill>
                <a:highlight>
                  <a:srgbClr val="FFFFFF"/>
                </a:highlight>
              </a:rPr>
              <a:t>You could also conduct an Incident Retrospective, this is essentially a history of previous retrospectives where you can allocate accountability for previous action items and plan accordingly.</a:t>
            </a:r>
            <a:endParaRPr sz="1050">
              <a:solidFill>
                <a:srgbClr val="3C48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50">
                <a:solidFill>
                  <a:srgbClr val="3C4856"/>
                </a:solidFill>
                <a:highlight>
                  <a:srgbClr val="FFFFFF"/>
                </a:highlight>
              </a:rPr>
              <a:t>Usually you would want to run this with the retro lead walking through what happened in a timeline and then cycle through each person to walk through their pre-work.</a:t>
            </a:r>
            <a:endParaRPr>
              <a:solidFill>
                <a:srgbClr val="3C485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type="title"/>
          </p:nvPr>
        </p:nvSpPr>
        <p:spPr>
          <a:xfrm>
            <a:off x="311700" y="1747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70" name="Google Shape;270;p56"/>
          <p:cNvSpPr txBox="1"/>
          <p:nvPr>
            <p:ph idx="4294967295" type="subTitle"/>
          </p:nvPr>
        </p:nvSpPr>
        <p:spPr>
          <a:xfrm>
            <a:off x="2970300" y="250995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Name of Cluster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/>
          <p:nvPr/>
        </p:nvSpPr>
        <p:spPr>
          <a:xfrm>
            <a:off x="7575" y="0"/>
            <a:ext cx="2239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57"/>
          <p:cNvGraphicFramePr/>
          <p:nvPr/>
        </p:nvGraphicFramePr>
        <p:xfrm>
          <a:off x="183875" y="635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565750"/>
                <a:gridCol w="581625"/>
                <a:gridCol w="739825"/>
              </a:tblGrid>
              <a:tr h="346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Discussion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Agenda</a:t>
                      </a:r>
                      <a:endParaRPr sz="9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1271925">
                <a:tc gridSpan="3">
                  <a:txBody>
                    <a:bodyPr/>
                    <a:lstStyle/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Discuss cluster (10 min).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Vote: continue, stop, start doing (3 min).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 steps 1 &amp; 2 with each cluster.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157734" lvl="0" marL="192024" marR="457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AutoNum type="arabicPeriod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Closing + next steps (2 min)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77" name="Google Shape;277;p57"/>
          <p:cNvSpPr txBox="1"/>
          <p:nvPr>
            <p:ph type="title"/>
          </p:nvPr>
        </p:nvSpPr>
        <p:spPr>
          <a:xfrm>
            <a:off x="2600943" y="684025"/>
            <a:ext cx="581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</a:t>
            </a:r>
            <a:endParaRPr/>
          </a:p>
        </p:txBody>
      </p:sp>
      <p:sp>
        <p:nvSpPr>
          <p:cNvPr id="278" name="Google Shape;278;p57"/>
          <p:cNvSpPr txBox="1"/>
          <p:nvPr>
            <p:ph idx="2" type="title"/>
          </p:nvPr>
        </p:nvSpPr>
        <p:spPr>
          <a:xfrm>
            <a:off x="4571300" y="421568"/>
            <a:ext cx="3972000" cy="299100"/>
          </a:xfrm>
          <a:prstGeom prst="rect">
            <a:avLst/>
          </a:prstGeom>
        </p:spPr>
        <p:txBody>
          <a:bodyPr anchorCtr="0" anchor="b" bIns="5485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graphicFrame>
        <p:nvGraphicFramePr>
          <p:cNvPr id="279" name="Google Shape;279;p57"/>
          <p:cNvGraphicFramePr/>
          <p:nvPr/>
        </p:nvGraphicFramePr>
        <p:xfrm>
          <a:off x="2602772" y="12580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{4C7AA713-4AC1-4F35-A93F-CDEA8081DA89}</a:tableStyleId>
              </a:tblPr>
              <a:tblGrid>
                <a:gridCol w="1659800"/>
                <a:gridCol w="1795275"/>
                <a:gridCol w="2563050"/>
              </a:tblGrid>
              <a:tr h="233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Identify Product/ Feature</a:t>
                      </a:r>
                      <a:endParaRPr sz="10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73925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 text here…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173925">
                <a:tc gridSpan="3" vMerge="1"/>
                <a:tc hMerge="1" vMerge="1"/>
                <a:tc hMerge="1" vMerge="1"/>
              </a:tr>
              <a:tr h="45125"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r>
              <a:rPr lang="en" sz="2000"/>
              <a:t> went well?</a:t>
            </a:r>
            <a:endParaRPr sz="2000"/>
          </a:p>
        </p:txBody>
      </p:sp>
      <p:sp>
        <p:nvSpPr>
          <p:cNvPr id="285" name="Google Shape;285;p58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286" name="Google Shape;286;p58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58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your achievements.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58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58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58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291" name="Google Shape;291;p58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2" name="Google Shape;292;p58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293" name="Google Shape;293;p58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58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58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8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58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58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8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58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8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8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8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8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8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58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58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achievement.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58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58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Achievements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58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58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58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58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58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58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58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achievement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58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8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8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8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8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8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8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8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8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8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8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8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8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8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8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8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8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8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8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8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8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8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8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8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8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8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8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8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8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8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8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8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8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didn’t go well?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0" name="Google Shape;370;p59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59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59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yu need more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59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59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376" name="Google Shape;376;p59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77" name="Google Shape;377;p59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378" name="Google Shape;378;p59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59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59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59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59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9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9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9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9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9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9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9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9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9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59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</a:t>
            </a: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o the challenge you most agree with.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9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9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9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59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59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59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9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59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 challenge here.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describe what went poorly.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59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&amp; insert the challenge here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9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9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9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9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9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9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9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9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9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9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9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9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9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9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9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9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9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9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9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9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9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9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9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9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9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9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9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9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9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9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9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9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9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9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r>
              <a:rPr lang="en" sz="2000"/>
              <a:t> ideas do you have?</a:t>
            </a:r>
            <a:endParaRPr sz="2000"/>
          </a:p>
        </p:txBody>
      </p:sp>
      <p:sp>
        <p:nvSpPr>
          <p:cNvPr id="458" name="Google Shape;458;p60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459" name="Google Shape;459;p60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60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your ideas.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60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60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60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464" name="Google Shape;464;p60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65" name="Google Shape;465;p60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466" name="Google Shape;466;p60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0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0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0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0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0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0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60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60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0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0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0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0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0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60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idea.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Ideas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60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60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60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your idea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0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0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0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0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0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0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0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0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0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0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0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0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0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0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0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0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0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0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0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0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0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0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0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0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0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0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0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0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0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0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0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0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0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0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0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606900" y="679257"/>
            <a:ext cx="5931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should we take action?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43" name="Google Shape;543;p61"/>
          <p:cNvSpPr txBox="1"/>
          <p:nvPr>
            <p:ph idx="3" type="title"/>
          </p:nvPr>
        </p:nvSpPr>
        <p:spPr>
          <a:xfrm>
            <a:off x="606900" y="436275"/>
            <a:ext cx="19551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cluster #1</a:t>
            </a:r>
            <a:endParaRPr/>
          </a:p>
        </p:txBody>
      </p:sp>
      <p:sp>
        <p:nvSpPr>
          <p:cNvPr id="544" name="Google Shape;544;p61"/>
          <p:cNvSpPr/>
          <p:nvPr/>
        </p:nvSpPr>
        <p:spPr>
          <a:xfrm>
            <a:off x="4934300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1"/>
          <p:cNvSpPr txBox="1"/>
          <p:nvPr/>
        </p:nvSpPr>
        <p:spPr>
          <a:xfrm>
            <a:off x="6354625" y="4680500"/>
            <a:ext cx="1667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 the post-its to 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en" sz="7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an action.</a:t>
            </a:r>
            <a:endParaRPr sz="7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61"/>
          <p:cNvSpPr/>
          <p:nvPr/>
        </p:nvSpPr>
        <p:spPr>
          <a:xfrm>
            <a:off x="8054825" y="4057525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 this card if you need more.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61"/>
          <p:cNvSpPr/>
          <p:nvPr/>
        </p:nvSpPr>
        <p:spPr>
          <a:xfrm>
            <a:off x="606900" y="4555089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61"/>
          <p:cNvGrpSpPr/>
          <p:nvPr/>
        </p:nvGrpSpPr>
        <p:grpSpPr>
          <a:xfrm>
            <a:off x="6687425" y="480675"/>
            <a:ext cx="2138100" cy="309300"/>
            <a:chOff x="3228100" y="89325"/>
            <a:chExt cx="2138100" cy="309300"/>
          </a:xfrm>
        </p:grpSpPr>
        <p:sp>
          <p:nvSpPr>
            <p:cNvPr id="549" name="Google Shape;549;p61"/>
            <p:cNvSpPr txBox="1"/>
            <p:nvPr/>
          </p:nvSpPr>
          <p:spPr>
            <a:xfrm>
              <a:off x="3228100" y="89325"/>
              <a:ext cx="21381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9F"/>
                  </a:solidFill>
                  <a:latin typeface="Lato"/>
                  <a:ea typeface="Lato"/>
                  <a:cs typeface="Lato"/>
                  <a:sym typeface="Lato"/>
                </a:rPr>
                <a:t>Estimated time: 10 minutes</a:t>
              </a:r>
              <a:endParaRPr sz="900">
                <a:solidFill>
                  <a:srgbClr val="858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0" name="Google Shape;550;p61"/>
            <p:cNvGrpSpPr/>
            <p:nvPr/>
          </p:nvGrpSpPr>
          <p:grpSpPr>
            <a:xfrm>
              <a:off x="3349201" y="139842"/>
              <a:ext cx="177776" cy="208266"/>
              <a:chOff x="5082450" y="817300"/>
              <a:chExt cx="150225" cy="175975"/>
            </a:xfrm>
          </p:grpSpPr>
          <p:sp>
            <p:nvSpPr>
              <p:cNvPr id="551" name="Google Shape;551;p61"/>
              <p:cNvSpPr/>
              <p:nvPr/>
            </p:nvSpPr>
            <p:spPr>
              <a:xfrm>
                <a:off x="5092250" y="852325"/>
                <a:ext cx="130475" cy="130475"/>
              </a:xfrm>
              <a:custGeom>
                <a:rect b="b" l="l" r="r" t="t"/>
                <a:pathLst>
                  <a:path extrusionOk="0" fill="none" h="5219" w="5219">
                    <a:moveTo>
                      <a:pt x="2609" y="5219"/>
                    </a:moveTo>
                    <a:cubicBezTo>
                      <a:pt x="4051" y="5219"/>
                      <a:pt x="5219" y="4051"/>
                      <a:pt x="5219" y="2609"/>
                    </a:cubicBezTo>
                    <a:cubicBezTo>
                      <a:pt x="5219" y="1167"/>
                      <a:pt x="4051" y="0"/>
                      <a:pt x="2609" y="0"/>
                    </a:cubicBezTo>
                    <a:cubicBezTo>
                      <a:pt x="1167" y="0"/>
                      <a:pt x="0" y="1167"/>
                      <a:pt x="0" y="2609"/>
                    </a:cubicBezTo>
                    <a:cubicBezTo>
                      <a:pt x="0" y="4051"/>
                      <a:pt x="1167" y="5219"/>
                      <a:pt x="2609" y="52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61"/>
              <p:cNvSpPr/>
              <p:nvPr/>
            </p:nvSpPr>
            <p:spPr>
              <a:xfrm>
                <a:off x="5082450" y="843050"/>
                <a:ext cx="150225" cy="150225"/>
              </a:xfrm>
              <a:custGeom>
                <a:rect b="b" l="l" r="r" t="t"/>
                <a:pathLst>
                  <a:path extrusionOk="0" fill="none" h="6009" w="6009">
                    <a:moveTo>
                      <a:pt x="3008" y="6008"/>
                    </a:moveTo>
                    <a:cubicBezTo>
                      <a:pt x="4663" y="6008"/>
                      <a:pt x="6009" y="4663"/>
                      <a:pt x="6009" y="3001"/>
                    </a:cubicBezTo>
                    <a:cubicBezTo>
                      <a:pt x="6009" y="1339"/>
                      <a:pt x="4663" y="0"/>
                      <a:pt x="3008" y="0"/>
                    </a:cubicBezTo>
                    <a:cubicBezTo>
                      <a:pt x="1347" y="0"/>
                      <a:pt x="1" y="1339"/>
                      <a:pt x="1" y="3001"/>
                    </a:cubicBezTo>
                    <a:cubicBezTo>
                      <a:pt x="1" y="4663"/>
                      <a:pt x="1347" y="6008"/>
                      <a:pt x="3008" y="60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61"/>
              <p:cNvSpPr/>
              <p:nvPr/>
            </p:nvSpPr>
            <p:spPr>
              <a:xfrm>
                <a:off x="5152500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61"/>
              <p:cNvSpPr/>
              <p:nvPr/>
            </p:nvSpPr>
            <p:spPr>
              <a:xfrm>
                <a:off x="5162975" y="831550"/>
                <a:ext cx="25" cy="8775"/>
              </a:xfrm>
              <a:custGeom>
                <a:rect b="b" l="l" r="r" t="t"/>
                <a:pathLst>
                  <a:path extrusionOk="0" fill="none" h="351" w="1">
                    <a:moveTo>
                      <a:pt x="0" y="35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61"/>
              <p:cNvSpPr/>
              <p:nvPr/>
            </p:nvSpPr>
            <p:spPr>
              <a:xfrm>
                <a:off x="5139275" y="817300"/>
                <a:ext cx="36600" cy="12375"/>
              </a:xfrm>
              <a:custGeom>
                <a:rect b="b" l="l" r="r" t="t"/>
                <a:pathLst>
                  <a:path extrusionOk="0" fill="none" h="495" w="1464">
                    <a:moveTo>
                      <a:pt x="1209" y="0"/>
                    </a:moveTo>
                    <a:lnTo>
                      <a:pt x="248" y="0"/>
                    </a:lnTo>
                    <a:cubicBezTo>
                      <a:pt x="110" y="0"/>
                      <a:pt x="1" y="110"/>
                      <a:pt x="1" y="247"/>
                    </a:cubicBezTo>
                    <a:lnTo>
                      <a:pt x="1" y="247"/>
                    </a:lnTo>
                    <a:cubicBezTo>
                      <a:pt x="1" y="385"/>
                      <a:pt x="110" y="495"/>
                      <a:pt x="248" y="495"/>
                    </a:cubicBezTo>
                    <a:lnTo>
                      <a:pt x="1209" y="495"/>
                    </a:lnTo>
                    <a:cubicBezTo>
                      <a:pt x="1353" y="495"/>
                      <a:pt x="1463" y="385"/>
                      <a:pt x="1463" y="247"/>
                    </a:cubicBezTo>
                    <a:lnTo>
                      <a:pt x="1463" y="247"/>
                    </a:lnTo>
                    <a:cubicBezTo>
                      <a:pt x="1463" y="110"/>
                      <a:pt x="1353" y="0"/>
                      <a:pt x="1209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61"/>
              <p:cNvSpPr/>
              <p:nvPr/>
            </p:nvSpPr>
            <p:spPr>
              <a:xfrm>
                <a:off x="5137225" y="882700"/>
                <a:ext cx="16325" cy="30050"/>
              </a:xfrm>
              <a:custGeom>
                <a:rect b="b" l="l" r="r" t="t"/>
                <a:pathLst>
                  <a:path extrusionOk="0" fill="none" h="1202" w="653">
                    <a:moveTo>
                      <a:pt x="652" y="12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61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61"/>
              <p:cNvSpPr/>
              <p:nvPr/>
            </p:nvSpPr>
            <p:spPr>
              <a:xfrm>
                <a:off x="5113025" y="892150"/>
                <a:ext cx="7725" cy="4475"/>
              </a:xfrm>
              <a:custGeom>
                <a:rect b="b" l="l" r="r" t="t"/>
                <a:pathLst>
                  <a:path extrusionOk="0" fill="none" h="179" w="309">
                    <a:moveTo>
                      <a:pt x="0" y="0"/>
                    </a:moveTo>
                    <a:lnTo>
                      <a:pt x="309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61"/>
              <p:cNvSpPr/>
              <p:nvPr/>
            </p:nvSpPr>
            <p:spPr>
              <a:xfrm>
                <a:off x="5112675" y="940900"/>
                <a:ext cx="7925" cy="4475"/>
              </a:xfrm>
              <a:custGeom>
                <a:rect b="b" l="l" r="r" t="t"/>
                <a:pathLst>
                  <a:path extrusionOk="0" fill="none" h="179" w="317">
                    <a:moveTo>
                      <a:pt x="0" y="179"/>
                    </a:moveTo>
                    <a:lnTo>
                      <a:pt x="316" y="0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61"/>
              <p:cNvSpPr/>
              <p:nvPr/>
            </p:nvSpPr>
            <p:spPr>
              <a:xfrm>
                <a:off x="5158675" y="9632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36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61"/>
              <p:cNvSpPr/>
              <p:nvPr/>
            </p:nvSpPr>
            <p:spPr>
              <a:xfrm>
                <a:off x="5197125" y="94140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10" y="179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61"/>
              <p:cNvSpPr/>
              <p:nvPr/>
            </p:nvSpPr>
            <p:spPr>
              <a:xfrm>
                <a:off x="5197475" y="892650"/>
                <a:ext cx="7750" cy="4500"/>
              </a:xfrm>
              <a:custGeom>
                <a:rect b="b" l="l" r="r" t="t"/>
                <a:pathLst>
                  <a:path extrusionOk="0" fill="none" h="180" w="310">
                    <a:moveTo>
                      <a:pt x="309" y="1"/>
                    </a:moveTo>
                    <a:lnTo>
                      <a:pt x="0" y="179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61"/>
              <p:cNvSpPr/>
              <p:nvPr/>
            </p:nvSpPr>
            <p:spPr>
              <a:xfrm>
                <a:off x="5159200" y="865700"/>
                <a:ext cx="25" cy="9125"/>
              </a:xfrm>
              <a:custGeom>
                <a:rect b="b" l="l" r="r" t="t"/>
                <a:pathLst>
                  <a:path extrusionOk="0" fill="none" h="365" w="1">
                    <a:moveTo>
                      <a:pt x="0" y="1"/>
                    </a:moveTo>
                    <a:lnTo>
                      <a:pt x="0" y="365"/>
                    </a:lnTo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61"/>
              <p:cNvSpPr/>
              <p:nvPr/>
            </p:nvSpPr>
            <p:spPr>
              <a:xfrm>
                <a:off x="5150950" y="911375"/>
                <a:ext cx="13250" cy="13225"/>
              </a:xfrm>
              <a:custGeom>
                <a:rect b="b" l="l" r="r" t="t"/>
                <a:pathLst>
                  <a:path extrusionOk="0" fill="none" h="529" w="530">
                    <a:moveTo>
                      <a:pt x="261" y="529"/>
                    </a:moveTo>
                    <a:cubicBezTo>
                      <a:pt x="412" y="529"/>
                      <a:pt x="529" y="412"/>
                      <a:pt x="529" y="268"/>
                    </a:cubicBezTo>
                    <a:cubicBezTo>
                      <a:pt x="529" y="117"/>
                      <a:pt x="412" y="0"/>
                      <a:pt x="261" y="0"/>
                    </a:cubicBezTo>
                    <a:cubicBezTo>
                      <a:pt x="117" y="0"/>
                      <a:pt x="0" y="117"/>
                      <a:pt x="0" y="268"/>
                    </a:cubicBezTo>
                    <a:cubicBezTo>
                      <a:pt x="0" y="412"/>
                      <a:pt x="117" y="529"/>
                      <a:pt x="261" y="52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85859F"/>
                </a:solidFill>
                <a:prstDash val="solid"/>
                <a:miter lim="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5" name="Google Shape;565;p61"/>
          <p:cNvSpPr txBox="1"/>
          <p:nvPr/>
        </p:nvSpPr>
        <p:spPr>
          <a:xfrm>
            <a:off x="6558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Drag a star to your favorite action. 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825000" y="453768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Copy and paste a star if you need more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4934300" y="1234038"/>
            <a:ext cx="2517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Actions</a:t>
            </a:r>
            <a:endParaRPr sz="9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5974475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61"/>
          <p:cNvSpPr/>
          <p:nvPr/>
        </p:nvSpPr>
        <p:spPr>
          <a:xfrm>
            <a:off x="7014650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1"/>
          <p:cNvSpPr/>
          <p:nvPr/>
        </p:nvSpPr>
        <p:spPr>
          <a:xfrm>
            <a:off x="8054825" y="1604950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61"/>
          <p:cNvSpPr/>
          <p:nvPr/>
        </p:nvSpPr>
        <p:spPr>
          <a:xfrm>
            <a:off x="4934300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61"/>
          <p:cNvSpPr/>
          <p:nvPr/>
        </p:nvSpPr>
        <p:spPr>
          <a:xfrm>
            <a:off x="5974475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61"/>
          <p:cNvSpPr/>
          <p:nvPr/>
        </p:nvSpPr>
        <p:spPr>
          <a:xfrm>
            <a:off x="7014650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61"/>
          <p:cNvSpPr/>
          <p:nvPr/>
        </p:nvSpPr>
        <p:spPr>
          <a:xfrm>
            <a:off x="8054825" y="2831238"/>
            <a:ext cx="770700" cy="9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an action here.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Owner: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61"/>
          <p:cNvSpPr/>
          <p:nvPr/>
        </p:nvSpPr>
        <p:spPr>
          <a:xfrm>
            <a:off x="6069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1"/>
          <p:cNvSpPr/>
          <p:nvPr/>
        </p:nvSpPr>
        <p:spPr>
          <a:xfrm>
            <a:off x="9483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1"/>
          <p:cNvSpPr/>
          <p:nvPr/>
        </p:nvSpPr>
        <p:spPr>
          <a:xfrm>
            <a:off x="12898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"/>
          <p:cNvSpPr/>
          <p:nvPr/>
        </p:nvSpPr>
        <p:spPr>
          <a:xfrm>
            <a:off x="16313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1"/>
          <p:cNvSpPr/>
          <p:nvPr/>
        </p:nvSpPr>
        <p:spPr>
          <a:xfrm>
            <a:off x="197280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1"/>
          <p:cNvSpPr/>
          <p:nvPr/>
        </p:nvSpPr>
        <p:spPr>
          <a:xfrm>
            <a:off x="231427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1"/>
          <p:cNvSpPr/>
          <p:nvPr/>
        </p:nvSpPr>
        <p:spPr>
          <a:xfrm>
            <a:off x="2655750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2997225" y="16049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6069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9483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898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6313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1"/>
          <p:cNvSpPr/>
          <p:nvPr/>
        </p:nvSpPr>
        <p:spPr>
          <a:xfrm>
            <a:off x="197280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1"/>
          <p:cNvSpPr/>
          <p:nvPr/>
        </p:nvSpPr>
        <p:spPr>
          <a:xfrm>
            <a:off x="231427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1"/>
          <p:cNvSpPr/>
          <p:nvPr/>
        </p:nvSpPr>
        <p:spPr>
          <a:xfrm>
            <a:off x="2655750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1"/>
          <p:cNvSpPr/>
          <p:nvPr/>
        </p:nvSpPr>
        <p:spPr>
          <a:xfrm>
            <a:off x="2997225" y="19682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6069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9483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1"/>
          <p:cNvSpPr/>
          <p:nvPr/>
        </p:nvSpPr>
        <p:spPr>
          <a:xfrm>
            <a:off x="12898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1"/>
          <p:cNvSpPr/>
          <p:nvPr/>
        </p:nvSpPr>
        <p:spPr>
          <a:xfrm>
            <a:off x="16313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1"/>
          <p:cNvSpPr/>
          <p:nvPr/>
        </p:nvSpPr>
        <p:spPr>
          <a:xfrm>
            <a:off x="197280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1"/>
          <p:cNvSpPr/>
          <p:nvPr/>
        </p:nvSpPr>
        <p:spPr>
          <a:xfrm>
            <a:off x="231427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1"/>
          <p:cNvSpPr/>
          <p:nvPr/>
        </p:nvSpPr>
        <p:spPr>
          <a:xfrm>
            <a:off x="2655750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1"/>
          <p:cNvSpPr/>
          <p:nvPr/>
        </p:nvSpPr>
        <p:spPr>
          <a:xfrm>
            <a:off x="2997225" y="233145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1"/>
          <p:cNvSpPr/>
          <p:nvPr/>
        </p:nvSpPr>
        <p:spPr>
          <a:xfrm>
            <a:off x="6069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"/>
          <p:cNvSpPr/>
          <p:nvPr/>
        </p:nvSpPr>
        <p:spPr>
          <a:xfrm>
            <a:off x="9483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1"/>
          <p:cNvSpPr/>
          <p:nvPr/>
        </p:nvSpPr>
        <p:spPr>
          <a:xfrm>
            <a:off x="12898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1"/>
          <p:cNvSpPr/>
          <p:nvPr/>
        </p:nvSpPr>
        <p:spPr>
          <a:xfrm>
            <a:off x="16313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1"/>
          <p:cNvSpPr/>
          <p:nvPr/>
        </p:nvSpPr>
        <p:spPr>
          <a:xfrm>
            <a:off x="197280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"/>
          <p:cNvSpPr/>
          <p:nvPr/>
        </p:nvSpPr>
        <p:spPr>
          <a:xfrm>
            <a:off x="231427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/>
          <p:nvPr/>
        </p:nvSpPr>
        <p:spPr>
          <a:xfrm>
            <a:off x="2655750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1"/>
          <p:cNvSpPr/>
          <p:nvPr/>
        </p:nvSpPr>
        <p:spPr>
          <a:xfrm>
            <a:off x="2997225" y="2694702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"/>
          <p:cNvSpPr/>
          <p:nvPr/>
        </p:nvSpPr>
        <p:spPr>
          <a:xfrm>
            <a:off x="6069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1"/>
          <p:cNvSpPr/>
          <p:nvPr/>
        </p:nvSpPr>
        <p:spPr>
          <a:xfrm>
            <a:off x="9483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"/>
          <p:cNvSpPr/>
          <p:nvPr/>
        </p:nvSpPr>
        <p:spPr>
          <a:xfrm>
            <a:off x="12898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1"/>
          <p:cNvSpPr/>
          <p:nvPr/>
        </p:nvSpPr>
        <p:spPr>
          <a:xfrm>
            <a:off x="16313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1"/>
          <p:cNvSpPr/>
          <p:nvPr/>
        </p:nvSpPr>
        <p:spPr>
          <a:xfrm>
            <a:off x="197280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1"/>
          <p:cNvSpPr/>
          <p:nvPr/>
        </p:nvSpPr>
        <p:spPr>
          <a:xfrm>
            <a:off x="231427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1"/>
          <p:cNvSpPr/>
          <p:nvPr/>
        </p:nvSpPr>
        <p:spPr>
          <a:xfrm>
            <a:off x="2655750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1"/>
          <p:cNvSpPr/>
          <p:nvPr/>
        </p:nvSpPr>
        <p:spPr>
          <a:xfrm>
            <a:off x="2997225" y="305796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1"/>
          <p:cNvSpPr/>
          <p:nvPr/>
        </p:nvSpPr>
        <p:spPr>
          <a:xfrm>
            <a:off x="6069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1"/>
          <p:cNvSpPr/>
          <p:nvPr/>
        </p:nvSpPr>
        <p:spPr>
          <a:xfrm>
            <a:off x="9483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1"/>
          <p:cNvSpPr/>
          <p:nvPr/>
        </p:nvSpPr>
        <p:spPr>
          <a:xfrm>
            <a:off x="12898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1"/>
          <p:cNvSpPr/>
          <p:nvPr/>
        </p:nvSpPr>
        <p:spPr>
          <a:xfrm>
            <a:off x="16313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1"/>
          <p:cNvSpPr/>
          <p:nvPr/>
        </p:nvSpPr>
        <p:spPr>
          <a:xfrm>
            <a:off x="197280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1"/>
          <p:cNvSpPr/>
          <p:nvPr/>
        </p:nvSpPr>
        <p:spPr>
          <a:xfrm>
            <a:off x="231427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1"/>
          <p:cNvSpPr/>
          <p:nvPr/>
        </p:nvSpPr>
        <p:spPr>
          <a:xfrm>
            <a:off x="2655750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1"/>
          <p:cNvSpPr/>
          <p:nvPr/>
        </p:nvSpPr>
        <p:spPr>
          <a:xfrm>
            <a:off x="2997225" y="3421214"/>
            <a:ext cx="221700" cy="210900"/>
          </a:xfrm>
          <a:prstGeom prst="star5">
            <a:avLst>
              <a:gd fmla="val 24872" name="adj"/>
              <a:gd fmla="val 105146" name="hf"/>
              <a:gd fmla="val 110557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Template">
  <a:themeElements>
    <a:clrScheme name="Simple Light">
      <a:dk1>
        <a:srgbClr val="07182C"/>
      </a:dk1>
      <a:lt1>
        <a:srgbClr val="FCFCFC"/>
      </a:lt1>
      <a:dk2>
        <a:srgbClr val="103869"/>
      </a:dk2>
      <a:lt2>
        <a:srgbClr val="0F243E"/>
      </a:lt2>
      <a:accent1>
        <a:srgbClr val="00D3AD"/>
      </a:accent1>
      <a:accent2>
        <a:srgbClr val="18C3D9"/>
      </a:accent2>
      <a:accent3>
        <a:srgbClr val="E46EB5"/>
      </a:accent3>
      <a:accent4>
        <a:srgbClr val="85859F"/>
      </a:accent4>
      <a:accent5>
        <a:srgbClr val="E5E5EB"/>
      </a:accent5>
      <a:accent6>
        <a:srgbClr val="BAF7EC"/>
      </a:accent6>
      <a:hlink>
        <a:srgbClr val="1038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