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1" r:id="rId2"/>
    <p:sldId id="266" r:id="rId3"/>
    <p:sldId id="265" r:id="rId4"/>
    <p:sldId id="264"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A84DD-FAC2-4967-987E-3DFC45921D6F}" type="datetimeFigureOut">
              <a:rPr lang="en-IN" smtClean="0"/>
              <a:t>22-08-2022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3FFD0-B235-4723-A200-9BE0D575451D}"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6B3AB32-59DF-41F1-9618-EDFBF5049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64567" y="1355288"/>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4695789-8D22-4BBB-9170-D93AA0BD7898}" type="datetime1">
              <a:rPr lang="en-US" smtClean="0"/>
              <a:t>8/22/2022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CA2CD-7FC5-4F61-BEB6-3ABE9EEF8D2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691DB7D-DBF0-46AA-83C4-913D0049CC04}" type="datetime1">
              <a:rPr lang="en-US" smtClean="0"/>
              <a:t>8/22/2022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81192" y="1488509"/>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15219-0BAE-48E7-A27C-C5494A9AD695}"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19142C-58F9-4A3D-A44A-0DD4DD233EB8}" type="datetime1">
              <a:rPr lang="en-US" smtClean="0"/>
              <a:t>8/22/2022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0" y="0"/>
            <a:ext cx="1219200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1" y="1638750"/>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27D643-009E-4678-B05C-76B4F1C28947}"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65AF3-C75A-4EF5-939F-2B331D052B46}" type="datetime1">
              <a:rPr lang="en-US" smtClean="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ABDAE4-0B5A-479C-AF02-364712311EC4}" type="datetime1">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7" name="Rectangle 6"/>
          <p:cNvSpPr>
            <a:spLocks noChangeAspect="1"/>
          </p:cNvSpPr>
          <p:nvPr/>
        </p:nvSpPr>
        <p:spPr>
          <a:xfrm>
            <a:off x="0" y="0"/>
            <a:ext cx="1219200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81194" y="247635"/>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92E83-7432-4556-AAC5-DFA0F7ECC0C9}" type="datetime1">
              <a:rPr lang="en-US" smtClean="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6919D6-ACCB-473A-8ECE-AC24E3CFA8C0}" type="datetime1">
              <a:rPr lang="en-US" smtClean="0"/>
              <a:t>8/22/2022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39503-FD92-4117-B7A5-A4F74F3FACE5}"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C4EDE73-B552-408F-9E91-34CA9DECFC81}" type="datetime1">
              <a:rPr lang="en-US" smtClean="0"/>
              <a:t>8/22/2022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t>Slide </a:t>
            </a:r>
            <a:fld id="{C3F32E7E-D160-4C4F-9162-FE70E7E167AE}" type="slidenum">
              <a:rPr lang="en-US" dirty="0" smtClean="0"/>
              <a:t>‹#›</a:t>
            </a:fld>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t>‹#›</a:t>
            </a:fld>
            <a:endParaRPr lang="en-US" dirty="0"/>
          </a:p>
        </p:txBody>
      </p:sp>
      <p:sp>
        <p:nvSpPr>
          <p:cNvPr id="9" name="Rectangle 8"/>
          <p:cNvSpPr/>
          <p:nvPr/>
        </p:nvSpPr>
        <p:spPr>
          <a:xfrm>
            <a:off x="417037" y="6354224"/>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12650" y="6350667"/>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12333" y="635422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75" y="221978"/>
            <a:ext cx="11029616" cy="988332"/>
          </a:xfrm>
        </p:spPr>
        <p:txBody>
          <a:bodyPr anchor="b">
            <a:normAutofit/>
          </a:bodyPr>
          <a:lstStyle/>
          <a:p>
            <a:r>
              <a:rPr lang="en-US" dirty="0"/>
              <a:t>High LEVEL Requirements</a:t>
            </a:r>
          </a:p>
        </p:txBody>
      </p:sp>
      <p:sp>
        <p:nvSpPr>
          <p:cNvPr id="6" name="Content Placeholder 5"/>
          <p:cNvSpPr txBox="1">
            <a:spLocks noGrp="1"/>
          </p:cNvSpPr>
          <p:nvPr>
            <p:ph sz="half" idx="1"/>
          </p:nvPr>
        </p:nvSpPr>
        <p:spPr>
          <a:xfrm>
            <a:off x="488775" y="1586075"/>
            <a:ext cx="10412905" cy="2305050"/>
          </a:xfrm>
        </p:spPr>
        <p:txBody>
          <a:bodyPr anchor="ctr">
            <a:normAutofit/>
          </a:bodyPr>
          <a:lstStyle/>
          <a:p>
            <a:pPr marL="285750" indent="-285750">
              <a:buFont typeface="Arial" panose="020B0604020202020204" pitchFamily="34" charset="0"/>
              <a:buChar char="•"/>
            </a:pPr>
            <a:r>
              <a:rPr lang="en-US" sz="1600" dirty="0">
                <a:solidFill>
                  <a:srgbClr val="171717"/>
                </a:solidFill>
                <a:latin typeface="Verdana" panose="020B0604030504040204" pitchFamily="34" charset="0"/>
                <a:ea typeface="Verdana" panose="020B0604030504040204" pitchFamily="34" charset="0"/>
                <a:cs typeface="Calibri" panose="020F0502020204030204" pitchFamily="34" charset="0"/>
              </a:rPr>
              <a:t>System should anonymously alert users if they have been in close contact with another individual who has tested positive for coronavirus (COVID-19).</a:t>
            </a:r>
          </a:p>
          <a:p>
            <a:pPr marL="285750" indent="-285750">
              <a:buFont typeface="Arial" panose="020B0604020202020204" pitchFamily="34" charset="0"/>
              <a:buChar char="•"/>
            </a:pPr>
            <a:r>
              <a:rPr lang="en-US" sz="1600" dirty="0">
                <a:solidFill>
                  <a:srgbClr val="171717"/>
                </a:solidFill>
                <a:latin typeface="Verdana" panose="020B0604030504040204" pitchFamily="34" charset="0"/>
                <a:ea typeface="Verdana" panose="020B0604030504040204" pitchFamily="34" charset="0"/>
                <a:cs typeface="Calibri" panose="020F0502020204030204" pitchFamily="34" charset="0"/>
              </a:rPr>
              <a:t>System should allow restaurant, store, or any public event administrators to register and create a QR code for venue.</a:t>
            </a:r>
          </a:p>
          <a:p>
            <a:pPr marL="285750" indent="-285750">
              <a:buFont typeface="Arial" panose="020B0604020202020204" pitchFamily="34" charset="0"/>
              <a:buChar char="•"/>
            </a:pPr>
            <a:r>
              <a:rPr lang="en-US" sz="1600" dirty="0">
                <a:solidFill>
                  <a:srgbClr val="171717"/>
                </a:solidFill>
                <a:latin typeface="Verdana" panose="020B0604030504040204" pitchFamily="34" charset="0"/>
                <a:ea typeface="Verdana" panose="020B0604030504040204" pitchFamily="34" charset="0"/>
                <a:cs typeface="Calibri" panose="020F0502020204030204" pitchFamily="34" charset="0"/>
              </a:rPr>
              <a:t>System should allow QR code scanning for venue check in</a:t>
            </a:r>
          </a:p>
          <a:p>
            <a:pPr marL="285750" indent="-285750">
              <a:buFont typeface="Arial" panose="020B0604020202020204" pitchFamily="34" charset="0"/>
              <a:buChar char="•"/>
            </a:pPr>
            <a:r>
              <a:rPr lang="en-US" sz="1600" dirty="0">
                <a:solidFill>
                  <a:srgbClr val="171717"/>
                </a:solidFill>
                <a:latin typeface="Verdana" panose="020B0604030504040204" pitchFamily="34" charset="0"/>
                <a:ea typeface="Verdana" panose="020B0604030504040204" pitchFamily="34" charset="0"/>
                <a:cs typeface="Calibri" panose="020F0502020204030204" pitchFamily="34" charset="0"/>
              </a:rPr>
              <a:t>System should produce reports with details of hotspots , rate at which the virus is spreading etc.</a:t>
            </a:r>
          </a:p>
          <a:p>
            <a:pPr marL="285750" indent="-285750">
              <a:buFont typeface="Arial" panose="020B0604020202020204" pitchFamily="34" charset="0"/>
              <a:buChar char="•"/>
            </a:pPr>
            <a:endParaRPr lang="en-US"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F2FE90-CE70-5428-72E0-54E506E1E1E3}"/>
              </a:ext>
            </a:extLst>
          </p:cNvPr>
          <p:cNvSpPr txBox="1">
            <a:spLocks/>
          </p:cNvSpPr>
          <p:nvPr/>
        </p:nvSpPr>
        <p:spPr>
          <a:xfrm>
            <a:off x="488775" y="221978"/>
            <a:ext cx="11029616" cy="9883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OVERVIEW</a:t>
            </a:r>
          </a:p>
        </p:txBody>
      </p:sp>
      <p:sp>
        <p:nvSpPr>
          <p:cNvPr id="8" name="AutoShape 6" descr="Logical diagram of a big data architecture style">
            <a:extLst>
              <a:ext uri="{FF2B5EF4-FFF2-40B4-BE49-F238E27FC236}">
                <a16:creationId xmlns:a16="http://schemas.microsoft.com/office/drawing/2014/main" id="{5619E914-0A31-F1EA-316B-1B85B361DC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Content Placeholder 5">
            <a:extLst>
              <a:ext uri="{FF2B5EF4-FFF2-40B4-BE49-F238E27FC236}">
                <a16:creationId xmlns:a16="http://schemas.microsoft.com/office/drawing/2014/main" id="{37BAC7A5-880D-8015-A621-7E5AA38FED2B}"/>
              </a:ext>
            </a:extLst>
          </p:cNvPr>
          <p:cNvSpPr txBox="1">
            <a:spLocks/>
          </p:cNvSpPr>
          <p:nvPr/>
        </p:nvSpPr>
        <p:spPr>
          <a:xfrm>
            <a:off x="12824" y="919000"/>
            <a:ext cx="11981517" cy="3660909"/>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Data source consists of details such as entry to events/restaurants/stores by users , test results &amp; venue details.</a:t>
            </a:r>
          </a:p>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The data is moved to the data store via an event ingestion component</a:t>
            </a:r>
          </a:p>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The lambda architecture approach is suggested to have two paths, the hot path (speed ) &amp; cold path (batch)</a:t>
            </a:r>
          </a:p>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The batch processing logic looks for individuals tested +ve during an certain period, and retrieves the possible individuals who could be infected</a:t>
            </a:r>
          </a:p>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The stream processing helps in identifying the rate at which the virus is spreading, hotspots based on post codes etc.</a:t>
            </a:r>
          </a:p>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The final step is to notify individuals who could potentially be exposed to the virus and also generate reports that could help health officials in decision making such as imposing lock downs </a:t>
            </a:r>
          </a:p>
          <a:p>
            <a:pPr marL="285750"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rPr>
              <a:t>The system is designed to handle the ingestion, storage, processing, and analysis of data that would be too large</a:t>
            </a:r>
          </a:p>
          <a:p>
            <a:pPr marL="285750" indent="-285750">
              <a:buFont typeface="Arial" panose="020B0604020202020204" pitchFamily="34" charset="0"/>
              <a:buChar char="•"/>
            </a:pPr>
            <a:endParaRPr lang="en-IN" sz="1400" dirty="0">
              <a:solidFill>
                <a:srgbClr val="171717"/>
              </a:solidFill>
              <a:latin typeface="Verdana" panose="020B0604030504040204" pitchFamily="34" charset="0"/>
              <a:ea typeface="Verdana" panose="020B060403050404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33B17A2F-3D00-EF9D-B3C5-1D215D88E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809" y="3979026"/>
            <a:ext cx="8030817" cy="2200275"/>
          </a:xfrm>
          <a:prstGeom prst="rect">
            <a:avLst/>
          </a:prstGeom>
        </p:spPr>
      </p:pic>
    </p:spTree>
    <p:extLst>
      <p:ext uri="{BB962C8B-B14F-4D97-AF65-F5344CB8AC3E}">
        <p14:creationId xmlns:p14="http://schemas.microsoft.com/office/powerpoint/2010/main" val="113198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726188E-DEB6-CCCA-4888-066853BF097A}"/>
              </a:ext>
            </a:extLst>
          </p:cNvPr>
          <p:cNvSpPr>
            <a:spLocks noGrp="1"/>
          </p:cNvSpPr>
          <p:nvPr>
            <p:ph type="title"/>
          </p:nvPr>
        </p:nvSpPr>
        <p:spPr>
          <a:xfrm>
            <a:off x="488775" y="221978"/>
            <a:ext cx="11029616" cy="988332"/>
          </a:xfrm>
        </p:spPr>
        <p:txBody>
          <a:bodyPr anchor="b">
            <a:normAutofit/>
          </a:bodyPr>
          <a:lstStyle/>
          <a:p>
            <a:r>
              <a:rPr lang="en-US" dirty="0"/>
              <a:t>Proposed Solution</a:t>
            </a:r>
          </a:p>
        </p:txBody>
      </p:sp>
      <p:pic>
        <p:nvPicPr>
          <p:cNvPr id="11" name="Picture 10">
            <a:extLst>
              <a:ext uri="{FF2B5EF4-FFF2-40B4-BE49-F238E27FC236}">
                <a16:creationId xmlns:a16="http://schemas.microsoft.com/office/drawing/2014/main" id="{2D289F5F-034C-85C5-EAE4-A41AC7F00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1356"/>
            <a:ext cx="12192000" cy="4784887"/>
          </a:xfrm>
          <a:prstGeom prst="rect">
            <a:avLst/>
          </a:prstGeom>
        </p:spPr>
      </p:pic>
    </p:spTree>
    <p:extLst>
      <p:ext uri="{BB962C8B-B14F-4D97-AF65-F5344CB8AC3E}">
        <p14:creationId xmlns:p14="http://schemas.microsoft.com/office/powerpoint/2010/main" val="35206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75" y="221978"/>
            <a:ext cx="11029616" cy="988332"/>
          </a:xfrm>
        </p:spPr>
        <p:txBody>
          <a:bodyPr anchor="b">
            <a:normAutofit/>
          </a:bodyPr>
          <a:lstStyle/>
          <a:p>
            <a:r>
              <a:rPr lang="en-US" dirty="0"/>
              <a:t>KEY DESIGN Considerations</a:t>
            </a:r>
          </a:p>
        </p:txBody>
      </p:sp>
      <p:sp>
        <p:nvSpPr>
          <p:cNvPr id="5" name="Content Placeholder 5"/>
          <p:cNvSpPr txBox="1"/>
          <p:nvPr/>
        </p:nvSpPr>
        <p:spPr>
          <a:xfrm>
            <a:off x="557601" y="1436452"/>
            <a:ext cx="10412905" cy="3754980"/>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0" indent="0">
              <a:buNone/>
            </a:pPr>
            <a:endParaRPr lang="en-US" dirty="0"/>
          </a:p>
          <a:p>
            <a:pPr marL="0" indent="0">
              <a:buFont typeface="Wingdings 2" panose="05020102010507070707" pitchFamily="18" charset="2"/>
              <a:buNone/>
            </a:pPr>
            <a:endParaRPr lang="en-IN" dirty="0"/>
          </a:p>
        </p:txBody>
      </p:sp>
      <p:sp>
        <p:nvSpPr>
          <p:cNvPr id="4" name="TextBox 3">
            <a:extLst>
              <a:ext uri="{FF2B5EF4-FFF2-40B4-BE49-F238E27FC236}">
                <a16:creationId xmlns:a16="http://schemas.microsoft.com/office/drawing/2014/main" id="{CA205025-44B6-D869-98EB-56AAF2FF4965}"/>
              </a:ext>
            </a:extLst>
          </p:cNvPr>
          <p:cNvSpPr txBox="1"/>
          <p:nvPr/>
        </p:nvSpPr>
        <p:spPr>
          <a:xfrm>
            <a:off x="456423" y="1756362"/>
            <a:ext cx="5215507" cy="1508105"/>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Security</a:t>
            </a: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Encryption at rest and encryption at transit to secure PI data</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Monitoring controls to prevent attacks from hackers</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Control access to Azure resources using RBAC &amp; </a:t>
            </a:r>
            <a:r>
              <a:rPr lang="en-IN" sz="1400" b="0" i="0" dirty="0">
                <a:solidFill>
                  <a:srgbClr val="171717"/>
                </a:solidFill>
                <a:effectLst/>
                <a:latin typeface="Segoe UI" panose="020B0502040204020203" pitchFamily="34" charset="0"/>
              </a:rPr>
              <a:t>ACL</a:t>
            </a:r>
            <a:endParaRPr lang="en-IN" sz="1400" dirty="0">
              <a:solidFill>
                <a:srgbClr val="171717"/>
              </a:solidFill>
              <a:latin typeface="Verdana" panose="020B0604030504040204" pitchFamily="34" charset="0"/>
              <a:ea typeface="Verdana" panose="020B0604030504040204" pitchFamily="34" charset="0"/>
            </a:endParaRPr>
          </a:p>
          <a:p>
            <a:endParaRPr lang="en-IN" dirty="0"/>
          </a:p>
        </p:txBody>
      </p:sp>
      <p:sp>
        <p:nvSpPr>
          <p:cNvPr id="3" name="TextBox 2">
            <a:extLst>
              <a:ext uri="{FF2B5EF4-FFF2-40B4-BE49-F238E27FC236}">
                <a16:creationId xmlns:a16="http://schemas.microsoft.com/office/drawing/2014/main" id="{EED69945-AA0F-4B3B-2D9D-20ED1F116F38}"/>
              </a:ext>
            </a:extLst>
          </p:cNvPr>
          <p:cNvSpPr txBox="1"/>
          <p:nvPr/>
        </p:nvSpPr>
        <p:spPr>
          <a:xfrm>
            <a:off x="6102812" y="3487850"/>
            <a:ext cx="5114329" cy="2154436"/>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Cost Optimization</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Start with low cost model, and scale up as needed,</a:t>
            </a:r>
            <a:r>
              <a:rPr lang="en-IN" sz="1400" b="0" i="0" dirty="0">
                <a:solidFill>
                  <a:srgbClr val="171717"/>
                </a:solidFill>
                <a:effectLst/>
                <a:latin typeface="Verdana" panose="020B0604030504040204" pitchFamily="34" charset="0"/>
                <a:ea typeface="Verdana" panose="020B0604030504040204" pitchFamily="34" charset="0"/>
              </a:rPr>
              <a:t> rather than delivering a large investment-first version</a:t>
            </a:r>
            <a:endParaRPr lang="en-IN" sz="1400" dirty="0">
              <a:solidFill>
                <a:srgbClr val="171717"/>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Data Lake is a cost-effective solution to run big data workloads.</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Consider trade-off and do cost benefit analysis with stake holders</a:t>
            </a:r>
            <a:endParaRPr lang="en-IN" sz="1400" b="0" i="0" dirty="0">
              <a:solidFill>
                <a:srgbClr val="171717"/>
              </a:solidFill>
              <a:effectLst/>
              <a:latin typeface="Verdana" panose="020B0604030504040204" pitchFamily="34" charset="0"/>
              <a:ea typeface="Verdana" panose="020B0604030504040204" pitchFamily="34" charset="0"/>
            </a:endParaRPr>
          </a:p>
          <a:p>
            <a:endParaRPr lang="en-IN" b="0" i="0" dirty="0">
              <a:solidFill>
                <a:srgbClr val="171717"/>
              </a:solidFill>
              <a:effectLst/>
              <a:latin typeface="Segoe UI" panose="020B0502040204020203" pitchFamily="34" charset="0"/>
            </a:endParaRPr>
          </a:p>
        </p:txBody>
      </p:sp>
      <p:sp>
        <p:nvSpPr>
          <p:cNvPr id="6" name="TextBox 5">
            <a:extLst>
              <a:ext uri="{FF2B5EF4-FFF2-40B4-BE49-F238E27FC236}">
                <a16:creationId xmlns:a16="http://schemas.microsoft.com/office/drawing/2014/main" id="{F9D84CDF-2566-587B-36E6-1A166CC7CFEA}"/>
              </a:ext>
            </a:extLst>
          </p:cNvPr>
          <p:cNvSpPr txBox="1"/>
          <p:nvPr/>
        </p:nvSpPr>
        <p:spPr>
          <a:xfrm>
            <a:off x="6102812" y="1805784"/>
            <a:ext cx="5114329" cy="1446550"/>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Operational Excellence</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Use monitoring tools Azure Monitor and App Insights to identify infrastructure and app issues</a:t>
            </a: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Disaster recovery &amp; rehearse failure. </a:t>
            </a: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Event Hubs Capture, enables you to focus on data processing rather than on data capture.</a:t>
            </a:r>
          </a:p>
        </p:txBody>
      </p:sp>
      <p:sp>
        <p:nvSpPr>
          <p:cNvPr id="7" name="TextBox 6">
            <a:extLst>
              <a:ext uri="{FF2B5EF4-FFF2-40B4-BE49-F238E27FC236}">
                <a16:creationId xmlns:a16="http://schemas.microsoft.com/office/drawing/2014/main" id="{8AF2FB3F-097F-68C0-13AF-16F18D957DC6}"/>
              </a:ext>
            </a:extLst>
          </p:cNvPr>
          <p:cNvSpPr txBox="1"/>
          <p:nvPr/>
        </p:nvSpPr>
        <p:spPr>
          <a:xfrm>
            <a:off x="557601" y="4948809"/>
            <a:ext cx="5114329" cy="1723549"/>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Reliability</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Design for failure, self healing and scale out</a:t>
            </a: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Drive automation to minimize human errors</a:t>
            </a: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Data Lake is built to handle high volumes of writes at low latency, and are optimized for massive throughput.</a:t>
            </a:r>
          </a:p>
          <a:p>
            <a:endParaRPr lang="en-IN" b="0" i="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BA295407-82FA-7FBF-A790-38326242C07D}"/>
              </a:ext>
            </a:extLst>
          </p:cNvPr>
          <p:cNvSpPr txBox="1"/>
          <p:nvPr/>
        </p:nvSpPr>
        <p:spPr>
          <a:xfrm>
            <a:off x="456423" y="3300910"/>
            <a:ext cx="5114329" cy="1723549"/>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Performance Efficiency</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Design patterns for performance efficiency</a:t>
            </a:r>
          </a:p>
          <a:p>
            <a:pPr marL="742950" lvl="1" indent="-285750">
              <a:buFont typeface="Arial" panose="020B0604020202020204" pitchFamily="34" charset="0"/>
              <a:buChar char="•"/>
            </a:pPr>
            <a:r>
              <a:rPr lang="en-IN" sz="1400" dirty="0">
                <a:solidFill>
                  <a:srgbClr val="171717"/>
                </a:solidFill>
                <a:latin typeface="Verdana" panose="020B0604030504040204" pitchFamily="34" charset="0"/>
                <a:ea typeface="Verdana" panose="020B0604030504040204" pitchFamily="34" charset="0"/>
              </a:rPr>
              <a:t>CQRS Pattern – separate read and writes</a:t>
            </a:r>
          </a:p>
          <a:p>
            <a:pPr marL="742950" lvl="1" indent="-285750">
              <a:buFont typeface="Arial" panose="020B0604020202020204" pitchFamily="34" charset="0"/>
              <a:buChar char="•"/>
            </a:pPr>
            <a:r>
              <a:rPr lang="en-IN" sz="1400" b="0" i="0" dirty="0">
                <a:solidFill>
                  <a:srgbClr val="171717"/>
                </a:solidFill>
                <a:effectLst/>
                <a:latin typeface="Verdana" panose="020B0604030504040204" pitchFamily="34" charset="0"/>
                <a:ea typeface="Verdana" panose="020B0604030504040204" pitchFamily="34" charset="0"/>
              </a:rPr>
              <a:t>Lambda architecture ( Hot &amp; Cold Path)</a:t>
            </a:r>
            <a:endParaRPr lang="en-IN" sz="1400" dirty="0">
              <a:solidFill>
                <a:srgbClr val="171717"/>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Auto-scaling, data partition, remediation and background jobs</a:t>
            </a:r>
          </a:p>
          <a:p>
            <a:endParaRPr lang="en-IN" b="0" i="0" dirty="0">
              <a:solidFill>
                <a:srgbClr val="171717"/>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E7213EB9-9952-1438-AC0D-01E25EA19287}"/>
              </a:ext>
            </a:extLst>
          </p:cNvPr>
          <p:cNvSpPr txBox="1"/>
          <p:nvPr/>
        </p:nvSpPr>
        <p:spPr>
          <a:xfrm>
            <a:off x="310966" y="1285657"/>
            <a:ext cx="6096000" cy="369332"/>
          </a:xfrm>
          <a:prstGeom prst="rect">
            <a:avLst/>
          </a:prstGeom>
          <a:noFill/>
        </p:spPr>
        <p:txBody>
          <a:bodyPr wrap="square">
            <a:spAutoFit/>
          </a:bodyPr>
          <a:lstStyle/>
          <a:p>
            <a:pPr algn="l"/>
            <a:r>
              <a:rPr lang="en-IN" b="1" i="0" dirty="0">
                <a:solidFill>
                  <a:srgbClr val="171717"/>
                </a:solidFill>
                <a:effectLst/>
                <a:latin typeface="Calibri" panose="020F0502020204030204" pitchFamily="34" charset="0"/>
                <a:cs typeface="Calibri" panose="020F0502020204030204" pitchFamily="34" charset="0"/>
              </a:rPr>
              <a:t>Microsoft Azure Well-Architected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2E134F-FBA7-3069-ED5B-1DB7B1626A8E}"/>
              </a:ext>
            </a:extLst>
          </p:cNvPr>
          <p:cNvSpPr>
            <a:spLocks noGrp="1"/>
          </p:cNvSpPr>
          <p:nvPr>
            <p:ph type="title"/>
          </p:nvPr>
        </p:nvSpPr>
        <p:spPr>
          <a:xfrm>
            <a:off x="488775" y="221978"/>
            <a:ext cx="11029616" cy="988332"/>
          </a:xfrm>
        </p:spPr>
        <p:txBody>
          <a:bodyPr anchor="b">
            <a:normAutofit/>
          </a:bodyPr>
          <a:lstStyle/>
          <a:p>
            <a:r>
              <a:rPr lang="en-US" dirty="0"/>
              <a:t>MISC</a:t>
            </a:r>
          </a:p>
        </p:txBody>
      </p:sp>
      <p:sp>
        <p:nvSpPr>
          <p:cNvPr id="6" name="TextBox 5">
            <a:extLst>
              <a:ext uri="{FF2B5EF4-FFF2-40B4-BE49-F238E27FC236}">
                <a16:creationId xmlns:a16="http://schemas.microsoft.com/office/drawing/2014/main" id="{53B83A10-71FE-DDC3-CC9C-A6E5957255E7}"/>
              </a:ext>
            </a:extLst>
          </p:cNvPr>
          <p:cNvSpPr txBox="1"/>
          <p:nvPr/>
        </p:nvSpPr>
        <p:spPr>
          <a:xfrm>
            <a:off x="197227" y="4070720"/>
            <a:ext cx="10516377" cy="1077218"/>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References</a:t>
            </a:r>
          </a:p>
          <a:p>
            <a:pPr marL="285750" indent="-285750">
              <a:buFont typeface="Wingdings" panose="05000000000000000000" pitchFamily="2" charset="2"/>
              <a:buChar char="Ø"/>
            </a:pPr>
            <a:r>
              <a:rPr lang="en-IN" sz="1400" b="0" i="0" dirty="0">
                <a:solidFill>
                  <a:srgbClr val="171717"/>
                </a:solidFill>
                <a:effectLst/>
                <a:latin typeface="Verdana" panose="020B0604030504040204" pitchFamily="34" charset="0"/>
                <a:ea typeface="Verdana" panose="020B0604030504040204" pitchFamily="34" charset="0"/>
              </a:rPr>
              <a:t>Azure Well Architected Framework - https://docs.microsoft.com/en-us/azure/architecture/framework/</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Microsoft Azure documentation - https://docs.microsoft.com/en-us/azure/</a:t>
            </a:r>
            <a:endParaRPr lang="en-IN" sz="1400" b="0" i="0" dirty="0">
              <a:solidFill>
                <a:srgbClr val="171717"/>
              </a:solidFill>
              <a:effectLst/>
              <a:latin typeface="Verdana" panose="020B0604030504040204" pitchFamily="34" charset="0"/>
              <a:ea typeface="Verdana" panose="020B0604030504040204" pitchFamily="34" charset="0"/>
            </a:endParaRPr>
          </a:p>
          <a:p>
            <a:endParaRPr lang="en-IN" dirty="0"/>
          </a:p>
        </p:txBody>
      </p:sp>
      <p:sp>
        <p:nvSpPr>
          <p:cNvPr id="7" name="TextBox 6">
            <a:extLst>
              <a:ext uri="{FF2B5EF4-FFF2-40B4-BE49-F238E27FC236}">
                <a16:creationId xmlns:a16="http://schemas.microsoft.com/office/drawing/2014/main" id="{6843B34C-E921-CAB4-1F69-DF2CDF377ADB}"/>
              </a:ext>
            </a:extLst>
          </p:cNvPr>
          <p:cNvSpPr txBox="1"/>
          <p:nvPr/>
        </p:nvSpPr>
        <p:spPr>
          <a:xfrm>
            <a:off x="197227" y="1377675"/>
            <a:ext cx="10516377" cy="3447098"/>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Other option</a:t>
            </a:r>
          </a:p>
          <a:p>
            <a:pPr marL="285750" indent="-285750">
              <a:buFont typeface="Wingdings" panose="05000000000000000000" pitchFamily="2" charset="2"/>
              <a:buChar char="Ø"/>
            </a:pPr>
            <a:r>
              <a:rPr lang="en-IN" sz="1400" dirty="0">
                <a:solidFill>
                  <a:srgbClr val="171717"/>
                </a:solidFill>
                <a:latin typeface="Verdana" panose="020B0604030504040204" pitchFamily="34" charset="0"/>
                <a:ea typeface="Verdana" panose="020B0604030504040204" pitchFamily="34" charset="0"/>
              </a:rPr>
              <a:t>Blue-tooth based contact tracing app</a:t>
            </a:r>
          </a:p>
          <a:p>
            <a:pPr marL="742950" lvl="1" indent="-285750">
              <a:buFont typeface="Wingdings" panose="05000000000000000000" pitchFamily="2" charset="2"/>
              <a:buChar char="§"/>
            </a:pPr>
            <a:r>
              <a:rPr lang="en-IN" sz="1400" b="0" i="0" dirty="0">
                <a:solidFill>
                  <a:srgbClr val="171717"/>
                </a:solidFill>
                <a:effectLst/>
                <a:latin typeface="Verdana" panose="020B0604030504040204" pitchFamily="34" charset="0"/>
                <a:ea typeface="Verdana" panose="020B0604030504040204" pitchFamily="34" charset="0"/>
              </a:rPr>
              <a:t>The app uses Bluetooth signal strength between different devices to estimate the distance between people. When someone tests positive for Covid-19 the system can send out alerts to people they have had encounters with. </a:t>
            </a:r>
          </a:p>
          <a:p>
            <a:pPr marL="742950" lvl="1" indent="-285750">
              <a:buFont typeface="Wingdings" panose="05000000000000000000" pitchFamily="2" charset="2"/>
              <a:buChar char="§"/>
            </a:pPr>
            <a:r>
              <a:rPr lang="en-IN" sz="1400" dirty="0">
                <a:solidFill>
                  <a:srgbClr val="171717"/>
                </a:solidFill>
                <a:latin typeface="Verdana" panose="020B0604030504040204" pitchFamily="34" charset="0"/>
                <a:ea typeface="Verdana" panose="020B0604030504040204" pitchFamily="34" charset="0"/>
              </a:rPr>
              <a:t>Each day it creates a new code for your device which is stored on your phone. Then every 15 minutes it produces another random code that is shared and stored on the devices it communicates with via Bluetooth. </a:t>
            </a:r>
          </a:p>
          <a:p>
            <a:pPr marL="742950" lvl="1" indent="-285750">
              <a:buFont typeface="Wingdings" panose="05000000000000000000" pitchFamily="2" charset="2"/>
              <a:buChar char="§"/>
            </a:pPr>
            <a:r>
              <a:rPr lang="en-IN" sz="1400" dirty="0">
                <a:solidFill>
                  <a:srgbClr val="171717"/>
                </a:solidFill>
                <a:latin typeface="Verdana" panose="020B0604030504040204" pitchFamily="34" charset="0"/>
                <a:ea typeface="Verdana" panose="020B0604030504040204" pitchFamily="34" charset="0"/>
              </a:rPr>
              <a:t>When someone tests positive they can allow their phone to share the daily codes with other app users. The app does this by sharing the codes related to your phone with a server that pushes the codes to every other phone with the app installed. If there are matches and the risk score is high enough, people will get an alert saying they’ve been in touch with someone who tested positive.</a:t>
            </a:r>
          </a:p>
          <a:p>
            <a:pPr marL="285750" indent="-285750">
              <a:buFont typeface="Wingdings" panose="05000000000000000000" pitchFamily="2" charset="2"/>
              <a:buChar char="Ø"/>
            </a:pPr>
            <a:endParaRPr lang="en-IN" sz="1400" b="0" i="0" dirty="0">
              <a:solidFill>
                <a:srgbClr val="171717"/>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IN" sz="1400" b="0" i="0" dirty="0">
              <a:solidFill>
                <a:srgbClr val="171717"/>
              </a:solidFill>
              <a:effectLst/>
              <a:latin typeface="Verdana" panose="020B0604030504040204" pitchFamily="34" charset="0"/>
              <a:ea typeface="Verdana" panose="020B0604030504040204" pitchFamily="34" charset="0"/>
            </a:endParaRPr>
          </a:p>
          <a:p>
            <a:r>
              <a:rPr lang="en-IN" dirty="0"/>
              <a:t> </a:t>
            </a:r>
          </a:p>
        </p:txBody>
      </p:sp>
      <p:sp>
        <p:nvSpPr>
          <p:cNvPr id="8" name="TextBox 7">
            <a:extLst>
              <a:ext uri="{FF2B5EF4-FFF2-40B4-BE49-F238E27FC236}">
                <a16:creationId xmlns:a16="http://schemas.microsoft.com/office/drawing/2014/main" id="{8F2C2553-E590-27AA-4107-6373C4BF3F57}"/>
              </a:ext>
            </a:extLst>
          </p:cNvPr>
          <p:cNvSpPr txBox="1"/>
          <p:nvPr/>
        </p:nvSpPr>
        <p:spPr>
          <a:xfrm>
            <a:off x="309870" y="5147938"/>
            <a:ext cx="10516377" cy="646331"/>
          </a:xfrm>
          <a:prstGeom prst="rect">
            <a:avLst/>
          </a:prstGeom>
          <a:noFill/>
        </p:spPr>
        <p:txBody>
          <a:bodyPr wrap="square">
            <a:spAutoFit/>
          </a:bodyPr>
          <a:lstStyle/>
          <a:p>
            <a:r>
              <a:rPr lang="en-IN" b="1" i="1" dirty="0">
                <a:solidFill>
                  <a:srgbClr val="171717"/>
                </a:solidFill>
                <a:effectLst/>
                <a:latin typeface="Calibri" panose="020F0502020204030204" pitchFamily="34" charset="0"/>
                <a:cs typeface="Calibri" panose="020F0502020204030204" pitchFamily="34" charset="0"/>
              </a:rPr>
              <a:t>THANK YOU</a:t>
            </a:r>
            <a:endParaRPr lang="en-IN" sz="1400" b="0" i="0" dirty="0">
              <a:solidFill>
                <a:srgbClr val="171717"/>
              </a:solidFill>
              <a:effectLst/>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14318664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627</Words>
  <Application>Microsoft Office PowerPoint</Application>
  <PresentationFormat>Widescreen</PresentationFormat>
  <Paragraphs>54</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Gill Sans MT</vt:lpstr>
      <vt:lpstr>Segoe UI</vt:lpstr>
      <vt:lpstr>Verdana</vt:lpstr>
      <vt:lpstr>Wingdings</vt:lpstr>
      <vt:lpstr>Wingdings 2</vt:lpstr>
      <vt:lpstr>Dividend</vt:lpstr>
      <vt:lpstr>High LEVEL Requirements</vt:lpstr>
      <vt:lpstr>PowerPoint Presentation</vt:lpstr>
      <vt:lpstr>Proposed Solution</vt:lpstr>
      <vt:lpstr>KEY DESIGN Considerations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Sreekanth SasidharanPillai</dc:creator>
  <cp:lastModifiedBy>Santosh Chandran</cp:lastModifiedBy>
  <cp:revision>86</cp:revision>
  <dcterms:created xsi:type="dcterms:W3CDTF">2022-08-18T09:43:00Z</dcterms:created>
  <dcterms:modified xsi:type="dcterms:W3CDTF">2022-08-22T10:47:48Z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