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16"/>
  </p:notesMasterIdLst>
  <p:handoutMasterIdLst>
    <p:handoutMasterId r:id="rId17"/>
  </p:handoutMasterIdLst>
  <p:sldIdLst>
    <p:sldId id="393" r:id="rId2"/>
    <p:sldId id="434" r:id="rId3"/>
    <p:sldId id="435" r:id="rId4"/>
    <p:sldId id="436" r:id="rId5"/>
    <p:sldId id="422" r:id="rId6"/>
    <p:sldId id="424" r:id="rId7"/>
    <p:sldId id="423" r:id="rId8"/>
    <p:sldId id="426" r:id="rId9"/>
    <p:sldId id="425" r:id="rId10"/>
    <p:sldId id="428" r:id="rId11"/>
    <p:sldId id="427" r:id="rId12"/>
    <p:sldId id="437" r:id="rId13"/>
    <p:sldId id="431" r:id="rId14"/>
    <p:sldId id="4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392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216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FF"/>
    <a:srgbClr val="E5EDFF"/>
    <a:srgbClr val="C0D2FF"/>
    <a:srgbClr val="83A8FF"/>
    <a:srgbClr val="407AFF"/>
    <a:srgbClr val="000000"/>
    <a:srgbClr val="FB4E0B"/>
    <a:srgbClr val="424242"/>
    <a:srgbClr val="FF40FF"/>
    <a:srgbClr val="FFB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3784" autoAdjust="0"/>
  </p:normalViewPr>
  <p:slideViewPr>
    <p:cSldViewPr snapToGrid="0" snapToObjects="1">
      <p:cViewPr varScale="1">
        <p:scale>
          <a:sx n="67" d="100"/>
          <a:sy n="67" d="100"/>
        </p:scale>
        <p:origin x="764" y="40"/>
      </p:cViewPr>
      <p:guideLst>
        <p:guide orient="horz" pos="4128"/>
        <p:guide pos="3840"/>
        <p:guide pos="7392"/>
        <p:guide pos="288"/>
        <p:guide pos="2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06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Total</cx:pt>
          <cx:pt idx="1">No Email</cx:pt>
          <cx:pt idx="2">Never Sent Mail</cx:pt>
          <cx:pt idx="3">Blocked</cx:pt>
          <cx:pt idx="4">Asset Price Decline</cx:pt>
        </cx:lvl>
      </cx:strDim>
      <cx:numDim type="val">
        <cx:f>Sheet1!$B$2:$B$9</cx:f>
        <cx:lvl ptCount="8" formatCode="General">
          <cx:pt idx="0">1000</cx:pt>
          <cx:pt idx="1">-55</cx:pt>
          <cx:pt idx="2">-216</cx:pt>
          <cx:pt idx="3">-75</cx:pt>
          <cx:pt idx="4">428</cx:pt>
        </cx:lvl>
      </cx:numDim>
    </cx:data>
  </cx:chartData>
  <cx:chart>
    <cx:title pos="t" align="ctr" overlay="0">
      <cx:tx>
        <cx:txData>
          <cx:v>Effect of different conditions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862" b="0" i="0" u="none" strike="noStrike" baseline="0" dirty="0">
              <a:solidFill>
                <a:srgbClr val="000000">
                  <a:lumMod val="65000"/>
                  <a:lumOff val="35000"/>
                </a:srgbClr>
              </a:solidFill>
              <a:latin typeface="Calibri" panose="020F0502020204030204"/>
            </a:rPr>
            <a:t>Effect of different conditions</a:t>
          </a:r>
        </a:p>
      </cx:txPr>
    </cx:title>
    <cx:plotArea>
      <cx:plotAreaRegion>
        <cx:plotSurface>
          <cx:spPr>
            <a:ln>
              <a:solidFill>
                <a:schemeClr val="accent1">
                  <a:hueOff val="0"/>
                  <a:satOff val="0"/>
                  <a:lumOff val="0"/>
                  <a:alpha val="92000"/>
                </a:schemeClr>
              </a:solidFill>
            </a:ln>
          </cx:spPr>
        </cx:plotSurface>
        <cx:series layoutId="waterfall" uniqueId="{42B4D0CD-FBD5-4313-BCE0-21DE0B56EE09}">
          <cx:tx>
            <cx:txData>
              <cx:f>Sheet1!$B$1</cx:f>
              <cx:v>Series1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  <cx:spPr>
    <a:ln>
      <a:solidFill>
        <a:schemeClr val="accent1">
          <a:hueOff val="0"/>
          <a:satOff val="0"/>
          <a:lumOff val="0"/>
          <a:alpha val="94000"/>
        </a:schemeClr>
      </a:solidFill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05884-1CC1-4373-B4AC-F56B8C4A01E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297D3B-A1EA-4864-8A6C-F83F6E19EFBC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Stark Enterprise</a:t>
          </a:r>
        </a:p>
      </dgm:t>
    </dgm:pt>
    <dgm:pt modelId="{43095096-318E-432D-A666-59F811B5EE8C}" type="parTrans" cxnId="{7B1AA2DD-47B8-4C00-A472-A2AFFA8D0F04}">
      <dgm:prSet/>
      <dgm:spPr/>
      <dgm:t>
        <a:bodyPr/>
        <a:lstStyle/>
        <a:p>
          <a:endParaRPr lang="en-US"/>
        </a:p>
      </dgm:t>
    </dgm:pt>
    <dgm:pt modelId="{F63A7A34-D035-4827-8A2D-1233C4188DF2}" type="sibTrans" cxnId="{7B1AA2DD-47B8-4C00-A472-A2AFFA8D0F04}">
      <dgm:prSet/>
      <dgm:spPr/>
      <dgm:t>
        <a:bodyPr/>
        <a:lstStyle/>
        <a:p>
          <a:endParaRPr lang="en-US"/>
        </a:p>
      </dgm:t>
    </dgm:pt>
    <dgm:pt modelId="{BEB9D4A7-0B02-4E79-81DC-2476C0B27015}">
      <dgm:prSet phldrT="[Text]"/>
      <dgm:spPr/>
      <dgm:t>
        <a:bodyPr/>
        <a:lstStyle/>
        <a:p>
          <a:r>
            <a:rPr lang="en-US" dirty="0"/>
            <a:t>Wayne Enterprise</a:t>
          </a:r>
        </a:p>
      </dgm:t>
    </dgm:pt>
    <dgm:pt modelId="{B31EC9A2-2C69-4386-9C4A-9D289A11C2E1}" type="parTrans" cxnId="{32D21394-AFEF-485F-AD99-8388D09DAF66}">
      <dgm:prSet/>
      <dgm:spPr/>
      <dgm:t>
        <a:bodyPr/>
        <a:lstStyle/>
        <a:p>
          <a:endParaRPr lang="en-US"/>
        </a:p>
      </dgm:t>
    </dgm:pt>
    <dgm:pt modelId="{00F3DF82-171A-4378-9917-488AFC68225E}" type="sibTrans" cxnId="{32D21394-AFEF-485F-AD99-8388D09DAF66}">
      <dgm:prSet/>
      <dgm:spPr/>
      <dgm:t>
        <a:bodyPr/>
        <a:lstStyle/>
        <a:p>
          <a:endParaRPr lang="en-US"/>
        </a:p>
      </dgm:t>
    </dgm:pt>
    <dgm:pt modelId="{4A10C281-68EB-4AF2-B0DE-5DA1508695B1}">
      <dgm:prSet phldrT="[Text]"/>
      <dgm:spPr/>
      <dgm:t>
        <a:bodyPr/>
        <a:lstStyle/>
        <a:p>
          <a:r>
            <a:rPr lang="en-US" dirty="0"/>
            <a:t>Wakanda Ltd</a:t>
          </a:r>
        </a:p>
      </dgm:t>
    </dgm:pt>
    <dgm:pt modelId="{23E92944-C728-4841-A283-8CDFBF90FB1D}" type="parTrans" cxnId="{0B081FB6-6982-4F48-BD71-AB2D433CD71E}">
      <dgm:prSet/>
      <dgm:spPr/>
      <dgm:t>
        <a:bodyPr/>
        <a:lstStyle/>
        <a:p>
          <a:endParaRPr lang="en-US"/>
        </a:p>
      </dgm:t>
    </dgm:pt>
    <dgm:pt modelId="{D5ADC3A1-B6BB-426C-AFFE-B83098761E8C}" type="sibTrans" cxnId="{0B081FB6-6982-4F48-BD71-AB2D433CD71E}">
      <dgm:prSet/>
      <dgm:spPr/>
      <dgm:t>
        <a:bodyPr/>
        <a:lstStyle/>
        <a:p>
          <a:endParaRPr lang="en-US"/>
        </a:p>
      </dgm:t>
    </dgm:pt>
    <dgm:pt modelId="{B532EFBC-DD4E-4AE0-A1FA-7FD7A08732B1}" type="pres">
      <dgm:prSet presAssocID="{88105884-1CC1-4373-B4AC-F56B8C4A01E8}" presName="Name0" presStyleCnt="0">
        <dgm:presLayoutVars>
          <dgm:chMax val="7"/>
          <dgm:chPref val="7"/>
          <dgm:dir/>
        </dgm:presLayoutVars>
      </dgm:prSet>
      <dgm:spPr/>
    </dgm:pt>
    <dgm:pt modelId="{085F350B-9A0F-480D-B834-02F96C1B6F5B}" type="pres">
      <dgm:prSet presAssocID="{88105884-1CC1-4373-B4AC-F56B8C4A01E8}" presName="Name1" presStyleCnt="0"/>
      <dgm:spPr/>
    </dgm:pt>
    <dgm:pt modelId="{7AD9DEF6-A7C0-4B53-BCCE-99F9D85D887D}" type="pres">
      <dgm:prSet presAssocID="{88105884-1CC1-4373-B4AC-F56B8C4A01E8}" presName="cycle" presStyleCnt="0"/>
      <dgm:spPr/>
    </dgm:pt>
    <dgm:pt modelId="{5F681225-3C25-4BB0-BBE8-6FEFFAD7B86F}" type="pres">
      <dgm:prSet presAssocID="{88105884-1CC1-4373-B4AC-F56B8C4A01E8}" presName="srcNode" presStyleLbl="node1" presStyleIdx="0" presStyleCnt="3"/>
      <dgm:spPr/>
    </dgm:pt>
    <dgm:pt modelId="{6AF23E67-A9AE-40D0-BB16-611D34CB4A05}" type="pres">
      <dgm:prSet presAssocID="{88105884-1CC1-4373-B4AC-F56B8C4A01E8}" presName="conn" presStyleLbl="parChTrans1D2" presStyleIdx="0" presStyleCnt="1"/>
      <dgm:spPr/>
    </dgm:pt>
    <dgm:pt modelId="{446E296B-5950-43B2-8A2D-9B2354353803}" type="pres">
      <dgm:prSet presAssocID="{88105884-1CC1-4373-B4AC-F56B8C4A01E8}" presName="extraNode" presStyleLbl="node1" presStyleIdx="0" presStyleCnt="3"/>
      <dgm:spPr/>
    </dgm:pt>
    <dgm:pt modelId="{6CB429ED-A111-483B-AC72-00064A8C85B5}" type="pres">
      <dgm:prSet presAssocID="{88105884-1CC1-4373-B4AC-F56B8C4A01E8}" presName="dstNode" presStyleLbl="node1" presStyleIdx="0" presStyleCnt="3"/>
      <dgm:spPr/>
    </dgm:pt>
    <dgm:pt modelId="{B5263AF1-5A6B-48BF-AC23-06816C02E2EC}" type="pres">
      <dgm:prSet presAssocID="{3B297D3B-A1EA-4864-8A6C-F83F6E19EFBC}" presName="text_1" presStyleLbl="node1" presStyleIdx="0" presStyleCnt="3" custLinFactNeighborX="-2087" custLinFactNeighborY="-879">
        <dgm:presLayoutVars>
          <dgm:bulletEnabled val="1"/>
        </dgm:presLayoutVars>
      </dgm:prSet>
      <dgm:spPr/>
    </dgm:pt>
    <dgm:pt modelId="{BE594DF0-E75D-45AB-B0FC-9310C0B6366B}" type="pres">
      <dgm:prSet presAssocID="{3B297D3B-A1EA-4864-8A6C-F83F6E19EFBC}" presName="accent_1" presStyleCnt="0"/>
      <dgm:spPr/>
    </dgm:pt>
    <dgm:pt modelId="{F5B1F70E-5F41-40B3-B7F6-10B7B69E51EE}" type="pres">
      <dgm:prSet presAssocID="{3B297D3B-A1EA-4864-8A6C-F83F6E19EFBC}" presName="accentRepeatNode" presStyleLbl="solidFgAcc1" presStyleIdx="0" presStyleCnt="3"/>
      <dgm:spPr/>
    </dgm:pt>
    <dgm:pt modelId="{F1821D17-B7E3-42CD-9241-3C87634ADB3B}" type="pres">
      <dgm:prSet presAssocID="{BEB9D4A7-0B02-4E79-81DC-2476C0B27015}" presName="text_2" presStyleLbl="node1" presStyleIdx="1" presStyleCnt="3">
        <dgm:presLayoutVars>
          <dgm:bulletEnabled val="1"/>
        </dgm:presLayoutVars>
      </dgm:prSet>
      <dgm:spPr/>
    </dgm:pt>
    <dgm:pt modelId="{6D76EFF4-D9E2-485C-A13C-E2D57AE89264}" type="pres">
      <dgm:prSet presAssocID="{BEB9D4A7-0B02-4E79-81DC-2476C0B27015}" presName="accent_2" presStyleCnt="0"/>
      <dgm:spPr/>
    </dgm:pt>
    <dgm:pt modelId="{10A96728-B575-43AA-8126-FB82ADC73454}" type="pres">
      <dgm:prSet presAssocID="{BEB9D4A7-0B02-4E79-81DC-2476C0B27015}" presName="accentRepeatNode" presStyleLbl="solidFgAcc1" presStyleIdx="1" presStyleCnt="3" custLinFactNeighborX="4638" custLinFactNeighborY="90"/>
      <dgm:spPr/>
    </dgm:pt>
    <dgm:pt modelId="{234F8ED1-ADAC-4D01-99DE-1D4727948155}" type="pres">
      <dgm:prSet presAssocID="{4A10C281-68EB-4AF2-B0DE-5DA1508695B1}" presName="text_3" presStyleLbl="node1" presStyleIdx="2" presStyleCnt="3">
        <dgm:presLayoutVars>
          <dgm:bulletEnabled val="1"/>
        </dgm:presLayoutVars>
      </dgm:prSet>
      <dgm:spPr/>
    </dgm:pt>
    <dgm:pt modelId="{31C4ACC8-E472-40A5-81C1-927C5F0AEEFE}" type="pres">
      <dgm:prSet presAssocID="{4A10C281-68EB-4AF2-B0DE-5DA1508695B1}" presName="accent_3" presStyleCnt="0"/>
      <dgm:spPr/>
    </dgm:pt>
    <dgm:pt modelId="{874F5FB8-522F-440E-98AE-2BFE45178714}" type="pres">
      <dgm:prSet presAssocID="{4A10C281-68EB-4AF2-B0DE-5DA1508695B1}" presName="accentRepeatNode" presStyleLbl="solidFgAcc1" presStyleIdx="2" presStyleCnt="3"/>
      <dgm:spPr/>
    </dgm:pt>
  </dgm:ptLst>
  <dgm:cxnLst>
    <dgm:cxn modelId="{6F690A67-088A-4409-96ED-C1E8183A967E}" type="presOf" srcId="{BEB9D4A7-0B02-4E79-81DC-2476C0B27015}" destId="{F1821D17-B7E3-42CD-9241-3C87634ADB3B}" srcOrd="0" destOrd="0" presId="urn:microsoft.com/office/officeart/2008/layout/VerticalCurvedList"/>
    <dgm:cxn modelId="{32D21394-AFEF-485F-AD99-8388D09DAF66}" srcId="{88105884-1CC1-4373-B4AC-F56B8C4A01E8}" destId="{BEB9D4A7-0B02-4E79-81DC-2476C0B27015}" srcOrd="1" destOrd="0" parTransId="{B31EC9A2-2C69-4386-9C4A-9D289A11C2E1}" sibTransId="{00F3DF82-171A-4378-9917-488AFC68225E}"/>
    <dgm:cxn modelId="{2F34B8A4-6D1D-4D59-978F-4183B7AD5954}" type="presOf" srcId="{F63A7A34-D035-4827-8A2D-1233C4188DF2}" destId="{6AF23E67-A9AE-40D0-BB16-611D34CB4A05}" srcOrd="0" destOrd="0" presId="urn:microsoft.com/office/officeart/2008/layout/VerticalCurvedList"/>
    <dgm:cxn modelId="{0B081FB6-6982-4F48-BD71-AB2D433CD71E}" srcId="{88105884-1CC1-4373-B4AC-F56B8C4A01E8}" destId="{4A10C281-68EB-4AF2-B0DE-5DA1508695B1}" srcOrd="2" destOrd="0" parTransId="{23E92944-C728-4841-A283-8CDFBF90FB1D}" sibTransId="{D5ADC3A1-B6BB-426C-AFFE-B83098761E8C}"/>
    <dgm:cxn modelId="{D3CBBBD0-DC15-4591-BF58-EBEC16D11BF8}" type="presOf" srcId="{4A10C281-68EB-4AF2-B0DE-5DA1508695B1}" destId="{234F8ED1-ADAC-4D01-99DE-1D4727948155}" srcOrd="0" destOrd="0" presId="urn:microsoft.com/office/officeart/2008/layout/VerticalCurvedList"/>
    <dgm:cxn modelId="{364255D3-9C04-4E0E-BFCE-24A2D2025719}" type="presOf" srcId="{88105884-1CC1-4373-B4AC-F56B8C4A01E8}" destId="{B532EFBC-DD4E-4AE0-A1FA-7FD7A08732B1}" srcOrd="0" destOrd="0" presId="urn:microsoft.com/office/officeart/2008/layout/VerticalCurvedList"/>
    <dgm:cxn modelId="{E69FE8D6-E8F6-44D8-8D9A-645359014D5E}" type="presOf" srcId="{3B297D3B-A1EA-4864-8A6C-F83F6E19EFBC}" destId="{B5263AF1-5A6B-48BF-AC23-06816C02E2EC}" srcOrd="0" destOrd="0" presId="urn:microsoft.com/office/officeart/2008/layout/VerticalCurvedList"/>
    <dgm:cxn modelId="{7B1AA2DD-47B8-4C00-A472-A2AFFA8D0F04}" srcId="{88105884-1CC1-4373-B4AC-F56B8C4A01E8}" destId="{3B297D3B-A1EA-4864-8A6C-F83F6E19EFBC}" srcOrd="0" destOrd="0" parTransId="{43095096-318E-432D-A666-59F811B5EE8C}" sibTransId="{F63A7A34-D035-4827-8A2D-1233C4188DF2}"/>
    <dgm:cxn modelId="{85CEBD80-5B80-4F4E-89DF-865CB660689D}" type="presParOf" srcId="{B532EFBC-DD4E-4AE0-A1FA-7FD7A08732B1}" destId="{085F350B-9A0F-480D-B834-02F96C1B6F5B}" srcOrd="0" destOrd="0" presId="urn:microsoft.com/office/officeart/2008/layout/VerticalCurvedList"/>
    <dgm:cxn modelId="{B79D61D8-A89B-47DB-A3A5-DFE4B17700C1}" type="presParOf" srcId="{085F350B-9A0F-480D-B834-02F96C1B6F5B}" destId="{7AD9DEF6-A7C0-4B53-BCCE-99F9D85D887D}" srcOrd="0" destOrd="0" presId="urn:microsoft.com/office/officeart/2008/layout/VerticalCurvedList"/>
    <dgm:cxn modelId="{4902C710-EBA5-4B12-8877-A68660F146E9}" type="presParOf" srcId="{7AD9DEF6-A7C0-4B53-BCCE-99F9D85D887D}" destId="{5F681225-3C25-4BB0-BBE8-6FEFFAD7B86F}" srcOrd="0" destOrd="0" presId="urn:microsoft.com/office/officeart/2008/layout/VerticalCurvedList"/>
    <dgm:cxn modelId="{10E69EE9-CEEC-4FB9-A10D-BD1245F2B324}" type="presParOf" srcId="{7AD9DEF6-A7C0-4B53-BCCE-99F9D85D887D}" destId="{6AF23E67-A9AE-40D0-BB16-611D34CB4A05}" srcOrd="1" destOrd="0" presId="urn:microsoft.com/office/officeart/2008/layout/VerticalCurvedList"/>
    <dgm:cxn modelId="{A48398BA-5E32-46DF-BB08-702AF7C6F6E6}" type="presParOf" srcId="{7AD9DEF6-A7C0-4B53-BCCE-99F9D85D887D}" destId="{446E296B-5950-43B2-8A2D-9B2354353803}" srcOrd="2" destOrd="0" presId="urn:microsoft.com/office/officeart/2008/layout/VerticalCurvedList"/>
    <dgm:cxn modelId="{E64A48D6-A761-4CF2-8B32-187AA5FF02E0}" type="presParOf" srcId="{7AD9DEF6-A7C0-4B53-BCCE-99F9D85D887D}" destId="{6CB429ED-A111-483B-AC72-00064A8C85B5}" srcOrd="3" destOrd="0" presId="urn:microsoft.com/office/officeart/2008/layout/VerticalCurvedList"/>
    <dgm:cxn modelId="{F3AC29BF-2D77-439C-AA27-9AF891426C1A}" type="presParOf" srcId="{085F350B-9A0F-480D-B834-02F96C1B6F5B}" destId="{B5263AF1-5A6B-48BF-AC23-06816C02E2EC}" srcOrd="1" destOrd="0" presId="urn:microsoft.com/office/officeart/2008/layout/VerticalCurvedList"/>
    <dgm:cxn modelId="{850F2FAB-CAA2-486E-BB1B-E122E4C892AD}" type="presParOf" srcId="{085F350B-9A0F-480D-B834-02F96C1B6F5B}" destId="{BE594DF0-E75D-45AB-B0FC-9310C0B6366B}" srcOrd="2" destOrd="0" presId="urn:microsoft.com/office/officeart/2008/layout/VerticalCurvedList"/>
    <dgm:cxn modelId="{F466AB99-953B-4B2A-9193-91DFF9DE581D}" type="presParOf" srcId="{BE594DF0-E75D-45AB-B0FC-9310C0B6366B}" destId="{F5B1F70E-5F41-40B3-B7F6-10B7B69E51EE}" srcOrd="0" destOrd="0" presId="urn:microsoft.com/office/officeart/2008/layout/VerticalCurvedList"/>
    <dgm:cxn modelId="{C4B412E7-6F4D-4CDF-B751-E949C37D21C7}" type="presParOf" srcId="{085F350B-9A0F-480D-B834-02F96C1B6F5B}" destId="{F1821D17-B7E3-42CD-9241-3C87634ADB3B}" srcOrd="3" destOrd="0" presId="urn:microsoft.com/office/officeart/2008/layout/VerticalCurvedList"/>
    <dgm:cxn modelId="{710F6F15-6EB3-4E41-A041-118533C937A6}" type="presParOf" srcId="{085F350B-9A0F-480D-B834-02F96C1B6F5B}" destId="{6D76EFF4-D9E2-485C-A13C-E2D57AE89264}" srcOrd="4" destOrd="0" presId="urn:microsoft.com/office/officeart/2008/layout/VerticalCurvedList"/>
    <dgm:cxn modelId="{5EBECFED-37F8-4356-A46B-7DD654DE092A}" type="presParOf" srcId="{6D76EFF4-D9E2-485C-A13C-E2D57AE89264}" destId="{10A96728-B575-43AA-8126-FB82ADC73454}" srcOrd="0" destOrd="0" presId="urn:microsoft.com/office/officeart/2008/layout/VerticalCurvedList"/>
    <dgm:cxn modelId="{99D0E7DD-E0FA-4B0D-802C-7335BFB9E210}" type="presParOf" srcId="{085F350B-9A0F-480D-B834-02F96C1B6F5B}" destId="{234F8ED1-ADAC-4D01-99DE-1D4727948155}" srcOrd="5" destOrd="0" presId="urn:microsoft.com/office/officeart/2008/layout/VerticalCurvedList"/>
    <dgm:cxn modelId="{BD2789FB-61F3-4613-8360-58FD6B721EDA}" type="presParOf" srcId="{085F350B-9A0F-480D-B834-02F96C1B6F5B}" destId="{31C4ACC8-E472-40A5-81C1-927C5F0AEEFE}" srcOrd="6" destOrd="0" presId="urn:microsoft.com/office/officeart/2008/layout/VerticalCurvedList"/>
    <dgm:cxn modelId="{E4CFE980-E5E7-404C-ABCB-EF0DECA1FBD3}" type="presParOf" srcId="{31C4ACC8-E472-40A5-81C1-927C5F0AEEFE}" destId="{874F5FB8-522F-440E-98AE-2BFE4517871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23E67-A9AE-40D0-BB16-611D34CB4A05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63AF1-5A6B-48BF-AC23-06816C02E2EC}">
      <dsp:nvSpPr>
        <dsp:cNvPr id="0" name=""/>
        <dsp:cNvSpPr/>
      </dsp:nvSpPr>
      <dsp:spPr>
        <a:xfrm>
          <a:off x="599736" y="532340"/>
          <a:ext cx="7301111" cy="1083733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Stark Enterprise</a:t>
          </a:r>
        </a:p>
      </dsp:txBody>
      <dsp:txXfrm>
        <a:off x="599736" y="532340"/>
        <a:ext cx="7301111" cy="1083733"/>
      </dsp:txXfrm>
    </dsp:sp>
    <dsp:sp modelId="{F5B1F70E-5F41-40B3-B7F6-10B7B69E51EE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21D17-B7E3-42CD-9241-3C87634ADB3B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Wayne Enterprise</a:t>
          </a:r>
        </a:p>
      </dsp:txBody>
      <dsp:txXfrm>
        <a:off x="1146048" y="2167466"/>
        <a:ext cx="6907174" cy="1083733"/>
      </dsp:txXfrm>
    </dsp:sp>
    <dsp:sp modelId="{10A96728-B575-43AA-8126-FB82ADC73454}">
      <dsp:nvSpPr>
        <dsp:cNvPr id="0" name=""/>
        <dsp:cNvSpPr/>
      </dsp:nvSpPr>
      <dsp:spPr>
        <a:xfrm>
          <a:off x="531544" y="2033219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F8ED1-ADAC-4D01-99DE-1D4727948155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Wakanda Ltd</a:t>
          </a:r>
        </a:p>
      </dsp:txBody>
      <dsp:txXfrm>
        <a:off x="752110" y="3793066"/>
        <a:ext cx="7301111" cy="1083733"/>
      </dsp:txXfrm>
    </dsp:sp>
    <dsp:sp modelId="{874F5FB8-522F-440E-98AE-2BFE45178714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61233-45DC-0946-2455-02C93F71AD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A0130-1F16-3354-5317-EAAD29FFB5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917C0-D42B-47D1-A861-215602EF8B7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E4F27-4BF2-3909-3638-05880831A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71824-2436-611A-E077-B0450E3664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FE844-F6AC-4291-8AAC-EA3323234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2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9FB6-F063-5E4C-8E15-DE2BAD5FDB9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41F17-4160-ED44-996C-2E44614D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E506-428D-48B4-A9B0-E9EFE1FAB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607B4-D19C-421A-8E0F-5B37F9330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67D00-3EAB-4E07-A1B5-F0A38C9B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ACD6-8279-7A43-AFDE-A51255A0F16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8139-D539-4FCD-A210-45F736F0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ExlService Holdings, Inc.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4F9C4-216D-4EFE-ADDA-0FAF3F20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1337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E772-E529-41E0-9CA4-A5C1081A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76B85-554A-4DC3-BB73-1C225B647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4074E-C8B8-41A9-8B20-A0E7B0B8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ACD6-8279-7A43-AFDE-A51255A0F16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69CD0-F1B1-41BA-8435-3871E351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ExlService Holdings, Inc.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EB7E-FE8C-40C9-AAD7-3D52A5AF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700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B2E6B-5E88-447E-8894-10A324D0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EAFF6-C978-4981-B81E-AB3F470C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EB94C-3890-41E9-B53F-86643F4B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ACD6-8279-7A43-AFDE-A51255A0F16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C3919-E037-4F3D-8658-E38854C4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ExlService Holdings, Inc.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58628-662F-49FF-AF9F-FAD974AF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9395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title oran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51F0EE0-3D9B-E861-B59E-EC60640064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3491"/>
            <a:ext cx="11277600" cy="557784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3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Logo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EBB55-289A-DA4A-A0D3-EAD7AEF576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21" y="89262"/>
            <a:ext cx="10490758" cy="66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Logo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EBB55-289A-DA4A-A0D3-EAD7AEF576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621" y="89262"/>
            <a:ext cx="10490758" cy="66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47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1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5FCFE5F-EACE-DF4E-98EB-EB028DF66F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3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whi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507E633-4606-0F5C-1C47-2E2296BF60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465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arrow win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48" y="0"/>
            <a:ext cx="12192000" cy="6858000"/>
          </a:xfrm>
          <a:solidFill>
            <a:schemeClr val="accent6"/>
          </a:solidFill>
        </p:spPr>
        <p:txBody>
          <a:bodyPr tIns="1188720" rIns="914400"/>
          <a:lstStyle>
            <a:lvl1pPr marL="0" indent="0" algn="r">
              <a:buNone/>
              <a:defRPr/>
            </a:lvl1pPr>
          </a:lstStyle>
          <a:p>
            <a:r>
              <a:rPr lang="en-US" dirty="0"/>
              <a:t>Insert Picture</a:t>
            </a:r>
            <a:br>
              <a:rPr lang="en-US" dirty="0"/>
            </a:br>
            <a:r>
              <a:rPr lang="en-US" dirty="0"/>
              <a:t>and send to back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CD8347-12EC-7004-68FD-F0EB1360FD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1218895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2627" y="457200"/>
            <a:ext cx="5637229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2627" y="4027501"/>
            <a:ext cx="563722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7C4AD12-4ACC-C840-8312-C7E5355E4F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665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741A-FBDF-4DB5-88FF-1F862A1B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75DD-6BAC-4ACA-B133-31A5DDF1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23B6E-7596-4D23-B85E-3422D92F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ACD6-8279-7A43-AFDE-A51255A0F16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8CC7B-030C-479D-B493-A4019639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ExlService Holdings, Inc.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67A9-1E60-4FD7-A343-AE34AA23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4316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blue bkgr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E7F613-476C-024A-86BD-E0B81985C92A}"/>
              </a:ext>
            </a:extLst>
          </p:cNvPr>
          <p:cNvGrpSpPr/>
          <p:nvPr userDrawn="1"/>
        </p:nvGrpSpPr>
        <p:grpSpPr>
          <a:xfrm>
            <a:off x="1466513" y="1697519"/>
            <a:ext cx="4045461" cy="3447288"/>
            <a:chOff x="4060628" y="1718294"/>
            <a:chExt cx="4045461" cy="3443084"/>
          </a:xfrm>
          <a:solidFill>
            <a:schemeClr val="bg2"/>
          </a:solidFill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6811C46-10E6-0040-9FB9-B4A9F7A806AC}"/>
                </a:ext>
              </a:extLst>
            </p:cNvPr>
            <p:cNvSpPr/>
            <p:nvPr/>
          </p:nvSpPr>
          <p:spPr>
            <a:xfrm rot="5400000">
              <a:off x="2914378" y="2864544"/>
              <a:ext cx="3443084" cy="1150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79E34A4-86AB-F648-9081-3953BAB39BF1}"/>
                </a:ext>
              </a:extLst>
            </p:cNvPr>
            <p:cNvSpPr/>
            <p:nvPr/>
          </p:nvSpPr>
          <p:spPr>
            <a:xfrm rot="5400000">
              <a:off x="4361816" y="2864544"/>
              <a:ext cx="3443084" cy="1150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D4B64-C054-2C4D-8E11-6C03338EEA96}"/>
                </a:ext>
              </a:extLst>
            </p:cNvPr>
            <p:cNvSpPr/>
            <p:nvPr/>
          </p:nvSpPr>
          <p:spPr>
            <a:xfrm rot="5400000">
              <a:off x="5809255" y="2864544"/>
              <a:ext cx="3443084" cy="1150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1022AB0-A6DF-42F4-2FD1-C8A66FD65C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934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riangle light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F3ADCCC-FA43-7DCA-36DD-741C471925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Triangle 6">
            <a:extLst>
              <a:ext uri="{FF2B5EF4-FFF2-40B4-BE49-F238E27FC236}">
                <a16:creationId xmlns:a16="http://schemas.microsoft.com/office/drawing/2014/main" id="{4766D99B-C9CC-1DAD-1E54-88F872622439}"/>
              </a:ext>
            </a:extLst>
          </p:cNvPr>
          <p:cNvSpPr>
            <a:spLocks noChangeAspect="1"/>
          </p:cNvSpPr>
          <p:nvPr userDrawn="1"/>
        </p:nvSpPr>
        <p:spPr>
          <a:xfrm>
            <a:off x="1041123" y="1864380"/>
            <a:ext cx="4572001" cy="315273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90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93EB44E-E9F3-8842-B537-69D4B697C4A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tIns="10972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  <a:br>
              <a:rPr lang="en-US" dirty="0"/>
            </a:br>
            <a:r>
              <a:rPr lang="en-US" dirty="0"/>
              <a:t>then send to back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4E7516A-EF6D-1A45-8147-27BA6599CE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595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riangle window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FB34F-AFB3-FB22-6CF1-6C96D239CF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8895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2DD5020-0712-DF29-4789-07AE70446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88952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7625" y="696688"/>
            <a:ext cx="391212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F3ADCCC-FA43-7DCA-36DD-741C471925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141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3491"/>
            <a:ext cx="11277600" cy="558199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CF4F-FD7D-FD19-6372-B37CB17508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481" y="1111117"/>
            <a:ext cx="11249320" cy="245636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  <a:lvl2pPr marL="290513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2pPr>
            <a:lvl3pPr marL="582613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3pPr>
            <a:lvl4pPr marL="855663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4pPr>
            <a:lvl5pPr marL="1100138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9602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3491"/>
            <a:ext cx="11277600" cy="672567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481" y="1420992"/>
            <a:ext cx="11249320" cy="45430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227013" indent="-2270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461963" indent="-234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687388" indent="-2254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857250" indent="-1698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43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3491"/>
            <a:ext cx="11277600" cy="558199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481" y="1636226"/>
            <a:ext cx="11249320" cy="434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227013" indent="-2270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461963" indent="-234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687388" indent="-2254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857250" indent="-1698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CF4F-FD7D-FD19-6372-B37CB17508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481" y="1111117"/>
            <a:ext cx="11249320" cy="245636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  <a:lvl2pPr marL="290513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2pPr>
            <a:lvl3pPr marL="582613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3pPr>
            <a:lvl4pPr marL="855663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4pPr>
            <a:lvl5pPr marL="1100138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992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3491"/>
            <a:ext cx="11277600" cy="672567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482" y="1420992"/>
            <a:ext cx="5077716" cy="45430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227013" indent="-2270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461963" indent="-234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687388" indent="-2254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857250" indent="-1698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F97235-8ACD-EA2A-2D57-3EF3975E30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19016" y="1420813"/>
            <a:ext cx="5104613" cy="45720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515938" indent="-2254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marL="1257300" indent="-1571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44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3492"/>
            <a:ext cx="11277600" cy="567626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482" y="1636226"/>
            <a:ext cx="5077716" cy="45430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227013" indent="-2270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461963" indent="-234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687388" indent="-2254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857250" indent="-1698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F97235-8ACD-EA2A-2D57-3EF3975E30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19016" y="1636226"/>
            <a:ext cx="5104613" cy="45720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515938" indent="-2254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marL="1257300" indent="-1571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DC9EA03-FA8F-AD79-F54A-F23726C033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481" y="1111117"/>
            <a:ext cx="11249320" cy="245636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  <a:lvl2pPr marL="290513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2pPr>
            <a:lvl3pPr marL="582613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3pPr>
            <a:lvl4pPr marL="855663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4pPr>
            <a:lvl5pPr marL="1100138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3004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r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84831"/>
            <a:ext cx="3679371" cy="2314550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1B10F47-1891-E844-AA61-A0FE1C2C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77353" y="984831"/>
            <a:ext cx="5527444" cy="502947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460375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690563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857250" indent="-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1084263" indent="-1508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E5FAE-F0AB-4773-BB2C-98261E32F572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B692-DFFE-4127-B155-C2352630574E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20FF5-63E7-D7A1-E95E-667A3A5A47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325305"/>
            <a:ext cx="3679825" cy="23145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2200">
                <a:solidFill>
                  <a:schemeClr val="bg1"/>
                </a:solidFill>
                <a:latin typeface="+mn-lt"/>
              </a:defRPr>
            </a:lvl1pPr>
            <a:lvl2pPr marL="227013" indent="-227013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461963" indent="-225425">
              <a:lnSpc>
                <a:spcPct val="100000"/>
              </a:lnSpc>
              <a:spcAft>
                <a:spcPts val="300"/>
              </a:spcAft>
              <a:tabLst/>
              <a:defRPr>
                <a:solidFill>
                  <a:schemeClr val="bg1"/>
                </a:solidFill>
              </a:defRPr>
            </a:lvl3pPr>
            <a:lvl4pPr marL="744538" indent="-225425">
              <a:lnSpc>
                <a:spcPct val="100000"/>
              </a:lnSpc>
              <a:spcAft>
                <a:spcPts val="300"/>
              </a:spcAft>
              <a:tabLst/>
              <a:defRPr>
                <a:solidFill>
                  <a:schemeClr val="bg1"/>
                </a:solidFill>
              </a:defRPr>
            </a:lvl4pPr>
            <a:lvl5pPr marL="971550" indent="-169863">
              <a:lnSpc>
                <a:spcPct val="100000"/>
              </a:lnSpc>
              <a:spcAft>
                <a:spcPts val="3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15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DD54-37E9-4479-AA70-5886BC33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095E9-0461-4122-81C3-ED8A8FB4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16F99-544D-4C11-969D-CE86179D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ACD6-8279-7A43-AFDE-A51255A0F16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D4B06-622F-4337-8B44-25F287A3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ExlService Holdings, Inc.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F350B-32A9-426C-8E23-BFFAA9F6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2245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r slate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84831"/>
            <a:ext cx="3679371" cy="2314550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1B10F47-1891-E844-AA61-A0FE1C2C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77353" y="984831"/>
            <a:ext cx="5527444" cy="502947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460375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690563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857250" indent="-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1084263" indent="-1508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E5FAE-F0AB-4773-BB2C-98261E32F572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B692-DFFE-4127-B155-C2352630574E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8AEF62A-DB20-DFA5-60EF-17E3D02917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325305"/>
            <a:ext cx="3679825" cy="23145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2200">
                <a:solidFill>
                  <a:schemeClr val="bg1"/>
                </a:solidFill>
                <a:latin typeface="+mn-lt"/>
              </a:defRPr>
            </a:lvl1pPr>
            <a:lvl2pPr marL="227013" indent="-227013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461963" indent="-225425">
              <a:lnSpc>
                <a:spcPct val="100000"/>
              </a:lnSpc>
              <a:spcAft>
                <a:spcPts val="300"/>
              </a:spcAft>
              <a:tabLst/>
              <a:defRPr>
                <a:solidFill>
                  <a:schemeClr val="bg1"/>
                </a:solidFill>
              </a:defRPr>
            </a:lvl3pPr>
            <a:lvl4pPr marL="744538" indent="-225425">
              <a:lnSpc>
                <a:spcPct val="100000"/>
              </a:lnSpc>
              <a:spcAft>
                <a:spcPts val="300"/>
              </a:spcAft>
              <a:tabLst/>
              <a:defRPr>
                <a:solidFill>
                  <a:schemeClr val="bg1"/>
                </a:solidFill>
              </a:defRPr>
            </a:lvl4pPr>
            <a:lvl5pPr marL="971550" indent="-169863">
              <a:lnSpc>
                <a:spcPct val="100000"/>
              </a:lnSpc>
              <a:spcAft>
                <a:spcPts val="3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23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r midnigh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84831"/>
            <a:ext cx="3679371" cy="2314550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1B10F47-1891-E844-AA61-A0FE1C2C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77353" y="984831"/>
            <a:ext cx="5527444" cy="502947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tabLst/>
              <a:defRPr sz="2000">
                <a:solidFill>
                  <a:schemeClr val="accent3"/>
                </a:solidFill>
                <a:latin typeface="+mn-lt"/>
              </a:defRPr>
            </a:lvl1pPr>
            <a:lvl2pPr marL="460375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690563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857250" indent="-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1084263" indent="-1508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E5FAE-F0AB-4773-BB2C-98261E32F572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B692-DFFE-4127-B155-C2352630574E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150E4EC5-C9CD-0784-3B8B-14E383CDC8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325305"/>
            <a:ext cx="3679825" cy="23145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2200">
                <a:solidFill>
                  <a:schemeClr val="bg1"/>
                </a:solidFill>
                <a:latin typeface="+mn-lt"/>
              </a:defRPr>
            </a:lvl1pPr>
            <a:lvl2pPr marL="227013" indent="-227013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461963" indent="-225425">
              <a:lnSpc>
                <a:spcPct val="100000"/>
              </a:lnSpc>
              <a:spcAft>
                <a:spcPts val="300"/>
              </a:spcAft>
              <a:tabLst/>
              <a:defRPr>
                <a:solidFill>
                  <a:schemeClr val="bg1"/>
                </a:solidFill>
              </a:defRPr>
            </a:lvl3pPr>
            <a:lvl4pPr marL="744538" indent="-225425">
              <a:lnSpc>
                <a:spcPct val="100000"/>
              </a:lnSpc>
              <a:spcAft>
                <a:spcPts val="300"/>
              </a:spcAft>
              <a:tabLst/>
              <a:defRPr>
                <a:solidFill>
                  <a:schemeClr val="bg1"/>
                </a:solidFill>
              </a:defRPr>
            </a:lvl4pPr>
            <a:lvl5pPr marL="971550" indent="-169863">
              <a:lnSpc>
                <a:spcPct val="100000"/>
              </a:lnSpc>
              <a:spcAft>
                <a:spcPts val="3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75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r ligh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84831"/>
            <a:ext cx="3679371" cy="2314550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1B10F47-1891-E844-AA61-A0FE1C2C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77353" y="984831"/>
            <a:ext cx="5527444" cy="502947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460375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690563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857250" indent="-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1084263" indent="-1508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E5FAE-F0AB-4773-BB2C-98261E32F572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B692-DFFE-4127-B155-C2352630574E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7AF6875-806F-55D2-B677-EBF1DABD07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325305"/>
            <a:ext cx="3679825" cy="23145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2200">
                <a:solidFill>
                  <a:schemeClr val="tx2"/>
                </a:solidFill>
                <a:latin typeface="+mn-lt"/>
              </a:defRPr>
            </a:lvl1pPr>
            <a:lvl2pPr marL="227013" indent="-227013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461963" indent="-225425">
              <a:lnSpc>
                <a:spcPct val="100000"/>
              </a:lnSpc>
              <a:spcAft>
                <a:spcPts val="300"/>
              </a:spcAft>
              <a:tabLst/>
              <a:defRPr>
                <a:solidFill>
                  <a:schemeClr val="tx2"/>
                </a:solidFill>
              </a:defRPr>
            </a:lvl3pPr>
            <a:lvl4pPr marL="744538" indent="-225425">
              <a:lnSpc>
                <a:spcPct val="100000"/>
              </a:lnSpc>
              <a:spcAft>
                <a:spcPts val="300"/>
              </a:spcAft>
              <a:tabLst/>
              <a:defRPr>
                <a:solidFill>
                  <a:schemeClr val="tx2"/>
                </a:solidFill>
              </a:defRPr>
            </a:lvl4pPr>
            <a:lvl5pPr marL="971550" indent="-169863">
              <a:lnSpc>
                <a:spcPct val="100000"/>
              </a:lnSpc>
              <a:spcAft>
                <a:spcPts val="3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12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r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7353" y="984831"/>
            <a:ext cx="6136849" cy="891103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1B10F47-1891-E844-AA61-A0FE1C2C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77353" y="1883303"/>
            <a:ext cx="6136849" cy="413099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460375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690563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857250" indent="-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1084263" indent="-1508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E5FAE-F0AB-4773-BB2C-98261E32F572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B692-DFFE-4127-B155-C2352630574E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5AAFB-5AB3-8043-3405-030A209051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434840" cy="6858000"/>
          </a:xfrm>
          <a:solidFill>
            <a:schemeClr val="bg1">
              <a:lumMod val="95000"/>
            </a:schemeClr>
          </a:solidFill>
        </p:spPr>
        <p:txBody>
          <a:bodyPr tIns="182880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  <a:br>
              <a:rPr lang="en-US" dirty="0"/>
            </a:br>
            <a:r>
              <a:rPr lang="en-US" dirty="0"/>
              <a:t>4.85”w x 7.5” h </a:t>
            </a:r>
          </a:p>
        </p:txBody>
      </p:sp>
    </p:spTree>
    <p:extLst>
      <p:ext uri="{BB962C8B-B14F-4D97-AF65-F5344CB8AC3E}">
        <p14:creationId xmlns:p14="http://schemas.microsoft.com/office/powerpoint/2010/main" val="2884971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33888" y="0"/>
            <a:ext cx="7758112" cy="6858000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 photo</a:t>
            </a:r>
            <a:br>
              <a:rPr lang="en-US" dirty="0"/>
            </a:br>
            <a:r>
              <a:rPr lang="en-US" dirty="0"/>
              <a:t>8.48”w x 7.5”h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>
            <a:off x="-1" y="0"/>
            <a:ext cx="443310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84831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621137-81BE-E247-928E-3211656239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234979"/>
            <a:ext cx="3679825" cy="31592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28600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2pPr>
            <a:lvl3pPr marL="519113" indent="-2746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3pPr>
            <a:lvl4pPr marL="803275" indent="-2381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4pPr>
            <a:lvl5pPr marL="1085850" indent="-2762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8AB0188-0104-FB47-ADB6-72A9A5869A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21025-6C5D-4AD1-B98F-3B9F05B818B5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7DF11-5732-451F-BDC5-76D509152895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01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ta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22A485-3031-104C-93B7-435966E4994D}"/>
              </a:ext>
            </a:extLst>
          </p:cNvPr>
          <p:cNvSpPr/>
          <p:nvPr userDrawn="1"/>
        </p:nvSpPr>
        <p:spPr>
          <a:xfrm>
            <a:off x="0" y="0"/>
            <a:ext cx="12192000" cy="284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302000"/>
            <a:ext cx="5638800" cy="1598774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3583DCB-C2A9-8D44-82F4-C2F87B09BE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613721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accent3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CD5564F4-F564-D243-90A4-29A81E8B16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283" y="1613721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accent3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29C3C3B-98EF-4B44-BB0A-8940FAB64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3365" y="1613721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accent3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3B81C94-B4A5-5B45-9AF6-02EAAAE1B2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2311900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34E51F-B9D7-714C-A962-DAC3EA7E9B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0008" y="2311900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8FBFB3F-D200-8E45-A44B-EBD239092E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3092" y="2311900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B9533FB-101C-564C-A9B2-8BBC8342D8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5001689"/>
            <a:ext cx="5638800" cy="124008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FontTx/>
              <a:buNone/>
              <a:tabLst/>
              <a:defRPr sz="1500" b="1">
                <a:solidFill>
                  <a:schemeClr val="tx1"/>
                </a:solidFill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  <a:defRPr sz="1500">
                <a:solidFill>
                  <a:schemeClr val="tx1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tx1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tx1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23BF8-94F9-4D4F-AE8F-3AB0B07713D0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628D0-DB29-484F-AE87-9BA55BF787A1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65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etail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23BF8-94F9-4D4F-AE8F-3AB0B07713D0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628D0-DB29-484F-AE87-9BA55BF787A1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1A87A-BFA2-5774-D897-5DA882B78A77}"/>
              </a:ext>
            </a:extLst>
          </p:cNvPr>
          <p:cNvSpPr/>
          <p:nvPr userDrawn="1"/>
        </p:nvSpPr>
        <p:spPr>
          <a:xfrm>
            <a:off x="0" y="1"/>
            <a:ext cx="12192000" cy="16119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C95D7-21A9-CC2A-7CC1-81A26F21BCF3}"/>
              </a:ext>
            </a:extLst>
          </p:cNvPr>
          <p:cNvSpPr txBox="1"/>
          <p:nvPr userDrawn="1"/>
        </p:nvSpPr>
        <p:spPr>
          <a:xfrm>
            <a:off x="8766928" y="976213"/>
            <a:ext cx="33220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+mj-lt"/>
              </a:rPr>
              <a:t>CASE STUDY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F8A7F0-36A8-F7F8-93EA-B7D45AAAE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15990"/>
            <a:ext cx="11524268" cy="558199"/>
          </a:xfrm>
        </p:spPr>
        <p:txBody>
          <a:bodyPr/>
          <a:lstStyle>
            <a:lvl1pPr marL="0" indent="0">
              <a:buNone/>
              <a:defRPr sz="36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341B144-3A4C-B95E-E40F-3D52D39813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976313"/>
            <a:ext cx="8308975" cy="499237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5C16B2F-0E6E-4C9F-FDC9-5049DDE918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1866901"/>
            <a:ext cx="2201157" cy="282410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Client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25BC01-6A2C-BC8A-CE0F-9CCBDA97A1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388" y="2221522"/>
            <a:ext cx="2196206" cy="1055065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290513" indent="0">
              <a:buFontTx/>
              <a:buNone/>
              <a:defRPr lang="en-US" sz="18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582613" indent="0">
              <a:buFontTx/>
              <a:buNone/>
              <a:defRPr lang="en-US" sz="18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855663" indent="0">
              <a:buFontTx/>
              <a:buNone/>
              <a:defRPr lang="en-US" sz="18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100138" indent="0">
              <a:buFontTx/>
              <a:buNone/>
              <a:defRPr lang="en-US" sz="1800" kern="1200" dirty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Client industry intro description goes here on up to four lines of text content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702C7A7B-5BE8-27C7-C967-54B2501D1D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1" y="3448395"/>
            <a:ext cx="2201157" cy="282410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Client challenges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C924DEDB-3EDF-E33C-EF76-4E02B7B6B8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1" y="3799002"/>
            <a:ext cx="2201157" cy="2598720"/>
          </a:xfrm>
        </p:spPr>
        <p:txBody>
          <a:bodyPr/>
          <a:lstStyle>
            <a:lvl1pPr marL="112713" indent="-112713"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6">
            <a:extLst>
              <a:ext uri="{FF2B5EF4-FFF2-40B4-BE49-F238E27FC236}">
                <a16:creationId xmlns:a16="http://schemas.microsoft.com/office/drawing/2014/main" id="{FDA3A212-8F30-D033-AB41-B74985395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54221" y="1866901"/>
            <a:ext cx="2414504" cy="282410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Scope</a:t>
            </a:r>
          </a:p>
        </p:txBody>
      </p:sp>
      <p:sp>
        <p:nvSpPr>
          <p:cNvPr id="44" name="Text Placeholder 36">
            <a:extLst>
              <a:ext uri="{FF2B5EF4-FFF2-40B4-BE49-F238E27FC236}">
                <a16:creationId xmlns:a16="http://schemas.microsoft.com/office/drawing/2014/main" id="{A14E640B-FB32-E6A5-7E82-DDDAEC3817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54221" y="2221523"/>
            <a:ext cx="5603600" cy="2363868"/>
          </a:xfrm>
        </p:spPr>
        <p:txBody>
          <a:bodyPr/>
          <a:lstStyle>
            <a:lvl1pPr marL="112713" indent="-112713"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2841CF6B-CB34-C014-F54E-BC4F141F3B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54221" y="4724123"/>
            <a:ext cx="2414504" cy="282410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EXL solution</a:t>
            </a:r>
          </a:p>
        </p:txBody>
      </p:sp>
      <p:sp>
        <p:nvSpPr>
          <p:cNvPr id="47" name="Text Placeholder 36">
            <a:extLst>
              <a:ext uri="{FF2B5EF4-FFF2-40B4-BE49-F238E27FC236}">
                <a16:creationId xmlns:a16="http://schemas.microsoft.com/office/drawing/2014/main" id="{78ADAF88-FA61-AF79-0470-D140F7AA2F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54221" y="5087706"/>
            <a:ext cx="5603600" cy="1310016"/>
          </a:xfrm>
        </p:spPr>
        <p:txBody>
          <a:bodyPr/>
          <a:lstStyle>
            <a:lvl1pPr marL="112713" indent="-112713"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F7A8F4-AED5-94AE-36B9-7758B5EC0DB7}"/>
              </a:ext>
            </a:extLst>
          </p:cNvPr>
          <p:cNvCxnSpPr/>
          <p:nvPr userDrawn="1"/>
        </p:nvCxnSpPr>
        <p:spPr>
          <a:xfrm>
            <a:off x="8804633" y="1866317"/>
            <a:ext cx="0" cy="43308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6">
            <a:extLst>
              <a:ext uri="{FF2B5EF4-FFF2-40B4-BE49-F238E27FC236}">
                <a16:creationId xmlns:a16="http://schemas.microsoft.com/office/drawing/2014/main" id="{DE3059AE-6A6C-9CE8-454D-9F278F9EC3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25145" y="1866901"/>
            <a:ext cx="2677207" cy="282410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51" name="Text Placeholder 36">
            <a:extLst>
              <a:ext uri="{FF2B5EF4-FFF2-40B4-BE49-F238E27FC236}">
                <a16:creationId xmlns:a16="http://schemas.microsoft.com/office/drawing/2014/main" id="{BD35A55A-C259-3ABC-DCF1-FF10E66168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25146" y="2221522"/>
            <a:ext cx="2677206" cy="3975653"/>
          </a:xfrm>
        </p:spPr>
        <p:txBody>
          <a:bodyPr/>
          <a:lstStyle>
            <a:lvl1pPr marL="112713" indent="-112713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269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o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23BF8-94F9-4D4F-AE8F-3AB0B07713D0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628D0-DB29-484F-AE87-9BA55BF787A1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1A87A-BFA2-5774-D897-5DA882B78A77}"/>
              </a:ext>
            </a:extLst>
          </p:cNvPr>
          <p:cNvSpPr/>
          <p:nvPr userDrawn="1"/>
        </p:nvSpPr>
        <p:spPr>
          <a:xfrm>
            <a:off x="0" y="1"/>
            <a:ext cx="12192000" cy="16119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C95D7-21A9-CC2A-7CC1-81A26F21BCF3}"/>
              </a:ext>
            </a:extLst>
          </p:cNvPr>
          <p:cNvSpPr txBox="1"/>
          <p:nvPr userDrawn="1"/>
        </p:nvSpPr>
        <p:spPr>
          <a:xfrm>
            <a:off x="8766928" y="976213"/>
            <a:ext cx="33220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+mj-lt"/>
              </a:rPr>
              <a:t>CASE STUDY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F8A7F0-36A8-F7F8-93EA-B7D45AAAE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15990"/>
            <a:ext cx="11524268" cy="558199"/>
          </a:xfrm>
        </p:spPr>
        <p:txBody>
          <a:bodyPr/>
          <a:lstStyle>
            <a:lvl1pPr marL="0" indent="0">
              <a:buNone/>
              <a:defRPr sz="36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341B144-3A4C-B95E-E40F-3D52D39813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976313"/>
            <a:ext cx="8308975" cy="499237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956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high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33888" y="1184239"/>
            <a:ext cx="7300912" cy="4456113"/>
          </a:xfrm>
          <a:noFill/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CA16BD-E4B6-9444-B185-131F327A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84239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479803-0328-0048-8006-F62792C416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6265985"/>
            <a:ext cx="3679825" cy="311028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800">
                <a:latin typeface="+mj-lt"/>
              </a:defRPr>
            </a:lvl1pPr>
            <a:lvl2pPr marL="290513" indent="0">
              <a:spcBef>
                <a:spcPts val="0"/>
              </a:spcBef>
              <a:buNone/>
              <a:defRPr sz="1050"/>
            </a:lvl2pPr>
            <a:lvl3pPr marL="582613" indent="0">
              <a:spcBef>
                <a:spcPts val="0"/>
              </a:spcBef>
              <a:buNone/>
              <a:defRPr sz="1050"/>
            </a:lvl3pPr>
            <a:lvl4pPr marL="855663" indent="0">
              <a:spcBef>
                <a:spcPts val="0"/>
              </a:spcBef>
              <a:buNone/>
              <a:defRPr sz="1050"/>
            </a:lvl4pPr>
            <a:lvl5pPr marL="1100138" indent="0">
              <a:spcBef>
                <a:spcPts val="0"/>
              </a:spcBef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CEDD1B3-BEED-F34A-B2B4-FB9C258BD2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2933317"/>
            <a:ext cx="3667742" cy="182298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FontTx/>
              <a:buNone/>
              <a:tabLst/>
              <a:defRPr sz="2200">
                <a:solidFill>
                  <a:schemeClr val="tx1"/>
                </a:solidFill>
                <a:latin typeface="+mn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2000">
                <a:solidFill>
                  <a:schemeClr val="tx1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tx1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05EF5-67A3-467C-B557-30C099F3F7D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©2023 ExlService Holdings, Inc. All rights reserved.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476FB-F1EB-4325-8567-72CD95BF0CAA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37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09FA-9428-4B32-A468-E7D470EF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06D7-8E49-47F0-A6C1-CEDED43CE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07F05-9A0A-465D-AA65-CFF0D345A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00E91-3B06-4DCC-8E4E-3A009923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ACD6-8279-7A43-AFDE-A51255A0F16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FA7C8-2CDA-4E65-9D51-6DCEFB50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ExlService Holdings, Inc.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67CF4-BBAB-47BC-BFE4-BA77BA5B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3712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A1EF-1130-0847-A890-759BB7F1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941639"/>
            <a:ext cx="3807869" cy="28114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B4C41C-FB42-AD48-A6C4-FD4FE1D14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667988-617F-004D-B13E-69F23C601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E5633E-57AE-5F4C-8DC4-A6A36A5A6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97790"/>
            <a:ext cx="3807869" cy="28114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CD5681D-08CD-CE43-A482-97B6B98B31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949483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4ABB26-7301-E846-A462-7610E217F0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5224444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03EF78-E55B-BE4C-9CF2-0175C0D0E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607" y="2941639"/>
            <a:ext cx="3807869" cy="281142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C6E547-EACF-304E-A8A1-B89AA80720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2607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32E99CF-0040-9145-B590-C27DD73EA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2607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F4786A-0F68-1A46-8E73-D7568095F3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2607" y="4597790"/>
            <a:ext cx="3807869" cy="149677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1D6697-EB49-1144-B5F3-9918FB798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84" y="1133447"/>
            <a:ext cx="1797645" cy="11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66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EEA3-309C-4304-8FE4-AA01761D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14E45-73D8-4932-8F3C-ABB1A507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0E62-9393-41F1-A502-5B4AC51DB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F517D-4CD6-458A-8ADB-53DA68EC3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E38F3-8AD6-4A84-8F24-F8FE90F75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D6C82-E645-4026-A89A-74D2B99A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ACD6-8279-7A43-AFDE-A51255A0F16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8774D-B4DD-4983-A8A6-B98D1395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ExlService Holdings, Inc. All rights reserved.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2020C-915E-4D41-8CBA-2CE8752F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206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ACCF-814B-4B29-B2E8-9DB01FE8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89F4A-609D-488B-8DCD-1EF3E3CE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ACD6-8279-7A43-AFDE-A51255A0F16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32EC2-FD3A-4455-8738-8BAE644A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ExlService Holdings, Inc.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A6313-0F6A-47A8-883D-22850105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7803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71E37-96DE-45B9-A486-1A29BA7B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222D-AD69-499C-AD07-63D1D6049D1F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5CF15-9239-4EC9-B82E-74FC7158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1D446-92F2-4D4E-8A31-3395D7C1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2AB20-9D80-4E13-A921-14E6B3650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0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D275-C748-4F7B-AB3B-B0EF3C2D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3B9C-E048-4261-8779-A1F06434E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8ECC5-A39A-431A-96A9-FED5CEE61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1E1D1-3AC4-4A92-8BE3-76C0754D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ACD6-8279-7A43-AFDE-A51255A0F16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BAF8F-6B0F-4DA7-A013-0B6E601EF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ExlService Holdings, Inc.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3E512-78E9-4FC0-8C27-C0D62E11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5578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30AA-5AD1-4564-8C33-7EDF3963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92D88-6C73-4FFE-B0E1-015920F6F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28B43-BB62-4F18-8484-337B97706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D8258-1550-40A6-B8FA-251E977E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ACD6-8279-7A43-AFDE-A51255A0F16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3711-413F-42E0-9002-8C30881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ExlService Holdings, Inc.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B7ADD-787F-4727-B107-F989E3AB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496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ADAB3-7668-4984-BBE0-000917D4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F9023-D1D6-473A-8AE7-5637DD3F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09462-34F5-4FD5-A1B2-458E5EAF7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ACD6-8279-7A43-AFDE-A51255A0F16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3151-FE43-4FCD-905E-6B4CD54B1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©2023 ExlService Holdings, Inc.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80D04-0147-40E6-A563-091A7FD04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5" r:id="rId13"/>
    <p:sldLayoutId id="2147483672" r:id="rId14"/>
    <p:sldLayoutId id="2147483673" r:id="rId15"/>
    <p:sldLayoutId id="2147483661" r:id="rId16"/>
    <p:sldLayoutId id="2147483675" r:id="rId17"/>
    <p:sldLayoutId id="2147483677" r:id="rId18"/>
    <p:sldLayoutId id="2147483727" r:id="rId19"/>
    <p:sldLayoutId id="2147483728" r:id="rId20"/>
    <p:sldLayoutId id="2147483729" r:id="rId21"/>
    <p:sldLayoutId id="2147483717" r:id="rId22"/>
    <p:sldLayoutId id="2147483731" r:id="rId23"/>
    <p:sldLayoutId id="2147483742" r:id="rId24"/>
    <p:sldLayoutId id="2147483719" r:id="rId25"/>
    <p:sldLayoutId id="2147483733" r:id="rId26"/>
    <p:sldLayoutId id="2147483734" r:id="rId27"/>
    <p:sldLayoutId id="2147483735" r:id="rId28"/>
    <p:sldLayoutId id="2147483689" r:id="rId29"/>
    <p:sldLayoutId id="2147483736" r:id="rId30"/>
    <p:sldLayoutId id="2147483737" r:id="rId31"/>
    <p:sldLayoutId id="2147483738" r:id="rId32"/>
    <p:sldLayoutId id="2147483739" r:id="rId33"/>
    <p:sldLayoutId id="2147483701" r:id="rId34"/>
    <p:sldLayoutId id="2147483699" r:id="rId35"/>
    <p:sldLayoutId id="2147483740" r:id="rId36"/>
    <p:sldLayoutId id="2147483743" r:id="rId37"/>
    <p:sldLayoutId id="2147483705" r:id="rId38"/>
    <p:sldLayoutId id="2147483708" r:id="rId39"/>
    <p:sldLayoutId id="2147483710" r:id="rId4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43F90C-B869-354E-8050-360119F6C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Phoenix Advisors’ data:</a:t>
            </a:r>
            <a:br>
              <a:rPr lang="en-US" dirty="0"/>
            </a:br>
            <a:r>
              <a:rPr lang="en-US" dirty="0"/>
              <a:t>Revealing insights and results.</a:t>
            </a:r>
          </a:p>
        </p:txBody>
      </p:sp>
    </p:spTree>
    <p:extLst>
      <p:ext uri="{BB962C8B-B14F-4D97-AF65-F5344CB8AC3E}">
        <p14:creationId xmlns:p14="http://schemas.microsoft.com/office/powerpoint/2010/main" val="163698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24AF-9A9B-4305-984E-B96F788C9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Advisors of Stark, Wayne and Wakanda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7BAEC75-3AAB-4C87-AE06-B80BAE4BC3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774928"/>
              </p:ext>
            </p:extLst>
          </p:nvPr>
        </p:nvGraphicFramePr>
        <p:xfrm>
          <a:off x="2689225" y="110127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B530D93-1878-45F2-9369-DD0CD614D8A1}"/>
              </a:ext>
            </a:extLst>
          </p:cNvPr>
          <p:cNvSpPr txBox="1"/>
          <p:nvPr/>
        </p:nvSpPr>
        <p:spPr>
          <a:xfrm>
            <a:off x="2936898" y="1348196"/>
            <a:ext cx="9741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2</a:t>
            </a:r>
          </a:p>
          <a:p>
            <a:pPr algn="ctr"/>
            <a:r>
              <a:rPr lang="en-US" dirty="0"/>
              <a:t>Advisors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E9831E-6224-413A-B879-9DB746E12345}"/>
              </a:ext>
            </a:extLst>
          </p:cNvPr>
          <p:cNvSpPr txBox="1"/>
          <p:nvPr/>
        </p:nvSpPr>
        <p:spPr>
          <a:xfrm>
            <a:off x="3423987" y="2980112"/>
            <a:ext cx="9741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1</a:t>
            </a:r>
          </a:p>
          <a:p>
            <a:pPr algn="ctr"/>
            <a:r>
              <a:rPr lang="en-US" dirty="0"/>
              <a:t>Advisors</a:t>
            </a:r>
            <a:endParaRPr lang="en-US" sz="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6812-D896-4951-822C-B626BC197D44}"/>
              </a:ext>
            </a:extLst>
          </p:cNvPr>
          <p:cNvSpPr txBox="1"/>
          <p:nvPr/>
        </p:nvSpPr>
        <p:spPr>
          <a:xfrm>
            <a:off x="1304925" y="4612028"/>
            <a:ext cx="43796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1</a:t>
            </a:r>
          </a:p>
          <a:p>
            <a:pPr algn="ctr"/>
            <a:r>
              <a:rPr lang="en-US" sz="2000" dirty="0"/>
              <a:t>Advisors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CC0A3-B09A-4190-B43C-42741018A738}"/>
              </a:ext>
            </a:extLst>
          </p:cNvPr>
          <p:cNvSpPr/>
          <p:nvPr/>
        </p:nvSpPr>
        <p:spPr>
          <a:xfrm>
            <a:off x="8115300" y="6324034"/>
            <a:ext cx="3790950" cy="4768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A2A9-6A0F-447A-91D6-D6F7477F9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a closer look!!!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2299C-E13C-4DFA-B9FE-1AA1D68AF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3" y="1313884"/>
            <a:ext cx="5886619" cy="4661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DF3BB1-2721-44A0-B195-728B94BEE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7" y="1313884"/>
            <a:ext cx="5673529" cy="4661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7FA968-99DB-4E80-9487-9E0354DD49F2}"/>
              </a:ext>
            </a:extLst>
          </p:cNvPr>
          <p:cNvSpPr/>
          <p:nvPr/>
        </p:nvSpPr>
        <p:spPr>
          <a:xfrm>
            <a:off x="8115300" y="6324034"/>
            <a:ext cx="3790950" cy="4768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8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43F90C-B869-354E-8050-360119F6C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client’s essential</a:t>
            </a:r>
          </a:p>
        </p:txBody>
      </p:sp>
    </p:spTree>
    <p:extLst>
      <p:ext uri="{BB962C8B-B14F-4D97-AF65-F5344CB8AC3E}">
        <p14:creationId xmlns:p14="http://schemas.microsoft.com/office/powerpoint/2010/main" val="237905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7616-F721-4ED0-A268-76ACCE7E3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all can be contacted for the email campaign?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A48BE1-3660-46E5-AA81-C659E9AF4E62}"/>
              </a:ext>
            </a:extLst>
          </p:cNvPr>
          <p:cNvSpPr/>
          <p:nvPr/>
        </p:nvSpPr>
        <p:spPr>
          <a:xfrm>
            <a:off x="676275" y="1369100"/>
            <a:ext cx="10839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The below dataset contains the list of all the advisors who: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Have seen deprecation of average value of asset in the second half of the time period compared to the first half.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Who have a primary email ID in order to send an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Who are at least once contacted by the Sales Team through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Those who did not block themselves.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EB470C-C7F2-4B63-9A03-B3420611AC61}"/>
              </a:ext>
            </a:extLst>
          </p:cNvPr>
          <p:cNvSpPr/>
          <p:nvPr/>
        </p:nvSpPr>
        <p:spPr>
          <a:xfrm>
            <a:off x="1019175" y="3571875"/>
            <a:ext cx="4314825" cy="21526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428/1000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60270-F5CD-4A28-BD38-563514591AE9}"/>
              </a:ext>
            </a:extLst>
          </p:cNvPr>
          <p:cNvSpPr txBox="1"/>
          <p:nvPr/>
        </p:nvSpPr>
        <p:spPr>
          <a:xfrm>
            <a:off x="5543550" y="4058513"/>
            <a:ext cx="5972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ADVISORS WHO ARE ELIGIBLE FOR THE EMAIL CAMPAIGN.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76842-883D-4983-9412-059E75D3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5" y="6314509"/>
            <a:ext cx="3790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1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CDCA7B06-82B1-49CF-BD69-4AD6C5CF616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43354933"/>
                  </p:ext>
                </p:extLst>
              </p:nvPr>
            </p:nvGraphicFramePr>
            <p:xfrm>
              <a:off x="1549666" y="413886"/>
              <a:ext cx="9577138" cy="589589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CDCA7B06-82B1-49CF-BD69-4AD6C5CF61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9666" y="413886"/>
                <a:ext cx="9577138" cy="5895897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721806D-71B8-4C8F-B9F9-029D17FB8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0" y="6324600"/>
            <a:ext cx="3790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3E2EA-F286-4C4C-AA5F-D34992AD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CA8-4222-D24F-ACDB-33341C247B6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9EF5DC-C723-428D-9289-A60C962C7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33826"/>
            <a:ext cx="11277600" cy="2000250"/>
          </a:xfrm>
        </p:spPr>
        <p:txBody>
          <a:bodyPr>
            <a:noAutofit/>
          </a:bodyPr>
          <a:lstStyle/>
          <a:p>
            <a:r>
              <a:rPr lang="en-US" sz="8000" dirty="0"/>
              <a:t>Oops!!! Data has some anomalies!</a:t>
            </a:r>
          </a:p>
        </p:txBody>
      </p:sp>
    </p:spTree>
    <p:extLst>
      <p:ext uri="{BB962C8B-B14F-4D97-AF65-F5344CB8AC3E}">
        <p14:creationId xmlns:p14="http://schemas.microsoft.com/office/powerpoint/2010/main" val="98613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3E2EA-F286-4C4C-AA5F-D34992AD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CA8-4222-D24F-ACDB-33341C247B6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FF33A-9926-463C-AF79-5BC7F1E03077}"/>
              </a:ext>
            </a:extLst>
          </p:cNvPr>
          <p:cNvSpPr txBox="1">
            <a:spLocks/>
          </p:cNvSpPr>
          <p:nvPr/>
        </p:nvSpPr>
        <p:spPr>
          <a:xfrm>
            <a:off x="457200" y="543491"/>
            <a:ext cx="11277600" cy="5577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Anomalies in the data.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07D9E-39FF-4F5E-BBA4-9E6F8381D955}"/>
              </a:ext>
            </a:extLst>
          </p:cNvPr>
          <p:cNvSpPr txBox="1"/>
          <p:nvPr/>
        </p:nvSpPr>
        <p:spPr>
          <a:xfrm>
            <a:off x="609600" y="1390650"/>
            <a:ext cx="11029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Advisors Details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3 people have anomalous date of birth.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Transaction Details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of the sales transactions had negative values.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1374 out of 15,020 values (9.15%)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of the redemption transactions had positive values.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1476 out of 13,563 values (10.88%)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58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3E2EA-F286-4C4C-AA5F-D34992AD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CA8-4222-D24F-ACDB-33341C247B6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9EF5DC-C723-428D-9289-A60C962C7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33826"/>
            <a:ext cx="11277600" cy="2000250"/>
          </a:xfrm>
        </p:spPr>
        <p:txBody>
          <a:bodyPr>
            <a:noAutofit/>
          </a:bodyPr>
          <a:lstStyle/>
          <a:p>
            <a:r>
              <a:rPr lang="en-US" sz="8000" dirty="0"/>
              <a:t>Dive inside:</a:t>
            </a:r>
            <a:br>
              <a:rPr lang="en-US" sz="8000" dirty="0"/>
            </a:br>
            <a:r>
              <a:rPr lang="en-US" sz="8000" dirty="0"/>
              <a:t>Important Insights</a:t>
            </a:r>
          </a:p>
        </p:txBody>
      </p:sp>
    </p:spTree>
    <p:extLst>
      <p:ext uri="{BB962C8B-B14F-4D97-AF65-F5344CB8AC3E}">
        <p14:creationId xmlns:p14="http://schemas.microsoft.com/office/powerpoint/2010/main" val="167335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8D20-344E-13A9-9C88-0249F1645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Have a look at the Industry and Firm 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22AD4-E5E3-44E7-8ED4-0CA284CC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3" y="978434"/>
            <a:ext cx="5115815" cy="4778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0486D-9D74-4B10-8FB2-B3C00CEA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48" y="978434"/>
            <a:ext cx="4976285" cy="47782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72876C-B796-45F0-9332-3D47E595B6AF}"/>
              </a:ext>
            </a:extLst>
          </p:cNvPr>
          <p:cNvSpPr/>
          <p:nvPr/>
        </p:nvSpPr>
        <p:spPr>
          <a:xfrm>
            <a:off x="8020050" y="6153150"/>
            <a:ext cx="3971925" cy="55778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2963-735A-4069-A051-E3B625BD5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they any how relate to the overall performance?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B5470-B389-4CD8-8D31-A6FA807E3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012840" y="1031268"/>
            <a:ext cx="6000650" cy="22994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E29108-98C8-434E-8E8F-2ADDF9F8B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358" y="3330754"/>
            <a:ext cx="7554020" cy="30765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43D991-B064-48DD-9412-2E3BA5817E11}"/>
              </a:ext>
            </a:extLst>
          </p:cNvPr>
          <p:cNvSpPr/>
          <p:nvPr/>
        </p:nvSpPr>
        <p:spPr>
          <a:xfrm>
            <a:off x="8115300" y="6324034"/>
            <a:ext cx="3790950" cy="4768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8D20-344E-13A9-9C88-0249F1645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50308"/>
            <a:ext cx="11277600" cy="557784"/>
          </a:xfrm>
        </p:spPr>
        <p:txBody>
          <a:bodyPr/>
          <a:lstStyle/>
          <a:p>
            <a:r>
              <a:rPr lang="en-US" dirty="0"/>
              <a:t>Firms based on AUM and Net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F678F-524D-45CA-9D7C-DD4327CD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524441"/>
            <a:ext cx="6354594" cy="5213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A4BEF-B7AA-45BA-82E3-C3E80DD3D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293" y="1025772"/>
            <a:ext cx="4041832" cy="44934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CB5DE4-21A8-4767-B445-02A579EB3A7E}"/>
              </a:ext>
            </a:extLst>
          </p:cNvPr>
          <p:cNvSpPr/>
          <p:nvPr/>
        </p:nvSpPr>
        <p:spPr>
          <a:xfrm>
            <a:off x="8115300" y="6324034"/>
            <a:ext cx="3790950" cy="4768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3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0892C-F196-4C83-B05E-3D5CFD61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732" y="0"/>
            <a:ext cx="466626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E54CD7-D62B-44C9-939A-820B09628CDD}"/>
              </a:ext>
            </a:extLst>
          </p:cNvPr>
          <p:cNvSpPr txBox="1"/>
          <p:nvPr/>
        </p:nvSpPr>
        <p:spPr>
          <a:xfrm>
            <a:off x="638175" y="1823776"/>
            <a:ext cx="7249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transaction amount values belong to lower ranges though the maximum and minimum values cross the bounds.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D6F630-A051-46DC-B7ED-28EED8F4E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2810728"/>
            <a:ext cx="1978234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The positive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Min: 1.70e-13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Max: 2.88e+8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Median: 18540.64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Mean: 1.24e+6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746D8C4-8AA3-46E2-8187-FF363A903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4661239"/>
            <a:ext cx="2048061" cy="15388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 negative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Min: -1.58e+8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Max: -1.33-12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Median: -4952.71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Mean: -5.34e+5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F3E887-E589-4F95-B596-8900F9409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5" y="193770"/>
            <a:ext cx="3771900" cy="1672321"/>
          </a:xfrm>
        </p:spPr>
        <p:txBody>
          <a:bodyPr/>
          <a:lstStyle/>
          <a:p>
            <a:r>
              <a:rPr lang="en-US" dirty="0"/>
              <a:t>HISTOGRAM OF TRANSACTION VALUE IN USD.</a:t>
            </a:r>
          </a:p>
        </p:txBody>
      </p:sp>
    </p:spTree>
    <p:extLst>
      <p:ext uri="{BB962C8B-B14F-4D97-AF65-F5344CB8AC3E}">
        <p14:creationId xmlns:p14="http://schemas.microsoft.com/office/powerpoint/2010/main" val="233721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E25A-EF0E-4A46-8DE5-C3239E5CC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that ‘big’ chunk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5D1E2E-71D8-40BA-A4F8-0A673309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18954"/>
            <a:ext cx="5857874" cy="474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BDD6E9-6C71-427E-8249-0A815205A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721" y="1518954"/>
            <a:ext cx="5857874" cy="47344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6BBA3D-E093-4F43-B38A-A08838684A63}"/>
              </a:ext>
            </a:extLst>
          </p:cNvPr>
          <p:cNvSpPr/>
          <p:nvPr/>
        </p:nvSpPr>
        <p:spPr>
          <a:xfrm>
            <a:off x="8115300" y="6324034"/>
            <a:ext cx="3790950" cy="4768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Words>297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Helvetica Neue</vt:lpstr>
      <vt:lpstr>Office Theme</vt:lpstr>
      <vt:lpstr>Phoenix Advisors’ data: Revealing insights and results.</vt:lpstr>
      <vt:lpstr>Oops!!! Data has some anomalies!</vt:lpstr>
      <vt:lpstr>PowerPoint Presentation</vt:lpstr>
      <vt:lpstr>Dive inside: Important Insights</vt:lpstr>
      <vt:lpstr>Have a look at the Industry and Firm Experience</vt:lpstr>
      <vt:lpstr>Do they any how relate to the overall performance?</vt:lpstr>
      <vt:lpstr>Firms based on AUM and Net Sales</vt:lpstr>
      <vt:lpstr>HISTOGRAM OF TRANSACTION VALUE IN USD.</vt:lpstr>
      <vt:lpstr>Identifying that ‘big’ chunk</vt:lpstr>
      <vt:lpstr>Advisors of Stark, Wayne and Wakanda</vt:lpstr>
      <vt:lpstr>Now a closer look!!!</vt:lpstr>
      <vt:lpstr>The client’s essential</vt:lpstr>
      <vt:lpstr>Who all can be contacted for the email campaign?</vt:lpstr>
      <vt:lpstr>PowerPoint Presentation</vt:lpstr>
    </vt:vector>
  </TitlesOfParts>
  <Company>EXL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image text 60pt</dc:title>
  <dc:creator>Shahrukh Siddiqui</dc:creator>
  <cp:lastModifiedBy>Malkurthi Sreekar</cp:lastModifiedBy>
  <cp:revision>33</cp:revision>
  <dcterms:created xsi:type="dcterms:W3CDTF">2023-10-05T09:09:38Z</dcterms:created>
  <dcterms:modified xsi:type="dcterms:W3CDTF">2024-02-26T12:33:04Z</dcterms:modified>
</cp:coreProperties>
</file>