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CFDE-BA6B-48D5-1866-3B3CBA001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E470E-A958-9A23-4D2E-EDD82FCED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BBC5-4D5B-53F7-EA74-38E69DA6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B37C-8B06-45E3-773B-FE77E150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5557-F025-4211-0935-D0DA113B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C29A-9AF8-CA1B-7215-1182848C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7213A-7CDC-FDB9-2311-0D61D4F1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0BB6-17E5-CA6A-8F3A-5E3C579F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6EC9-91A7-599E-D22B-C9FD5DAA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AA8F3-732C-38D3-95B8-3BF6815B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D0BFC-36E4-13E8-262A-23F343937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1F50-D278-E81D-082C-AC5169DC7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553F-65B2-A1B9-3CE5-C7C1FC24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A6C1-5540-22B7-F47A-A8CEA99D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17DE-6036-02FE-06A3-F4B53522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10A6-186B-9DC4-8744-16CC8D06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7124-2CCA-29D0-A4E5-4926E4B1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6D39-EB5C-7C74-2DBC-D51A96E6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41CF2-037B-651C-877E-A6E89CDD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CD9A-E691-241B-8888-1DB3B4F6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6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B8C6-01C5-21A9-DE29-C18A5381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8D9D-DB0B-6A80-9C67-0D88EEDD5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9539-7743-0C45-1835-2B9DF26B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53A8-ED11-45A6-859B-FE6A5761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D4DB-2D0D-B94A-6E6C-51E9B527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811-B6D3-9AAB-CA3B-5D31887E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A047A-1CDE-98BD-4C59-7A3680BB1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E75CA-7D6E-A488-324C-EE9C4D5DD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4D34-1E78-D79A-2123-155C3139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E9D64-7D8C-B747-11AF-DDD4E34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87ABF-632B-BFA0-ABFE-F1EFD3F2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3100-67FB-76E0-8A15-1D12F8CA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BC651-8848-EAD9-CAFF-70CA96CE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DB561-5816-1F9D-C607-C7AEC97EE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69928-BAD7-7599-5A94-7E38430B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FC0BB-D1A5-6077-4243-50E5643F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EB5A4-E2FE-7A5B-9EC4-282595D3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FD9E6-DE37-7BAE-0083-D0673C7E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F151D-0190-6A37-2938-33AF245D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2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046E-2AD6-AB1E-FA97-5BB18A33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E8607-59B8-2138-7669-F3A39381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A7B73-3140-E634-D6FF-E48595F6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64922-5A50-23DC-5571-76D36844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5851-B9FE-4627-1C07-3588520D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75331-09A2-B638-2ECE-7BB7EFAB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C3231-2040-D38A-69AE-3331FA34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7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4DE4-79CB-B9AC-297B-9B0E8639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6D28D-107E-5B66-1E86-24DCAD877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7EF51-5FDE-4F09-670F-913426548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1D704-B7A4-9796-6166-673A8DD8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38264-A545-7BBE-1179-944A9778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95B4-5FD8-2D45-F8C5-4ABE37F9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35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D119-2A89-9AFB-E0A2-C58F84F8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CECC9-0ADE-6183-9323-097EF5F72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0F5B-404F-AE99-E326-C25FAE0E9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0D42-E42F-01C7-5D85-234DB369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DC276-85A2-4228-DD6D-04E20ACD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5E81B-E00E-4E2C-7843-088B0FA8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46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54A7C-B6F4-320D-6F20-16680C39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37B0C-5FF2-50E3-C76D-448181369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9973-F4AE-C907-B76F-4F72D8FA6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9F407-5ECC-420E-94C1-32C91DF599A9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D665-86F1-9F01-2ABE-85156ED92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4DD92-BC71-56DD-3CF0-B95B4EDE2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6277A-242E-4C7E-B15B-F74C8CDBE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D17B6D-9677-6971-A352-FE16736E4D4E}"/>
              </a:ext>
            </a:extLst>
          </p:cNvPr>
          <p:cNvSpPr/>
          <p:nvPr/>
        </p:nvSpPr>
        <p:spPr>
          <a:xfrm>
            <a:off x="326570" y="304801"/>
            <a:ext cx="2231571" cy="600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BB03A-91A9-E852-E1CE-DEAFC5484328}"/>
              </a:ext>
            </a:extLst>
          </p:cNvPr>
          <p:cNvSpPr/>
          <p:nvPr/>
        </p:nvSpPr>
        <p:spPr>
          <a:xfrm>
            <a:off x="2841172" y="500743"/>
            <a:ext cx="2231571" cy="1164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Total Drugs</a:t>
            </a:r>
          </a:p>
          <a:p>
            <a:pPr algn="ctr"/>
            <a:endParaRPr lang="en-US" b="1" dirty="0"/>
          </a:p>
          <a:p>
            <a:pPr algn="ctr"/>
            <a:r>
              <a:rPr lang="en-US" sz="4000" b="1" dirty="0"/>
              <a:t>522</a:t>
            </a:r>
            <a:endParaRPr lang="en-IN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AE10C-32CD-A482-2C6A-AFADF43032EF}"/>
              </a:ext>
            </a:extLst>
          </p:cNvPr>
          <p:cNvSpPr/>
          <p:nvPr/>
        </p:nvSpPr>
        <p:spPr>
          <a:xfrm>
            <a:off x="5355773" y="500743"/>
            <a:ext cx="1360714" cy="11647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&gt;3 months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67156-A857-3B76-DAD8-B3438A826D72}"/>
              </a:ext>
            </a:extLst>
          </p:cNvPr>
          <p:cNvSpPr/>
          <p:nvPr/>
        </p:nvSpPr>
        <p:spPr>
          <a:xfrm>
            <a:off x="7021287" y="500743"/>
            <a:ext cx="1360714" cy="1164772"/>
          </a:xfrm>
          <a:prstGeom prst="rect">
            <a:avLst/>
          </a:prstGeom>
          <a:solidFill>
            <a:srgbClr val="F9F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1-3 months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IN" sz="4000" b="1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D8DBF-010D-3BE1-9FAC-BCC094FA9A4C}"/>
              </a:ext>
            </a:extLst>
          </p:cNvPr>
          <p:cNvSpPr/>
          <p:nvPr/>
        </p:nvSpPr>
        <p:spPr>
          <a:xfrm>
            <a:off x="8686801" y="500743"/>
            <a:ext cx="1360714" cy="1164772"/>
          </a:xfrm>
          <a:prstGeom prst="rect">
            <a:avLst/>
          </a:prstGeom>
          <a:solidFill>
            <a:srgbClr val="F9F9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&lt;1 month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IN" sz="4000" b="1" dirty="0">
                <a:solidFill>
                  <a:schemeClr val="tx1"/>
                </a:solidFill>
              </a:rPr>
              <a:t>230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36E33-3FDA-3660-6C6B-A3686488D345}"/>
              </a:ext>
            </a:extLst>
          </p:cNvPr>
          <p:cNvSpPr/>
          <p:nvPr/>
        </p:nvSpPr>
        <p:spPr>
          <a:xfrm>
            <a:off x="10352315" y="500743"/>
            <a:ext cx="1360714" cy="11647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 Stocks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IN" sz="4000" b="1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947D5-ECB2-6675-CE35-4869262C226A}"/>
              </a:ext>
            </a:extLst>
          </p:cNvPr>
          <p:cNvSpPr/>
          <p:nvPr/>
        </p:nvSpPr>
        <p:spPr>
          <a:xfrm>
            <a:off x="446316" y="1959428"/>
            <a:ext cx="1915885" cy="489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Select Drugs</a:t>
            </a:r>
            <a:endParaRPr lang="en-IN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07CB20-58B0-66EF-E8EA-56935BEAC2A7}"/>
              </a:ext>
            </a:extLst>
          </p:cNvPr>
          <p:cNvSpPr/>
          <p:nvPr/>
        </p:nvSpPr>
        <p:spPr>
          <a:xfrm>
            <a:off x="571502" y="2449285"/>
            <a:ext cx="179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B73257-7357-33F1-E9AA-B189458CC0DF}"/>
              </a:ext>
            </a:extLst>
          </p:cNvPr>
          <p:cNvSpPr/>
          <p:nvPr/>
        </p:nvSpPr>
        <p:spPr>
          <a:xfrm>
            <a:off x="446316" y="2846613"/>
            <a:ext cx="1915885" cy="30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Consumption reference</a:t>
            </a:r>
            <a:endParaRPr lang="en-IN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C198A-FBB7-C684-9800-8F6559FFF3E8}"/>
              </a:ext>
            </a:extLst>
          </p:cNvPr>
          <p:cNvSpPr/>
          <p:nvPr/>
        </p:nvSpPr>
        <p:spPr>
          <a:xfrm>
            <a:off x="571502" y="3243942"/>
            <a:ext cx="1790699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DC110-44AF-F6E8-D563-9A6287AC8A91}"/>
              </a:ext>
            </a:extLst>
          </p:cNvPr>
          <p:cNvSpPr/>
          <p:nvPr/>
        </p:nvSpPr>
        <p:spPr>
          <a:xfrm>
            <a:off x="2841172" y="4602480"/>
            <a:ext cx="8871857" cy="1711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600" b="1" u="sng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Insights</a:t>
            </a:r>
          </a:p>
          <a:p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Drugs with low stock and RC available (POs to be issued)	:	</a:t>
            </a:r>
            <a:r>
              <a:rPr lang="en-US" b="1" u="sng" dirty="0">
                <a:solidFill>
                  <a:schemeClr val="tx1"/>
                </a:solidFill>
              </a:rPr>
              <a:t>35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/>
                </a:solidFill>
              </a:rPr>
              <a:t>RC Expiring in 3 months from today (Tenders to be finalised)	:	</a:t>
            </a:r>
            <a:r>
              <a:rPr lang="en-IN" b="1" u="sng" dirty="0">
                <a:solidFill>
                  <a:schemeClr val="tx1"/>
                </a:solidFill>
              </a:rPr>
              <a:t>45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76633C5-8E48-805D-2239-0FB6A9DB5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84124"/>
              </p:ext>
            </p:extLst>
          </p:nvPr>
        </p:nvGraphicFramePr>
        <p:xfrm>
          <a:off x="3340101" y="2191296"/>
          <a:ext cx="7823200" cy="22860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60754">
                  <a:extLst>
                    <a:ext uri="{9D8B030D-6E8A-4147-A177-3AD203B41FA5}">
                      <a16:colId xmlns:a16="http://schemas.microsoft.com/office/drawing/2014/main" val="3466011365"/>
                    </a:ext>
                  </a:extLst>
                </a:gridCol>
                <a:gridCol w="604738">
                  <a:extLst>
                    <a:ext uri="{9D8B030D-6E8A-4147-A177-3AD203B41FA5}">
                      <a16:colId xmlns:a16="http://schemas.microsoft.com/office/drawing/2014/main" val="353072755"/>
                    </a:ext>
                  </a:extLst>
                </a:gridCol>
                <a:gridCol w="1868208">
                  <a:extLst>
                    <a:ext uri="{9D8B030D-6E8A-4147-A177-3AD203B41FA5}">
                      <a16:colId xmlns:a16="http://schemas.microsoft.com/office/drawing/2014/main" val="1661590051"/>
                    </a:ext>
                  </a:extLst>
                </a:gridCol>
                <a:gridCol w="598740">
                  <a:extLst>
                    <a:ext uri="{9D8B030D-6E8A-4147-A177-3AD203B41FA5}">
                      <a16:colId xmlns:a16="http://schemas.microsoft.com/office/drawing/2014/main" val="2167205882"/>
                    </a:ext>
                  </a:extLst>
                </a:gridCol>
                <a:gridCol w="892710">
                  <a:extLst>
                    <a:ext uri="{9D8B030D-6E8A-4147-A177-3AD203B41FA5}">
                      <a16:colId xmlns:a16="http://schemas.microsoft.com/office/drawing/2014/main" val="894686593"/>
                    </a:ext>
                  </a:extLst>
                </a:gridCol>
                <a:gridCol w="873511">
                  <a:extLst>
                    <a:ext uri="{9D8B030D-6E8A-4147-A177-3AD203B41FA5}">
                      <a16:colId xmlns:a16="http://schemas.microsoft.com/office/drawing/2014/main" val="3640258891"/>
                    </a:ext>
                  </a:extLst>
                </a:gridCol>
                <a:gridCol w="1123084">
                  <a:extLst>
                    <a:ext uri="{9D8B030D-6E8A-4147-A177-3AD203B41FA5}">
                      <a16:colId xmlns:a16="http://schemas.microsoft.com/office/drawing/2014/main" val="3031275011"/>
                    </a:ext>
                  </a:extLst>
                </a:gridCol>
                <a:gridCol w="1401455">
                  <a:extLst>
                    <a:ext uri="{9D8B030D-6E8A-4147-A177-3AD203B41FA5}">
                      <a16:colId xmlns:a16="http://schemas.microsoft.com/office/drawing/2014/main" val="2975488311"/>
                    </a:ext>
                  </a:extLst>
                </a:gridCol>
              </a:tblGrid>
              <a:tr h="3713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 No.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Item Code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Item Name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Stock on Hand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Pending Supply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RC Status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Stock sufficient for (months)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Stock + Pending Supply sufficient for (months)</a:t>
                      </a:r>
                      <a:endParaRPr lang="en-IN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3535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504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170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811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3605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126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95908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51FC499-A011-E86A-896A-F4B90D0D2AB9}"/>
              </a:ext>
            </a:extLst>
          </p:cNvPr>
          <p:cNvSpPr/>
          <p:nvPr/>
        </p:nvSpPr>
        <p:spPr>
          <a:xfrm>
            <a:off x="446316" y="500743"/>
            <a:ext cx="1915885" cy="8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200" b="1" dirty="0"/>
              <a:t>DASHBOARD FOR DRUGS</a:t>
            </a:r>
            <a:endParaRPr lang="en-IN" sz="2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A3A213-261B-8535-4DB7-B7EC4AA193E7}"/>
              </a:ext>
            </a:extLst>
          </p:cNvPr>
          <p:cNvSpPr/>
          <p:nvPr/>
        </p:nvSpPr>
        <p:spPr>
          <a:xfrm>
            <a:off x="2841169" y="1893024"/>
            <a:ext cx="8871857" cy="36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>
                <a:solidFill>
                  <a:schemeClr val="tx1"/>
                </a:solidFill>
              </a:rPr>
              <a:t>Showing ____ drugs							   </a:t>
            </a:r>
            <a:r>
              <a:rPr lang="en-US" sz="1400" dirty="0">
                <a:solidFill>
                  <a:schemeClr val="tx1"/>
                </a:solidFill>
              </a:rPr>
              <a:t>Download Excel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8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4656</TotalTime>
  <Words>101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Sreekar Reddy</dc:creator>
  <cp:lastModifiedBy>Sreekar Reddy</cp:lastModifiedBy>
  <cp:revision>1</cp:revision>
  <dcterms:created xsi:type="dcterms:W3CDTF">2025-07-22T08:35:22Z</dcterms:created>
  <dcterms:modified xsi:type="dcterms:W3CDTF">2025-07-25T14:12:21Z</dcterms:modified>
</cp:coreProperties>
</file>