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handoutMasterIdLst>
    <p:handoutMasterId r:id="rId41"/>
  </p:handoutMasterIdLst>
  <p:sldIdLst>
    <p:sldId id="256" r:id="rId2"/>
    <p:sldId id="259" r:id="rId3"/>
    <p:sldId id="327" r:id="rId4"/>
    <p:sldId id="333" r:id="rId5"/>
    <p:sldId id="335" r:id="rId6"/>
    <p:sldId id="336" r:id="rId7"/>
    <p:sldId id="328" r:id="rId8"/>
    <p:sldId id="329" r:id="rId9"/>
    <p:sldId id="334" r:id="rId10"/>
    <p:sldId id="330" r:id="rId11"/>
    <p:sldId id="337" r:id="rId12"/>
    <p:sldId id="339" r:id="rId13"/>
    <p:sldId id="340" r:id="rId14"/>
    <p:sldId id="338" r:id="rId15"/>
    <p:sldId id="341" r:id="rId16"/>
    <p:sldId id="342" r:id="rId17"/>
    <p:sldId id="331" r:id="rId18"/>
    <p:sldId id="326" r:id="rId19"/>
    <p:sldId id="343" r:id="rId20"/>
    <p:sldId id="344" r:id="rId21"/>
    <p:sldId id="345" r:id="rId22"/>
    <p:sldId id="346" r:id="rId23"/>
    <p:sldId id="347" r:id="rId24"/>
    <p:sldId id="348" r:id="rId25"/>
    <p:sldId id="349" r:id="rId26"/>
    <p:sldId id="362" r:id="rId27"/>
    <p:sldId id="350" r:id="rId28"/>
    <p:sldId id="351" r:id="rId29"/>
    <p:sldId id="352" r:id="rId30"/>
    <p:sldId id="353" r:id="rId31"/>
    <p:sldId id="354" r:id="rId32"/>
    <p:sldId id="355" r:id="rId33"/>
    <p:sldId id="356" r:id="rId34"/>
    <p:sldId id="361" r:id="rId35"/>
    <p:sldId id="357" r:id="rId36"/>
    <p:sldId id="358" r:id="rId37"/>
    <p:sldId id="359" r:id="rId38"/>
    <p:sldId id="360"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D0E29-C2BC-40E8-B796-9C6D78DB87C2}" v="6" dt="2024-06-25T05:04:16.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8"/>
  </p:normalViewPr>
  <p:slideViewPr>
    <p:cSldViewPr>
      <p:cViewPr varScale="1">
        <p:scale>
          <a:sx n="80" d="100"/>
          <a:sy n="80" d="100"/>
        </p:scale>
        <p:origin x="155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5BFC36-EA66-7180-3388-B28F096718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BD68852-FB2D-91BD-79A2-FF95BB3CF94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12210ED-B1CF-3444-BC33-973D25619692}" type="datetimeFigureOut">
              <a:rPr lang="en-US"/>
              <a:pPr>
                <a:defRPr/>
              </a:pPr>
              <a:t>6/29/2024</a:t>
            </a:fld>
            <a:endParaRPr lang="en-US"/>
          </a:p>
        </p:txBody>
      </p:sp>
      <p:sp>
        <p:nvSpPr>
          <p:cNvPr id="4" name="Footer Placeholder 3">
            <a:extLst>
              <a:ext uri="{FF2B5EF4-FFF2-40B4-BE49-F238E27FC236}">
                <a16:creationId xmlns:a16="http://schemas.microsoft.com/office/drawing/2014/main" id="{EE46C350-EBAE-27B8-0D87-37E7B4B70B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03960692-CEBE-1262-9D9F-24BDBD7F320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168926C7-D4C0-E442-95D5-D4F6878ACC1F}" type="slidenum">
              <a:rPr lang="en-US" altLang="en-US"/>
              <a:pPr>
                <a:defRPr/>
              </a:pPr>
              <a:t>‹#›</a:t>
            </a:fld>
            <a:endParaRPr lang="en-US" altLang="en-US"/>
          </a:p>
        </p:txBody>
      </p:sp>
    </p:spTree>
    <p:extLst>
      <p:ext uri="{BB962C8B-B14F-4D97-AF65-F5344CB8AC3E}">
        <p14:creationId xmlns:p14="http://schemas.microsoft.com/office/powerpoint/2010/main" val="1029047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0E5141-E897-7B17-0435-9EE1C655178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6E2C623-2CFC-90B0-D873-DAF92AFD46A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A40FE05-DF68-EE48-9BD6-EB950DB9B0A8}" type="datetimeFigureOut">
              <a:rPr lang="en-US"/>
              <a:pPr>
                <a:defRPr/>
              </a:pPr>
              <a:t>6/29/2024</a:t>
            </a:fld>
            <a:endParaRPr lang="en-US"/>
          </a:p>
        </p:txBody>
      </p:sp>
      <p:sp>
        <p:nvSpPr>
          <p:cNvPr id="4" name="Slide Image Placeholder 3">
            <a:extLst>
              <a:ext uri="{FF2B5EF4-FFF2-40B4-BE49-F238E27FC236}">
                <a16:creationId xmlns:a16="http://schemas.microsoft.com/office/drawing/2014/main" id="{C570E0A6-C30E-7BE6-196F-EE157AC2D4C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089CA34-110F-A702-1AFB-E4E98DEEB05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2646F09-0D1F-5ADF-7A11-E11BE5BF6FD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2B021D6-2CF7-5E42-4C84-752739A1991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AEB7530B-FADF-3841-BF0D-A65637F84C05}" type="slidenum">
              <a:rPr lang="en-US" altLang="en-US"/>
              <a:pPr>
                <a:defRPr/>
              </a:pPr>
              <a:t>‹#›</a:t>
            </a:fld>
            <a:endParaRPr lang="en-US" altLang="en-US"/>
          </a:p>
        </p:txBody>
      </p:sp>
    </p:spTree>
    <p:extLst>
      <p:ext uri="{BB962C8B-B14F-4D97-AF65-F5344CB8AC3E}">
        <p14:creationId xmlns:p14="http://schemas.microsoft.com/office/powerpoint/2010/main" val="12888651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6C102AD-BDA6-5F87-A82C-B76E68892B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1AB9C41F-2A7C-1BE9-E50F-45E27DB0A0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B2FE4A57-7985-E37E-BB83-413FF0673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626E999-8E2A-1946-A298-804C79F3AD9B}" type="slidenum">
              <a:rPr lang="en-US" altLang="en-US" smtClean="0">
                <a:cs typeface="Arial" panose="020B0604020202020204" pitchFamily="34" charset="0"/>
              </a:rPr>
              <a:pPr fontAlgn="base">
                <a:spcBef>
                  <a:spcPct val="0"/>
                </a:spcBef>
                <a:spcAft>
                  <a:spcPct val="0"/>
                </a:spcAft>
              </a:pPr>
              <a:t>2</a:t>
            </a:fld>
            <a:endParaRPr lang="en-US" altLang="en-US">
              <a:cs typeface="Arial" panose="020B0604020202020204" pitchFamily="34" charset="0"/>
            </a:endParaRPr>
          </a:p>
        </p:txBody>
      </p:sp>
    </p:spTree>
    <p:extLst>
      <p:ext uri="{BB962C8B-B14F-4D97-AF65-F5344CB8AC3E}">
        <p14:creationId xmlns:p14="http://schemas.microsoft.com/office/powerpoint/2010/main" val="310448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5</a:t>
            </a:fld>
            <a:endParaRPr lang="en-US" altLang="en-US"/>
          </a:p>
        </p:txBody>
      </p:sp>
    </p:spTree>
    <p:extLst>
      <p:ext uri="{BB962C8B-B14F-4D97-AF65-F5344CB8AC3E}">
        <p14:creationId xmlns:p14="http://schemas.microsoft.com/office/powerpoint/2010/main" val="284445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6</a:t>
            </a:fld>
            <a:endParaRPr lang="en-US" altLang="en-US"/>
          </a:p>
        </p:txBody>
      </p:sp>
    </p:spTree>
    <p:extLst>
      <p:ext uri="{BB962C8B-B14F-4D97-AF65-F5344CB8AC3E}">
        <p14:creationId xmlns:p14="http://schemas.microsoft.com/office/powerpoint/2010/main" val="333011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6C102AD-BDA6-5F87-A82C-B76E68892B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1AB9C41F-2A7C-1BE9-E50F-45E27DB0A0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B2FE4A57-7985-E37E-BB83-413FF0673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626E999-8E2A-1946-A298-804C79F3AD9B}" type="slidenum">
              <a:rPr lang="en-US" altLang="en-US" smtClean="0">
                <a:cs typeface="Arial" panose="020B0604020202020204" pitchFamily="34" charset="0"/>
              </a:rPr>
              <a:pPr fontAlgn="base">
                <a:spcBef>
                  <a:spcPct val="0"/>
                </a:spcBef>
                <a:spcAft>
                  <a:spcPct val="0"/>
                </a:spcAft>
              </a:pPr>
              <a:t>20</a:t>
            </a:fld>
            <a:endParaRPr lang="en-US" altLang="en-US">
              <a:cs typeface="Arial" panose="020B0604020202020204" pitchFamily="34" charset="0"/>
            </a:endParaRPr>
          </a:p>
        </p:txBody>
      </p:sp>
    </p:spTree>
    <p:extLst>
      <p:ext uri="{BB962C8B-B14F-4D97-AF65-F5344CB8AC3E}">
        <p14:creationId xmlns:p14="http://schemas.microsoft.com/office/powerpoint/2010/main" val="111265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23</a:t>
            </a:fld>
            <a:endParaRPr lang="en-US" altLang="en-US"/>
          </a:p>
        </p:txBody>
      </p:sp>
    </p:spTree>
    <p:extLst>
      <p:ext uri="{BB962C8B-B14F-4D97-AF65-F5344CB8AC3E}">
        <p14:creationId xmlns:p14="http://schemas.microsoft.com/office/powerpoint/2010/main" val="419065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24</a:t>
            </a:fld>
            <a:endParaRPr lang="en-US" altLang="en-US"/>
          </a:p>
        </p:txBody>
      </p:sp>
    </p:spTree>
    <p:extLst>
      <p:ext uri="{BB962C8B-B14F-4D97-AF65-F5344CB8AC3E}">
        <p14:creationId xmlns:p14="http://schemas.microsoft.com/office/powerpoint/2010/main" val="97242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691CD-6BF4-D210-8CB5-2121B63BE0C9}"/>
              </a:ext>
            </a:extLst>
          </p:cNvPr>
          <p:cNvSpPr>
            <a:spLocks noGrp="1"/>
          </p:cNvSpPr>
          <p:nvPr>
            <p:ph type="dt" sz="half" idx="10"/>
          </p:nvPr>
        </p:nvSpPr>
        <p:spPr/>
        <p:txBody>
          <a:bodyPr/>
          <a:lstStyle>
            <a:lvl1pPr>
              <a:defRPr/>
            </a:lvl1pPr>
          </a:lstStyle>
          <a:p>
            <a:pPr>
              <a:defRPr/>
            </a:pPr>
            <a:fld id="{1B310D6E-CCE1-A149-B54A-E4CD6CA0323C}" type="datetime1">
              <a:rPr lang="en-US"/>
              <a:pPr>
                <a:defRPr/>
              </a:pPr>
              <a:t>6/29/2024</a:t>
            </a:fld>
            <a:endParaRPr lang="en-US"/>
          </a:p>
        </p:txBody>
      </p:sp>
      <p:sp>
        <p:nvSpPr>
          <p:cNvPr id="5" name="Footer Placeholder 4">
            <a:extLst>
              <a:ext uri="{FF2B5EF4-FFF2-40B4-BE49-F238E27FC236}">
                <a16:creationId xmlns:a16="http://schemas.microsoft.com/office/drawing/2014/main" id="{11A20980-F764-95CD-3B08-6FFD1E2CA815}"/>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44C6C6F0-A50E-F8BA-3A0C-08A3D92357E7}"/>
              </a:ext>
            </a:extLst>
          </p:cNvPr>
          <p:cNvSpPr>
            <a:spLocks noGrp="1"/>
          </p:cNvSpPr>
          <p:nvPr>
            <p:ph type="sldNum" sz="quarter" idx="12"/>
          </p:nvPr>
        </p:nvSpPr>
        <p:spPr/>
        <p:txBody>
          <a:bodyPr/>
          <a:lstStyle>
            <a:lvl1pPr>
              <a:defRPr/>
            </a:lvl1pPr>
          </a:lstStyle>
          <a:p>
            <a:pPr>
              <a:defRPr/>
            </a:pPr>
            <a:fld id="{FDA5DD7C-245B-454D-BBB8-61B545296645}" type="slidenum">
              <a:rPr lang="en-US" altLang="en-US"/>
              <a:pPr>
                <a:defRPr/>
              </a:pPr>
              <a:t>‹#›</a:t>
            </a:fld>
            <a:endParaRPr lang="en-US" altLang="en-US"/>
          </a:p>
        </p:txBody>
      </p:sp>
    </p:spTree>
    <p:extLst>
      <p:ext uri="{BB962C8B-B14F-4D97-AF65-F5344CB8AC3E}">
        <p14:creationId xmlns:p14="http://schemas.microsoft.com/office/powerpoint/2010/main" val="216784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7F858E-DE34-6241-9786-881791BAA4D2}"/>
              </a:ext>
            </a:extLst>
          </p:cNvPr>
          <p:cNvSpPr>
            <a:spLocks noGrp="1"/>
          </p:cNvSpPr>
          <p:nvPr>
            <p:ph type="dt" sz="half" idx="10"/>
          </p:nvPr>
        </p:nvSpPr>
        <p:spPr/>
        <p:txBody>
          <a:bodyPr/>
          <a:lstStyle>
            <a:lvl1pPr>
              <a:defRPr/>
            </a:lvl1pPr>
          </a:lstStyle>
          <a:p>
            <a:pPr>
              <a:defRPr/>
            </a:pPr>
            <a:fld id="{4ED810BD-6EE7-5845-8542-38485BD727BE}" type="datetime1">
              <a:rPr lang="en-US"/>
              <a:pPr>
                <a:defRPr/>
              </a:pPr>
              <a:t>6/29/2024</a:t>
            </a:fld>
            <a:endParaRPr lang="en-US"/>
          </a:p>
        </p:txBody>
      </p:sp>
      <p:sp>
        <p:nvSpPr>
          <p:cNvPr id="5" name="Footer Placeholder 4">
            <a:extLst>
              <a:ext uri="{FF2B5EF4-FFF2-40B4-BE49-F238E27FC236}">
                <a16:creationId xmlns:a16="http://schemas.microsoft.com/office/drawing/2014/main" id="{0BB30335-8D32-6112-DC6D-2749734C460B}"/>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9324447E-0150-1505-FB9A-EDCD99E1EC1C}"/>
              </a:ext>
            </a:extLst>
          </p:cNvPr>
          <p:cNvSpPr>
            <a:spLocks noGrp="1"/>
          </p:cNvSpPr>
          <p:nvPr>
            <p:ph type="sldNum" sz="quarter" idx="12"/>
          </p:nvPr>
        </p:nvSpPr>
        <p:spPr/>
        <p:txBody>
          <a:bodyPr/>
          <a:lstStyle>
            <a:lvl1pPr>
              <a:defRPr/>
            </a:lvl1pPr>
          </a:lstStyle>
          <a:p>
            <a:pPr>
              <a:defRPr/>
            </a:pPr>
            <a:fld id="{38AC9A59-4DA6-9048-85E2-5E94805EA4EE}" type="slidenum">
              <a:rPr lang="en-US" altLang="en-US"/>
              <a:pPr>
                <a:defRPr/>
              </a:pPr>
              <a:t>‹#›</a:t>
            </a:fld>
            <a:endParaRPr lang="en-US" altLang="en-US"/>
          </a:p>
        </p:txBody>
      </p:sp>
    </p:spTree>
    <p:extLst>
      <p:ext uri="{BB962C8B-B14F-4D97-AF65-F5344CB8AC3E}">
        <p14:creationId xmlns:p14="http://schemas.microsoft.com/office/powerpoint/2010/main" val="135775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A8350-2E8E-9833-5EF2-DC377DCE66A7}"/>
              </a:ext>
            </a:extLst>
          </p:cNvPr>
          <p:cNvSpPr>
            <a:spLocks noGrp="1"/>
          </p:cNvSpPr>
          <p:nvPr>
            <p:ph type="dt" sz="half" idx="10"/>
          </p:nvPr>
        </p:nvSpPr>
        <p:spPr/>
        <p:txBody>
          <a:bodyPr/>
          <a:lstStyle>
            <a:lvl1pPr>
              <a:defRPr/>
            </a:lvl1pPr>
          </a:lstStyle>
          <a:p>
            <a:pPr>
              <a:defRPr/>
            </a:pPr>
            <a:fld id="{048D4257-1B16-3D4F-9BA0-F984EC6F75CF}" type="datetime1">
              <a:rPr lang="en-US"/>
              <a:pPr>
                <a:defRPr/>
              </a:pPr>
              <a:t>6/29/2024</a:t>
            </a:fld>
            <a:endParaRPr lang="en-US"/>
          </a:p>
        </p:txBody>
      </p:sp>
      <p:sp>
        <p:nvSpPr>
          <p:cNvPr id="5" name="Footer Placeholder 4">
            <a:extLst>
              <a:ext uri="{FF2B5EF4-FFF2-40B4-BE49-F238E27FC236}">
                <a16:creationId xmlns:a16="http://schemas.microsoft.com/office/drawing/2014/main" id="{6867444E-8D6B-3942-DDA2-899FDA5E8040}"/>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AFDA0E36-FA89-89B6-67CD-CD3A15AD9818}"/>
              </a:ext>
            </a:extLst>
          </p:cNvPr>
          <p:cNvSpPr>
            <a:spLocks noGrp="1"/>
          </p:cNvSpPr>
          <p:nvPr>
            <p:ph type="sldNum" sz="quarter" idx="12"/>
          </p:nvPr>
        </p:nvSpPr>
        <p:spPr/>
        <p:txBody>
          <a:bodyPr/>
          <a:lstStyle>
            <a:lvl1pPr>
              <a:defRPr/>
            </a:lvl1pPr>
          </a:lstStyle>
          <a:p>
            <a:pPr>
              <a:defRPr/>
            </a:pPr>
            <a:fld id="{A0F8CC7D-DBF4-BC43-B794-63258C44871F}" type="slidenum">
              <a:rPr lang="en-US" altLang="en-US"/>
              <a:pPr>
                <a:defRPr/>
              </a:pPr>
              <a:t>‹#›</a:t>
            </a:fld>
            <a:endParaRPr lang="en-US" altLang="en-US"/>
          </a:p>
        </p:txBody>
      </p:sp>
    </p:spTree>
    <p:extLst>
      <p:ext uri="{BB962C8B-B14F-4D97-AF65-F5344CB8AC3E}">
        <p14:creationId xmlns:p14="http://schemas.microsoft.com/office/powerpoint/2010/main" val="1212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A76D4-13A1-8081-2CF1-2256C5D6C173}"/>
              </a:ext>
            </a:extLst>
          </p:cNvPr>
          <p:cNvSpPr>
            <a:spLocks noGrp="1"/>
          </p:cNvSpPr>
          <p:nvPr>
            <p:ph type="dt" sz="half" idx="10"/>
          </p:nvPr>
        </p:nvSpPr>
        <p:spPr/>
        <p:txBody>
          <a:bodyPr/>
          <a:lstStyle>
            <a:lvl1pPr>
              <a:defRPr/>
            </a:lvl1pPr>
          </a:lstStyle>
          <a:p>
            <a:pPr>
              <a:defRPr/>
            </a:pPr>
            <a:fld id="{22FDA1DB-7280-434A-B189-E8E1FBF4E1B4}" type="datetime1">
              <a:rPr lang="en-US"/>
              <a:pPr>
                <a:defRPr/>
              </a:pPr>
              <a:t>6/29/2024</a:t>
            </a:fld>
            <a:endParaRPr lang="en-US"/>
          </a:p>
        </p:txBody>
      </p:sp>
      <p:sp>
        <p:nvSpPr>
          <p:cNvPr id="5" name="Footer Placeholder 4">
            <a:extLst>
              <a:ext uri="{FF2B5EF4-FFF2-40B4-BE49-F238E27FC236}">
                <a16:creationId xmlns:a16="http://schemas.microsoft.com/office/drawing/2014/main" id="{375591C3-74A5-55C4-DDB6-77EB66AC7D98}"/>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4238367D-80DA-B0EF-BC57-3CF9A8176ED0}"/>
              </a:ext>
            </a:extLst>
          </p:cNvPr>
          <p:cNvSpPr>
            <a:spLocks noGrp="1"/>
          </p:cNvSpPr>
          <p:nvPr>
            <p:ph type="sldNum" sz="quarter" idx="12"/>
          </p:nvPr>
        </p:nvSpPr>
        <p:spPr/>
        <p:txBody>
          <a:bodyPr/>
          <a:lstStyle>
            <a:lvl1pPr>
              <a:defRPr/>
            </a:lvl1pPr>
          </a:lstStyle>
          <a:p>
            <a:pPr>
              <a:defRPr/>
            </a:pPr>
            <a:fld id="{58696073-0439-0442-AC0F-3387FBE4863F}" type="slidenum">
              <a:rPr lang="en-US" altLang="en-US"/>
              <a:pPr>
                <a:defRPr/>
              </a:pPr>
              <a:t>‹#›</a:t>
            </a:fld>
            <a:endParaRPr lang="en-US" altLang="en-US"/>
          </a:p>
        </p:txBody>
      </p:sp>
    </p:spTree>
    <p:extLst>
      <p:ext uri="{BB962C8B-B14F-4D97-AF65-F5344CB8AC3E}">
        <p14:creationId xmlns:p14="http://schemas.microsoft.com/office/powerpoint/2010/main" val="136440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73129-BD5C-0162-8D80-29091257EEE1}"/>
              </a:ext>
            </a:extLst>
          </p:cNvPr>
          <p:cNvSpPr>
            <a:spLocks noGrp="1"/>
          </p:cNvSpPr>
          <p:nvPr>
            <p:ph type="dt" sz="half" idx="10"/>
          </p:nvPr>
        </p:nvSpPr>
        <p:spPr/>
        <p:txBody>
          <a:bodyPr/>
          <a:lstStyle>
            <a:lvl1pPr>
              <a:defRPr/>
            </a:lvl1pPr>
          </a:lstStyle>
          <a:p>
            <a:pPr>
              <a:defRPr/>
            </a:pPr>
            <a:fld id="{D4F6A084-0035-2F43-A06A-54F3E1AF4003}" type="datetime1">
              <a:rPr lang="en-US"/>
              <a:pPr>
                <a:defRPr/>
              </a:pPr>
              <a:t>6/29/2024</a:t>
            </a:fld>
            <a:endParaRPr lang="en-US"/>
          </a:p>
        </p:txBody>
      </p:sp>
      <p:sp>
        <p:nvSpPr>
          <p:cNvPr id="5" name="Footer Placeholder 4">
            <a:extLst>
              <a:ext uri="{FF2B5EF4-FFF2-40B4-BE49-F238E27FC236}">
                <a16:creationId xmlns:a16="http://schemas.microsoft.com/office/drawing/2014/main" id="{1DB09F39-C9D1-3855-7CE9-9D34C759DCA5}"/>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92B2D539-F2BC-568F-E582-5DD9ABD8D7E2}"/>
              </a:ext>
            </a:extLst>
          </p:cNvPr>
          <p:cNvSpPr>
            <a:spLocks noGrp="1"/>
          </p:cNvSpPr>
          <p:nvPr>
            <p:ph type="sldNum" sz="quarter" idx="12"/>
          </p:nvPr>
        </p:nvSpPr>
        <p:spPr/>
        <p:txBody>
          <a:bodyPr/>
          <a:lstStyle>
            <a:lvl1pPr>
              <a:defRPr/>
            </a:lvl1pPr>
          </a:lstStyle>
          <a:p>
            <a:pPr>
              <a:defRPr/>
            </a:pPr>
            <a:fld id="{5F64754A-C814-C347-830D-F0FDDA2AE726}" type="slidenum">
              <a:rPr lang="en-US" altLang="en-US"/>
              <a:pPr>
                <a:defRPr/>
              </a:pPr>
              <a:t>‹#›</a:t>
            </a:fld>
            <a:endParaRPr lang="en-US" altLang="en-US"/>
          </a:p>
        </p:txBody>
      </p:sp>
    </p:spTree>
    <p:extLst>
      <p:ext uri="{BB962C8B-B14F-4D97-AF65-F5344CB8AC3E}">
        <p14:creationId xmlns:p14="http://schemas.microsoft.com/office/powerpoint/2010/main" val="4204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AEF0821E-AA4F-5209-4DD8-2DD63B35B3C3}"/>
              </a:ext>
            </a:extLst>
          </p:cNvPr>
          <p:cNvSpPr>
            <a:spLocks noGrp="1"/>
          </p:cNvSpPr>
          <p:nvPr>
            <p:ph type="dt" sz="half" idx="10"/>
          </p:nvPr>
        </p:nvSpPr>
        <p:spPr/>
        <p:txBody>
          <a:bodyPr/>
          <a:lstStyle>
            <a:lvl1pPr>
              <a:defRPr/>
            </a:lvl1pPr>
          </a:lstStyle>
          <a:p>
            <a:pPr>
              <a:defRPr/>
            </a:pPr>
            <a:fld id="{347B47F5-CE2C-254D-A586-3AB1D5A07357}" type="datetime1">
              <a:rPr lang="en-US"/>
              <a:pPr>
                <a:defRPr/>
              </a:pPr>
              <a:t>6/29/2024</a:t>
            </a:fld>
            <a:endParaRPr lang="en-US"/>
          </a:p>
        </p:txBody>
      </p:sp>
      <p:sp>
        <p:nvSpPr>
          <p:cNvPr id="6" name="Footer Placeholder 4">
            <a:extLst>
              <a:ext uri="{FF2B5EF4-FFF2-40B4-BE49-F238E27FC236}">
                <a16:creationId xmlns:a16="http://schemas.microsoft.com/office/drawing/2014/main" id="{2E873C8F-8390-F6F5-3C2E-207B4D5FBA36}"/>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8FD23E06-BF9C-4442-3D4C-BFAF4ED1A52A}"/>
              </a:ext>
            </a:extLst>
          </p:cNvPr>
          <p:cNvSpPr>
            <a:spLocks noGrp="1"/>
          </p:cNvSpPr>
          <p:nvPr>
            <p:ph type="sldNum" sz="quarter" idx="12"/>
          </p:nvPr>
        </p:nvSpPr>
        <p:spPr/>
        <p:txBody>
          <a:bodyPr/>
          <a:lstStyle>
            <a:lvl1pPr>
              <a:defRPr/>
            </a:lvl1pPr>
          </a:lstStyle>
          <a:p>
            <a:pPr>
              <a:defRPr/>
            </a:pPr>
            <a:fld id="{1E983558-648C-4647-929A-D401D85615A1}" type="slidenum">
              <a:rPr lang="en-US" altLang="en-US"/>
              <a:pPr>
                <a:defRPr/>
              </a:pPr>
              <a:t>‹#›</a:t>
            </a:fld>
            <a:endParaRPr lang="en-US" altLang="en-US"/>
          </a:p>
        </p:txBody>
      </p:sp>
    </p:spTree>
    <p:extLst>
      <p:ext uri="{BB962C8B-B14F-4D97-AF65-F5344CB8AC3E}">
        <p14:creationId xmlns:p14="http://schemas.microsoft.com/office/powerpoint/2010/main" val="288062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4486CB62-BC15-73F4-FDCE-759EB8B8B2B2}"/>
              </a:ext>
            </a:extLst>
          </p:cNvPr>
          <p:cNvSpPr>
            <a:spLocks noGrp="1"/>
          </p:cNvSpPr>
          <p:nvPr>
            <p:ph type="dt" sz="half" idx="10"/>
          </p:nvPr>
        </p:nvSpPr>
        <p:spPr/>
        <p:txBody>
          <a:bodyPr/>
          <a:lstStyle>
            <a:lvl1pPr>
              <a:defRPr/>
            </a:lvl1pPr>
          </a:lstStyle>
          <a:p>
            <a:pPr>
              <a:defRPr/>
            </a:pPr>
            <a:fld id="{138A6FD5-96EF-F944-AD30-1C298BA7907F}" type="datetime1">
              <a:rPr lang="en-US"/>
              <a:pPr>
                <a:defRPr/>
              </a:pPr>
              <a:t>6/29/2024</a:t>
            </a:fld>
            <a:endParaRPr lang="en-US"/>
          </a:p>
        </p:txBody>
      </p:sp>
      <p:sp>
        <p:nvSpPr>
          <p:cNvPr id="8" name="Footer Placeholder 4">
            <a:extLst>
              <a:ext uri="{FF2B5EF4-FFF2-40B4-BE49-F238E27FC236}">
                <a16:creationId xmlns:a16="http://schemas.microsoft.com/office/drawing/2014/main" id="{B71C3ADF-22CC-422F-ECF4-7123ABB3494A}"/>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9" name="Slide Number Placeholder 5">
            <a:extLst>
              <a:ext uri="{FF2B5EF4-FFF2-40B4-BE49-F238E27FC236}">
                <a16:creationId xmlns:a16="http://schemas.microsoft.com/office/drawing/2014/main" id="{90AD01CB-D38F-C9F1-72D1-C23A029D1DEF}"/>
              </a:ext>
            </a:extLst>
          </p:cNvPr>
          <p:cNvSpPr>
            <a:spLocks noGrp="1"/>
          </p:cNvSpPr>
          <p:nvPr>
            <p:ph type="sldNum" sz="quarter" idx="12"/>
          </p:nvPr>
        </p:nvSpPr>
        <p:spPr/>
        <p:txBody>
          <a:bodyPr/>
          <a:lstStyle>
            <a:lvl1pPr>
              <a:defRPr/>
            </a:lvl1pPr>
          </a:lstStyle>
          <a:p>
            <a:pPr>
              <a:defRPr/>
            </a:pPr>
            <a:fld id="{FF18FF40-D1C3-454C-97EE-D1AEBADCD4C1}" type="slidenum">
              <a:rPr lang="en-US" altLang="en-US"/>
              <a:pPr>
                <a:defRPr/>
              </a:pPr>
              <a:t>‹#›</a:t>
            </a:fld>
            <a:endParaRPr lang="en-US" altLang="en-US"/>
          </a:p>
        </p:txBody>
      </p:sp>
    </p:spTree>
    <p:extLst>
      <p:ext uri="{BB962C8B-B14F-4D97-AF65-F5344CB8AC3E}">
        <p14:creationId xmlns:p14="http://schemas.microsoft.com/office/powerpoint/2010/main" val="44762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559A7E6-9F57-8659-F8D4-F77F37D1C894}"/>
              </a:ext>
            </a:extLst>
          </p:cNvPr>
          <p:cNvSpPr>
            <a:spLocks noGrp="1"/>
          </p:cNvSpPr>
          <p:nvPr>
            <p:ph type="dt" sz="half" idx="10"/>
          </p:nvPr>
        </p:nvSpPr>
        <p:spPr/>
        <p:txBody>
          <a:bodyPr/>
          <a:lstStyle>
            <a:lvl1pPr>
              <a:defRPr/>
            </a:lvl1pPr>
          </a:lstStyle>
          <a:p>
            <a:pPr>
              <a:defRPr/>
            </a:pPr>
            <a:fld id="{ADACE05A-4825-4A4C-988E-F1C0BEF4DB57}" type="datetime1">
              <a:rPr lang="en-US"/>
              <a:pPr>
                <a:defRPr/>
              </a:pPr>
              <a:t>6/29/2024</a:t>
            </a:fld>
            <a:endParaRPr lang="en-US"/>
          </a:p>
        </p:txBody>
      </p:sp>
      <p:sp>
        <p:nvSpPr>
          <p:cNvPr id="4" name="Footer Placeholder 4">
            <a:extLst>
              <a:ext uri="{FF2B5EF4-FFF2-40B4-BE49-F238E27FC236}">
                <a16:creationId xmlns:a16="http://schemas.microsoft.com/office/drawing/2014/main" id="{CCB3BDA8-3E2A-BA50-A0A2-6D40FEB66A61}"/>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5" name="Slide Number Placeholder 5">
            <a:extLst>
              <a:ext uri="{FF2B5EF4-FFF2-40B4-BE49-F238E27FC236}">
                <a16:creationId xmlns:a16="http://schemas.microsoft.com/office/drawing/2014/main" id="{CAAAF0DC-B618-501D-3BCE-D336F8209A9E}"/>
              </a:ext>
            </a:extLst>
          </p:cNvPr>
          <p:cNvSpPr>
            <a:spLocks noGrp="1"/>
          </p:cNvSpPr>
          <p:nvPr>
            <p:ph type="sldNum" sz="quarter" idx="12"/>
          </p:nvPr>
        </p:nvSpPr>
        <p:spPr/>
        <p:txBody>
          <a:bodyPr/>
          <a:lstStyle>
            <a:lvl1pPr>
              <a:defRPr/>
            </a:lvl1pPr>
          </a:lstStyle>
          <a:p>
            <a:pPr>
              <a:defRPr/>
            </a:pPr>
            <a:fld id="{FF922116-F8A8-A244-9026-EC4C3B96A0B2}" type="slidenum">
              <a:rPr lang="en-US" altLang="en-US"/>
              <a:pPr>
                <a:defRPr/>
              </a:pPr>
              <a:t>‹#›</a:t>
            </a:fld>
            <a:endParaRPr lang="en-US" altLang="en-US"/>
          </a:p>
        </p:txBody>
      </p:sp>
    </p:spTree>
    <p:extLst>
      <p:ext uri="{BB962C8B-B14F-4D97-AF65-F5344CB8AC3E}">
        <p14:creationId xmlns:p14="http://schemas.microsoft.com/office/powerpoint/2010/main" val="71335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2E14E2-CEC5-DEE2-F84B-725D5DC8CE40}"/>
              </a:ext>
            </a:extLst>
          </p:cNvPr>
          <p:cNvSpPr>
            <a:spLocks noGrp="1"/>
          </p:cNvSpPr>
          <p:nvPr>
            <p:ph type="dt" sz="half" idx="10"/>
          </p:nvPr>
        </p:nvSpPr>
        <p:spPr/>
        <p:txBody>
          <a:bodyPr/>
          <a:lstStyle>
            <a:lvl1pPr>
              <a:defRPr/>
            </a:lvl1pPr>
          </a:lstStyle>
          <a:p>
            <a:pPr>
              <a:defRPr/>
            </a:pPr>
            <a:fld id="{675B63E2-2B32-7544-A97F-C4883F27DB3D}" type="datetime1">
              <a:rPr lang="en-US"/>
              <a:pPr>
                <a:defRPr/>
              </a:pPr>
              <a:t>6/29/2024</a:t>
            </a:fld>
            <a:endParaRPr lang="en-US"/>
          </a:p>
        </p:txBody>
      </p:sp>
      <p:sp>
        <p:nvSpPr>
          <p:cNvPr id="3" name="Footer Placeholder 4">
            <a:extLst>
              <a:ext uri="{FF2B5EF4-FFF2-40B4-BE49-F238E27FC236}">
                <a16:creationId xmlns:a16="http://schemas.microsoft.com/office/drawing/2014/main" id="{D68303D8-3A82-8790-655A-6792E5B09C87}"/>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4" name="Slide Number Placeholder 5">
            <a:extLst>
              <a:ext uri="{FF2B5EF4-FFF2-40B4-BE49-F238E27FC236}">
                <a16:creationId xmlns:a16="http://schemas.microsoft.com/office/drawing/2014/main" id="{F3AD85AB-D76C-D626-F2A0-3215763C9088}"/>
              </a:ext>
            </a:extLst>
          </p:cNvPr>
          <p:cNvSpPr>
            <a:spLocks noGrp="1"/>
          </p:cNvSpPr>
          <p:nvPr>
            <p:ph type="sldNum" sz="quarter" idx="12"/>
          </p:nvPr>
        </p:nvSpPr>
        <p:spPr/>
        <p:txBody>
          <a:bodyPr/>
          <a:lstStyle>
            <a:lvl1pPr>
              <a:defRPr/>
            </a:lvl1pPr>
          </a:lstStyle>
          <a:p>
            <a:pPr>
              <a:defRPr/>
            </a:pPr>
            <a:fld id="{13986CB4-0795-EF46-9C01-0365489928FE}" type="slidenum">
              <a:rPr lang="en-US" altLang="en-US"/>
              <a:pPr>
                <a:defRPr/>
              </a:pPr>
              <a:t>‹#›</a:t>
            </a:fld>
            <a:endParaRPr lang="en-US" altLang="en-US"/>
          </a:p>
        </p:txBody>
      </p:sp>
    </p:spTree>
    <p:extLst>
      <p:ext uri="{BB962C8B-B14F-4D97-AF65-F5344CB8AC3E}">
        <p14:creationId xmlns:p14="http://schemas.microsoft.com/office/powerpoint/2010/main" val="319670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645856D-94C1-0299-7B48-DA2D0399293F}"/>
              </a:ext>
            </a:extLst>
          </p:cNvPr>
          <p:cNvSpPr>
            <a:spLocks noGrp="1"/>
          </p:cNvSpPr>
          <p:nvPr>
            <p:ph type="dt" sz="half" idx="10"/>
          </p:nvPr>
        </p:nvSpPr>
        <p:spPr/>
        <p:txBody>
          <a:bodyPr/>
          <a:lstStyle>
            <a:lvl1pPr>
              <a:defRPr/>
            </a:lvl1pPr>
          </a:lstStyle>
          <a:p>
            <a:pPr>
              <a:defRPr/>
            </a:pPr>
            <a:fld id="{7AF8733E-5D60-5D4C-9D54-3E192EB015C9}" type="datetime1">
              <a:rPr lang="en-US"/>
              <a:pPr>
                <a:defRPr/>
              </a:pPr>
              <a:t>6/29/2024</a:t>
            </a:fld>
            <a:endParaRPr lang="en-US"/>
          </a:p>
        </p:txBody>
      </p:sp>
      <p:sp>
        <p:nvSpPr>
          <p:cNvPr id="6" name="Footer Placeholder 4">
            <a:extLst>
              <a:ext uri="{FF2B5EF4-FFF2-40B4-BE49-F238E27FC236}">
                <a16:creationId xmlns:a16="http://schemas.microsoft.com/office/drawing/2014/main" id="{B07D1EE3-0297-B083-A12E-A41D2F072BC2}"/>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0F55E169-255B-622D-47D8-1637B832068B}"/>
              </a:ext>
            </a:extLst>
          </p:cNvPr>
          <p:cNvSpPr>
            <a:spLocks noGrp="1"/>
          </p:cNvSpPr>
          <p:nvPr>
            <p:ph type="sldNum" sz="quarter" idx="12"/>
          </p:nvPr>
        </p:nvSpPr>
        <p:spPr/>
        <p:txBody>
          <a:bodyPr/>
          <a:lstStyle>
            <a:lvl1pPr>
              <a:defRPr/>
            </a:lvl1pPr>
          </a:lstStyle>
          <a:p>
            <a:pPr>
              <a:defRPr/>
            </a:pPr>
            <a:fld id="{762C36DF-6C11-FF46-914C-2A5CEA1D13F3}" type="slidenum">
              <a:rPr lang="en-US" altLang="en-US"/>
              <a:pPr>
                <a:defRPr/>
              </a:pPr>
              <a:t>‹#›</a:t>
            </a:fld>
            <a:endParaRPr lang="en-US" altLang="en-US"/>
          </a:p>
        </p:txBody>
      </p:sp>
    </p:spTree>
    <p:extLst>
      <p:ext uri="{BB962C8B-B14F-4D97-AF65-F5344CB8AC3E}">
        <p14:creationId xmlns:p14="http://schemas.microsoft.com/office/powerpoint/2010/main" val="87110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0ADD483F-76AB-B4EE-8B9E-FE724C27E3AF}"/>
              </a:ext>
            </a:extLst>
          </p:cNvPr>
          <p:cNvSpPr>
            <a:spLocks noGrp="1"/>
          </p:cNvSpPr>
          <p:nvPr>
            <p:ph type="dt" sz="half" idx="10"/>
          </p:nvPr>
        </p:nvSpPr>
        <p:spPr/>
        <p:txBody>
          <a:bodyPr/>
          <a:lstStyle>
            <a:lvl1pPr>
              <a:defRPr/>
            </a:lvl1pPr>
          </a:lstStyle>
          <a:p>
            <a:pPr>
              <a:defRPr/>
            </a:pPr>
            <a:fld id="{E490F8A4-712A-7A48-BA15-9381D7937D33}" type="datetime1">
              <a:rPr lang="en-US"/>
              <a:pPr>
                <a:defRPr/>
              </a:pPr>
              <a:t>6/29/2024</a:t>
            </a:fld>
            <a:endParaRPr lang="en-US"/>
          </a:p>
        </p:txBody>
      </p:sp>
      <p:sp>
        <p:nvSpPr>
          <p:cNvPr id="6" name="Footer Placeholder 4">
            <a:extLst>
              <a:ext uri="{FF2B5EF4-FFF2-40B4-BE49-F238E27FC236}">
                <a16:creationId xmlns:a16="http://schemas.microsoft.com/office/drawing/2014/main" id="{2784574D-B53F-EAC1-6F22-7715B8D60EF0}"/>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34356C5A-277C-ECEC-5A3F-AA9FA4473D4A}"/>
              </a:ext>
            </a:extLst>
          </p:cNvPr>
          <p:cNvSpPr>
            <a:spLocks noGrp="1"/>
          </p:cNvSpPr>
          <p:nvPr>
            <p:ph type="sldNum" sz="quarter" idx="12"/>
          </p:nvPr>
        </p:nvSpPr>
        <p:spPr/>
        <p:txBody>
          <a:bodyPr/>
          <a:lstStyle>
            <a:lvl1pPr>
              <a:defRPr/>
            </a:lvl1pPr>
          </a:lstStyle>
          <a:p>
            <a:pPr>
              <a:defRPr/>
            </a:pPr>
            <a:fld id="{0EB9BC72-568A-CF40-9380-7AC683B4E9F7}" type="slidenum">
              <a:rPr lang="en-US" altLang="en-US"/>
              <a:pPr>
                <a:defRPr/>
              </a:pPr>
              <a:t>‹#›</a:t>
            </a:fld>
            <a:endParaRPr lang="en-US" altLang="en-US"/>
          </a:p>
        </p:txBody>
      </p:sp>
    </p:spTree>
    <p:extLst>
      <p:ext uri="{BB962C8B-B14F-4D97-AF65-F5344CB8AC3E}">
        <p14:creationId xmlns:p14="http://schemas.microsoft.com/office/powerpoint/2010/main" val="34832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526579-EDA6-5822-23FE-0752613D7C6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D70D7EDE-9F0B-D18C-C3D3-E2B7E7F22C9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8018941-12D7-19DE-2EA4-3686A0899FE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AE1FFBDB-6FD4-0044-8794-42ECC3E2BB97}" type="datetime1">
              <a:rPr lang="en-US"/>
              <a:pPr>
                <a:defRPr/>
              </a:pPr>
              <a:t>6/29/2024</a:t>
            </a:fld>
            <a:endParaRPr lang="en-US"/>
          </a:p>
        </p:txBody>
      </p:sp>
      <p:sp>
        <p:nvSpPr>
          <p:cNvPr id="5" name="Footer Placeholder 4">
            <a:extLst>
              <a:ext uri="{FF2B5EF4-FFF2-40B4-BE49-F238E27FC236}">
                <a16:creationId xmlns:a16="http://schemas.microsoft.com/office/drawing/2014/main" id="{2B018A78-05C1-DEBC-62CD-C7915C6A937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10D97254-9997-D1C6-37AC-E50E9D414F4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E8672C8F-734D-9C42-B8A2-07C063D17BF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E4DE83-3011-CED4-9FE3-E94DF84507F3}"/>
              </a:ext>
            </a:extLst>
          </p:cNvPr>
          <p:cNvSpPr txBox="1">
            <a:spLocks/>
          </p:cNvSpPr>
          <p:nvPr/>
        </p:nvSpPr>
        <p:spPr>
          <a:xfrm>
            <a:off x="152400" y="117475"/>
            <a:ext cx="8839200" cy="6664325"/>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Bef>
                <a:spcPts val="0"/>
              </a:spcBef>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632D7E6D-6E0E-F616-7A42-43C31B571F50}"/>
              </a:ext>
            </a:extLst>
          </p:cNvPr>
          <p:cNvSpPr>
            <a:spLocks noGrp="1"/>
          </p:cNvSpPr>
          <p:nvPr>
            <p:ph type="ctrTitle"/>
          </p:nvPr>
        </p:nvSpPr>
        <p:spPr>
          <a:xfrm>
            <a:off x="914400" y="457200"/>
            <a:ext cx="7315200" cy="838200"/>
          </a:xfrm>
        </p:spPr>
        <p:txBody>
          <a:bodyPr rtlCol="0">
            <a:normAutofit fontScale="90000"/>
          </a:bodyPr>
          <a:lstStyle/>
          <a:p>
            <a:pPr eaLnBrk="1" fontAlgn="auto" hangingPunct="1">
              <a:spcAft>
                <a:spcPts val="0"/>
              </a:spcAft>
              <a:defRPr/>
            </a:pPr>
            <a:r>
              <a:rPr lang="en-US" sz="2900" b="1" dirty="0">
                <a:latin typeface="Bahamas" panose="020B0800000000000000" pitchFamily="34" charset="0"/>
              </a:rPr>
              <a:t>   </a:t>
            </a:r>
            <a:r>
              <a:rPr lang="en-US" sz="2400" b="1" dirty="0">
                <a:solidFill>
                  <a:srgbClr val="C00000"/>
                </a:solidFill>
                <a:latin typeface="Bahamas" panose="020B0800000000000000" pitchFamily="34" charset="0"/>
              </a:rPr>
              <a:t>VARDHAMAN COLLEGE OF ENGINEERING, HYDERABAD</a:t>
            </a:r>
            <a:br>
              <a:rPr lang="en-US" sz="2900" b="1" dirty="0">
                <a:latin typeface="Bahamas" panose="020B0800000000000000" pitchFamily="34" charset="0"/>
              </a:rPr>
            </a:br>
            <a:r>
              <a:rPr lang="en-US" sz="2400" b="1" dirty="0"/>
              <a:t>Autonomous institute affiliated to JNTUH </a:t>
            </a:r>
            <a:br>
              <a:rPr lang="en-US" sz="2400" dirty="0"/>
            </a:br>
            <a:r>
              <a:rPr lang="en-US" sz="2400" b="1" dirty="0">
                <a:solidFill>
                  <a:srgbClr val="FF0000"/>
                </a:solidFill>
              </a:rPr>
              <a:t>DEPARTMENT OF CSE(AI&amp;ML)</a:t>
            </a:r>
            <a:endParaRPr lang="en-US" sz="3600" b="1" dirty="0"/>
          </a:p>
        </p:txBody>
      </p:sp>
      <p:pic>
        <p:nvPicPr>
          <p:cNvPr id="4100" name="Picture 2" descr="C:\Users\VenuGS\Desktop\Logo_VMEG.jpg">
            <a:extLst>
              <a:ext uri="{FF2B5EF4-FFF2-40B4-BE49-F238E27FC236}">
                <a16:creationId xmlns:a16="http://schemas.microsoft.com/office/drawing/2014/main" id="{8DC993A6-0C0D-D3F1-E0F2-77070BAEC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5" y="4572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2CD76FAC-2659-E3C8-F5FF-5277E8ACD478}"/>
              </a:ext>
            </a:extLst>
          </p:cNvPr>
          <p:cNvSpPr txBox="1">
            <a:spLocks/>
          </p:cNvSpPr>
          <p:nvPr/>
        </p:nvSpPr>
        <p:spPr>
          <a:xfrm>
            <a:off x="2286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r>
              <a:rPr lang="en-US" sz="3300" b="1" u="sng" dirty="0">
                <a:solidFill>
                  <a:srgbClr val="FF0000"/>
                </a:solidFill>
              </a:rPr>
              <a:t>Supervisor</a:t>
            </a:r>
          </a:p>
          <a:p>
            <a:pPr algn="ctr" eaLnBrk="1" fontAlgn="auto" hangingPunct="1">
              <a:spcBef>
                <a:spcPct val="20000"/>
              </a:spcBef>
              <a:spcAft>
                <a:spcPts val="0"/>
              </a:spcAft>
              <a:buFont typeface="Arial" pitchFamily="34" charset="0"/>
              <a:buNone/>
              <a:defRPr/>
            </a:pPr>
            <a:r>
              <a:rPr lang="en-US" sz="3000" b="1" dirty="0">
                <a:solidFill>
                  <a:srgbClr val="002060"/>
                </a:solidFill>
              </a:rPr>
              <a:t>Mrs. </a:t>
            </a:r>
            <a:r>
              <a:rPr lang="en-US" sz="3000" b="1" dirty="0" err="1">
                <a:solidFill>
                  <a:srgbClr val="002060"/>
                </a:solidFill>
              </a:rPr>
              <a:t>Vijaylaxmi</a:t>
            </a:r>
            <a:r>
              <a:rPr lang="en-US" sz="3000" b="1" dirty="0">
                <a:solidFill>
                  <a:srgbClr val="002060"/>
                </a:solidFill>
              </a:rPr>
              <a:t> </a:t>
            </a:r>
            <a:r>
              <a:rPr lang="en-US" sz="3000" b="1" dirty="0" err="1">
                <a:solidFill>
                  <a:srgbClr val="002060"/>
                </a:solidFill>
              </a:rPr>
              <a:t>Bhure</a:t>
            </a:r>
            <a:endParaRPr lang="en-US" sz="3000" b="1" dirty="0">
              <a:solidFill>
                <a:srgbClr val="002060"/>
              </a:solidFill>
            </a:endParaRPr>
          </a:p>
          <a:p>
            <a:pPr algn="ctr" eaLnBrk="1" fontAlgn="auto" hangingPunct="1">
              <a:spcBef>
                <a:spcPct val="20000"/>
              </a:spcBef>
              <a:spcAft>
                <a:spcPts val="0"/>
              </a:spcAft>
              <a:buFont typeface="Arial" pitchFamily="34" charset="0"/>
              <a:buNone/>
              <a:defRPr/>
            </a:pPr>
            <a:r>
              <a:rPr lang="en-US" sz="2200" b="1" dirty="0">
                <a:solidFill>
                  <a:srgbClr val="002060"/>
                </a:solidFill>
              </a:rPr>
              <a:t>Assistant Professor</a:t>
            </a:r>
          </a:p>
          <a:p>
            <a:pPr algn="ctr" eaLnBrk="1" fontAlgn="auto" hangingPunct="1">
              <a:spcBef>
                <a:spcPct val="20000"/>
              </a:spcBef>
              <a:spcAft>
                <a:spcPts val="0"/>
              </a:spcAft>
              <a:buFont typeface="Arial" pitchFamily="34" charset="0"/>
              <a:buNone/>
              <a:defRPr/>
            </a:pPr>
            <a:r>
              <a:rPr lang="en-US" sz="2200" b="1" dirty="0">
                <a:solidFill>
                  <a:srgbClr val="002060"/>
                </a:solidFill>
              </a:rPr>
              <a:t>Department of CSM</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81D74FB6-115D-87F5-7741-2010334675C7}"/>
              </a:ext>
            </a:extLst>
          </p:cNvPr>
          <p:cNvSpPr txBox="1">
            <a:spLocks/>
          </p:cNvSpPr>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Bef>
                <a:spcPts val="0"/>
              </a:spcBef>
              <a:spcAft>
                <a:spcPts val="0"/>
              </a:spcAft>
              <a:defRPr/>
            </a:pPr>
            <a:r>
              <a:rPr lang="en-US" sz="2400" b="1" dirty="0">
                <a:solidFill>
                  <a:schemeClr val="tx1"/>
                </a:solidFill>
                <a:latin typeface="+mj-lt"/>
                <a:ea typeface="+mj-ea"/>
                <a:cs typeface="+mj-cs"/>
              </a:rPr>
              <a:t>BATCH ID </a:t>
            </a:r>
            <a:r>
              <a:rPr lang="en-US" sz="2400" b="1">
                <a:solidFill>
                  <a:schemeClr val="tx1"/>
                </a:solidFill>
                <a:latin typeface="+mj-lt"/>
                <a:ea typeface="+mj-ea"/>
                <a:cs typeface="+mj-cs"/>
              </a:rPr>
              <a:t>: 39 </a:t>
            </a:r>
            <a:endParaRPr lang="en-US" sz="2400" b="1" dirty="0">
              <a:solidFill>
                <a:schemeClr val="tx1"/>
              </a:solidFill>
              <a:latin typeface="+mj-lt"/>
              <a:ea typeface="+mj-ea"/>
              <a:cs typeface="+mj-cs"/>
            </a:endParaRPr>
          </a:p>
        </p:txBody>
      </p:sp>
      <p:sp>
        <p:nvSpPr>
          <p:cNvPr id="10" name="Title 1">
            <a:extLst>
              <a:ext uri="{FF2B5EF4-FFF2-40B4-BE49-F238E27FC236}">
                <a16:creationId xmlns:a16="http://schemas.microsoft.com/office/drawing/2014/main" id="{1B0F03C7-A9F1-F1FB-307D-135A0631D5FF}"/>
              </a:ext>
            </a:extLst>
          </p:cNvPr>
          <p:cNvSpPr txBox="1">
            <a:spLocks/>
          </p:cNvSpPr>
          <p:nvPr/>
        </p:nvSpPr>
        <p:spPr>
          <a:xfrm>
            <a:off x="304800" y="1524000"/>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a:bodyPr>
          <a:lstStyle/>
          <a:p>
            <a:pPr eaLnBrk="1" fontAlgn="auto" hangingPunct="1">
              <a:spcBef>
                <a:spcPts val="0"/>
              </a:spcBef>
              <a:spcAft>
                <a:spcPts val="0"/>
              </a:spcAft>
              <a:defRPr/>
            </a:pPr>
            <a:r>
              <a:rPr lang="en-US" sz="2800" dirty="0"/>
              <a:t>Detecting Deep Fakes: A Deep Learning Approach</a:t>
            </a:r>
            <a:endParaRPr lang="en-US" sz="2800" b="1" dirty="0">
              <a:solidFill>
                <a:schemeClr val="tx1"/>
              </a:solidFill>
              <a:latin typeface="+mj-lt"/>
              <a:ea typeface="+mj-ea"/>
              <a:cs typeface="+mj-cs"/>
            </a:endParaRPr>
          </a:p>
        </p:txBody>
      </p:sp>
      <p:graphicFrame>
        <p:nvGraphicFramePr>
          <p:cNvPr id="12" name="Table 11">
            <a:extLst>
              <a:ext uri="{FF2B5EF4-FFF2-40B4-BE49-F238E27FC236}">
                <a16:creationId xmlns:a16="http://schemas.microsoft.com/office/drawing/2014/main" id="{4B858B43-3EB5-52D8-0C3E-5DFB0633C93B}"/>
              </a:ext>
            </a:extLst>
          </p:cNvPr>
          <p:cNvGraphicFramePr>
            <a:graphicFrameLocks noGrp="1"/>
          </p:cNvGraphicFramePr>
          <p:nvPr>
            <p:extLst>
              <p:ext uri="{D42A27DB-BD31-4B8C-83A1-F6EECF244321}">
                <p14:modId xmlns:p14="http://schemas.microsoft.com/office/powerpoint/2010/main" val="1423449232"/>
              </p:ext>
            </p:extLst>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r>
                        <a:rPr lang="en-US" sz="2000" b="1"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a:t>
                      </a:r>
                      <a:r>
                        <a:rPr lang="en-IN" sz="2000" dirty="0" err="1"/>
                        <a:t>Sumeth</a:t>
                      </a:r>
                      <a:r>
                        <a:rPr lang="en-IN" sz="2000" dirty="0"/>
                        <a:t> Kumar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Chavali Sai Sreekar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22885A6608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Maharshi</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B805AC0D-A6D9-EB9C-F8AF-085B94A26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381000"/>
            <a:ext cx="88582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Objectives-Proposed System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eaLnBrk="1" fontAlgn="auto" hangingPunct="1">
              <a:spcAft>
                <a:spcPts val="0"/>
              </a:spcAft>
              <a:buNone/>
              <a:defRPr/>
            </a:pPr>
            <a:r>
              <a:rPr lang="en-US" sz="2000" dirty="0"/>
              <a:t>System Overview: Deep Fake Detection System</a:t>
            </a:r>
          </a:p>
          <a:p>
            <a:pPr marL="0" indent="0" eaLnBrk="1" fontAlgn="auto" hangingPunct="1">
              <a:spcAft>
                <a:spcPts val="0"/>
              </a:spcAft>
              <a:buNone/>
              <a:defRPr/>
            </a:pPr>
            <a:r>
              <a:rPr lang="en-US" sz="2000" dirty="0"/>
              <a:t>• Input Data Stream: System uses continuous multimedia data from various sources.</a:t>
            </a:r>
          </a:p>
          <a:p>
            <a:pPr marL="0" indent="0" eaLnBrk="1" fontAlgn="auto" hangingPunct="1">
              <a:spcAft>
                <a:spcPts val="0"/>
              </a:spcAft>
              <a:buNone/>
              <a:defRPr/>
            </a:pPr>
            <a:r>
              <a:rPr lang="en-US" sz="2000" dirty="0"/>
              <a:t>• Feature Extraction Module: Convolutional neural network extracts high-dimensional feature representations.</a:t>
            </a:r>
          </a:p>
          <a:p>
            <a:pPr marL="0" indent="0" eaLnBrk="1" fontAlgn="auto" hangingPunct="1">
              <a:spcAft>
                <a:spcPts val="0"/>
              </a:spcAft>
              <a:buNone/>
              <a:defRPr/>
            </a:pPr>
            <a:r>
              <a:rPr lang="en-US" sz="2000" dirty="0"/>
              <a:t>• Attention Mechanism: Dynamic attention mechanism highlights salient regions within the input data stream.</a:t>
            </a:r>
          </a:p>
          <a:p>
            <a:pPr marL="0" indent="0" eaLnBrk="1" fontAlgn="auto" hangingPunct="1">
              <a:spcAft>
                <a:spcPts val="0"/>
              </a:spcAft>
              <a:buNone/>
              <a:defRPr/>
            </a:pPr>
            <a:r>
              <a:rPr lang="en-US" sz="2000" dirty="0"/>
              <a:t>• Detection Module: Attention-enhanced features are fed into a classifier module.</a:t>
            </a:r>
          </a:p>
          <a:p>
            <a:pPr marL="0" indent="0" eaLnBrk="1" fontAlgn="auto" hangingPunct="1">
              <a:spcAft>
                <a:spcPts val="0"/>
              </a:spcAft>
              <a:buNone/>
              <a:defRPr/>
            </a:pPr>
            <a:r>
              <a:rPr lang="en-US" sz="2000" dirty="0"/>
              <a:t>• Real-Time Processing Pipeline: System optimized for real-time processing.</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Advantages Over Existing Systems:</a:t>
            </a:r>
          </a:p>
          <a:p>
            <a:pPr marL="0" indent="0" eaLnBrk="1" fontAlgn="auto" hangingPunct="1">
              <a:spcAft>
                <a:spcPts val="0"/>
              </a:spcAft>
              <a:buNone/>
              <a:defRPr/>
            </a:pPr>
            <a:r>
              <a:rPr lang="en-US" sz="2000" dirty="0"/>
              <a:t>• Enhanced Efficiency: Attention mechanism reduces redundant processing.</a:t>
            </a:r>
          </a:p>
          <a:p>
            <a:pPr marL="0" indent="0" eaLnBrk="1" fontAlgn="auto" hangingPunct="1">
              <a:spcAft>
                <a:spcPts val="0"/>
              </a:spcAft>
              <a:buNone/>
              <a:defRPr/>
            </a:pPr>
            <a:r>
              <a:rPr lang="en-US" sz="2000" dirty="0"/>
              <a:t>• Adaptability: System can adapt to diverse manipulation types.</a:t>
            </a:r>
          </a:p>
          <a:p>
            <a:pPr marL="0" indent="0" eaLnBrk="1" fontAlgn="auto" hangingPunct="1">
              <a:spcAft>
                <a:spcPts val="0"/>
              </a:spcAft>
              <a:buNone/>
              <a:defRPr/>
            </a:pPr>
            <a:r>
              <a:rPr lang="en-US" sz="2000" dirty="0"/>
              <a:t>• Transparency and Interpretability: Attention mechanism provides insights into decision-making process.</a:t>
            </a:r>
          </a:p>
          <a:p>
            <a:pPr marL="0" indent="0" eaLnBrk="1" fontAlgn="auto" hangingPunct="1">
              <a:spcAft>
                <a:spcPts val="0"/>
              </a:spcAft>
              <a:buNone/>
              <a:defRPr/>
            </a:pPr>
            <a:r>
              <a:rPr lang="en-US" sz="2000" dirty="0"/>
              <a:t>• Scalability: System designed for scalability.</a:t>
            </a:r>
          </a:p>
          <a:p>
            <a:pPr marL="0" indent="0" eaLnBrk="1" fontAlgn="auto" hangingPunct="1">
              <a:spcAft>
                <a:spcPts val="0"/>
              </a:spcAft>
              <a:buNone/>
              <a:defRPr/>
            </a:pPr>
            <a:r>
              <a:rPr lang="en-US" sz="2000" dirty="0"/>
              <a:t>• Robustness to Adversarial Attacks: Attention-enhanced features capture robust representations of manipulated content.</a:t>
            </a:r>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10</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Datasets</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000" dirty="0"/>
          </a:p>
          <a:p>
            <a:pPr eaLnBrk="1" fontAlgn="auto" hangingPunct="1">
              <a:spcAft>
                <a:spcPts val="0"/>
              </a:spcAft>
              <a:defRPr/>
            </a:pPr>
            <a:r>
              <a:rPr lang="en-US" sz="2400" dirty="0"/>
              <a:t>Source:https://www.kaggle.com/datasets/manjilkarki/deepfake-and-real-images</a:t>
            </a:r>
          </a:p>
          <a:p>
            <a:pPr eaLnBrk="1" fontAlgn="auto" hangingPunct="1">
              <a:spcAft>
                <a:spcPts val="0"/>
              </a:spcAft>
              <a:defRPr/>
            </a:pPr>
            <a:r>
              <a:rPr lang="en-US" sz="2400" dirty="0"/>
              <a:t>Dataset Name: deepfake and real images</a:t>
            </a:r>
          </a:p>
          <a:p>
            <a:pPr eaLnBrk="1" fontAlgn="auto" hangingPunct="1">
              <a:spcAft>
                <a:spcPts val="0"/>
              </a:spcAft>
              <a:defRPr/>
            </a:pPr>
            <a:r>
              <a:rPr lang="en-US" sz="2400" dirty="0"/>
              <a:t>Description: This dataset contains manipulated images and real images. The manipulated images are the faces which are created by various means.</a:t>
            </a:r>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11</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083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12</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13518447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13</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11704613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Block Diagram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14</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7936855-C12E-C74A-49CF-A8B7DA7CB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824" y="1209227"/>
            <a:ext cx="2385576" cy="5420173"/>
          </a:xfrm>
          <a:prstGeom prst="rect">
            <a:avLst/>
          </a:prstGeom>
        </p:spPr>
      </p:pic>
    </p:spTree>
    <p:extLst>
      <p:ext uri="{BB962C8B-B14F-4D97-AF65-F5344CB8AC3E}">
        <p14:creationId xmlns:p14="http://schemas.microsoft.com/office/powerpoint/2010/main" val="32079228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Result</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15</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BF1D14CE-FA86-9B37-34E4-29A863E7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60" y="1066800"/>
            <a:ext cx="7335480" cy="3295650"/>
          </a:xfrm>
          <a:prstGeom prst="rect">
            <a:avLst/>
          </a:prstGeom>
        </p:spPr>
      </p:pic>
      <p:pic>
        <p:nvPicPr>
          <p:cNvPr id="12" name="Picture 11">
            <a:extLst>
              <a:ext uri="{FF2B5EF4-FFF2-40B4-BE49-F238E27FC236}">
                <a16:creationId xmlns:a16="http://schemas.microsoft.com/office/drawing/2014/main" id="{4A4327A1-B7A5-5FD9-F2D0-81F74D9CC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420933"/>
            <a:ext cx="5529954" cy="1446467"/>
          </a:xfrm>
          <a:prstGeom prst="rect">
            <a:avLst/>
          </a:prstGeom>
        </p:spPr>
      </p:pic>
    </p:spTree>
    <p:extLst>
      <p:ext uri="{BB962C8B-B14F-4D97-AF65-F5344CB8AC3E}">
        <p14:creationId xmlns:p14="http://schemas.microsoft.com/office/powerpoint/2010/main" val="26205237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800" dirty="0"/>
              <a:t>Our project developed a Convolutional Neural Network (CNN) with an attention mechanism for image classification. The model efficiently processes 224x224 RGB images using Conv2D and </a:t>
            </a:r>
            <a:r>
              <a:rPr lang="en-US" sz="2800" dirty="0" err="1"/>
              <a:t>MaxPooling</a:t>
            </a:r>
            <a:r>
              <a:rPr lang="en-US" sz="2800" dirty="0"/>
              <a:t> layers, followed by an attention block and dense layers. Trained on a dataset with categorical cross-entropy loss and Adam optimizer, the model achieved significant accuracy. The attention mechanism enhances feature learning, making the model robust for classification tasks. This project demonstrates the power of integrating attention mechanisms in CNNs to improve performance in image recognition tasks. The trained model is saved for future use and deployment.</a:t>
            </a:r>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16</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19526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EADC-0EEE-2C9E-54E4-932A3E410BA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References</a:t>
            </a:r>
            <a:endParaRPr lang="en-US" sz="2800"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9ADADFF-64F2-DEE6-B50B-34126AF7412A}"/>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MD SHOHEL RANA, MOHAMMAD NUR NOBI, BEDDHU MURALI, ANDREW H. SUNG ”</a:t>
            </a:r>
            <a:r>
              <a:rPr lang="en-US" sz="1600" dirty="0">
                <a:latin typeface="Times New Roman" panose="02020603050405020304" pitchFamily="18" charset="0"/>
                <a:cs typeface="Times New Roman" panose="02020603050405020304" pitchFamily="18" charset="0"/>
              </a:rPr>
              <a:t> Deepfake Detection: A Systematic Literature Review” IEEE-2022</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YOGESH PATEL, SUDEEP TANWAR, PRONAYA BHATTACHARYA, RAJESH GUPTA, TURKI ALSUWIAN, INNOCENT EWEAN DAVIDSON,  THOKOZILE F. MAZIBUKO “</a:t>
            </a:r>
            <a:r>
              <a:rPr lang="en-US" sz="1600" dirty="0">
                <a:latin typeface="Times New Roman" panose="02020603050405020304" pitchFamily="18" charset="0"/>
                <a:cs typeface="Times New Roman" panose="02020603050405020304" pitchFamily="18" charset="0"/>
              </a:rPr>
              <a:t>An Improved Dense CNN Architecture for Deepfake Image Detection”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[3] EUNJI KIM, SUNGZOON CHO “Exposing Fake Faces Through Deep Neural Networks Combining Content and Trace Feature Extractors”</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IEEE-2021</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YOGESH PATEL, SUDEEP TANWAR , RAJESH GUPTA ,PRONAYA BHATTACHARYA, INNOCENT EWEAN DAVIDSON , ROYI NYAMEKO, SRINIVAS ALUVALA, VRINCE VIMAL</a:t>
            </a:r>
            <a:r>
              <a:rPr lang="en-US" sz="1600" dirty="0">
                <a:latin typeface="Times New Roman" panose="02020603050405020304" pitchFamily="18" charset="0"/>
                <a:cs typeface="Times New Roman" panose="02020603050405020304" pitchFamily="18" charset="0"/>
              </a:rPr>
              <a:t>  “Deepfake Generation and Detection: Case Study and Challenges “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[5] Preeti, Manoj Kumar, Hitesh Kumar Sharma “A GAN-Based Model of Deepfake Detection in Social Media”  Elsevier-2023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Jie Gao , </a:t>
            </a:r>
            <a:r>
              <a:rPr lang="en-IN" sz="1600" dirty="0" err="1">
                <a:latin typeface="Times New Roman" panose="02020603050405020304" pitchFamily="18" charset="0"/>
                <a:cs typeface="Times New Roman" panose="02020603050405020304" pitchFamily="18" charset="0"/>
              </a:rPr>
              <a:t>Zhaoqiang</a:t>
            </a:r>
            <a:r>
              <a:rPr lang="en-IN" sz="1600" dirty="0">
                <a:latin typeface="Times New Roman" panose="02020603050405020304" pitchFamily="18" charset="0"/>
                <a:cs typeface="Times New Roman" panose="02020603050405020304" pitchFamily="18" charset="0"/>
              </a:rPr>
              <a:t> Xia, Gian Luca </a:t>
            </a:r>
            <a:r>
              <a:rPr lang="en-IN" sz="1600" dirty="0" err="1">
                <a:latin typeface="Times New Roman" panose="02020603050405020304" pitchFamily="18" charset="0"/>
                <a:cs typeface="Times New Roman" panose="02020603050405020304" pitchFamily="18" charset="0"/>
              </a:rPr>
              <a:t>Marcialis</a:t>
            </a:r>
            <a:r>
              <a:rPr lang="en-IN" sz="1600" dirty="0">
                <a:latin typeface="Times New Roman" panose="02020603050405020304" pitchFamily="18" charset="0"/>
                <a:cs typeface="Times New Roman" panose="02020603050405020304" pitchFamily="18" charset="0"/>
              </a:rPr>
              <a:t>, Chen </a:t>
            </a:r>
            <a:r>
              <a:rPr lang="en-IN" sz="1600" dirty="0" err="1">
                <a:latin typeface="Times New Roman" panose="02020603050405020304" pitchFamily="18" charset="0"/>
                <a:cs typeface="Times New Roman" panose="02020603050405020304" pitchFamily="18" charset="0"/>
              </a:rPr>
              <a:t>Danga</a:t>
            </a:r>
            <a:r>
              <a:rPr lang="en-IN" sz="1600" dirty="0">
                <a:latin typeface="Times New Roman" panose="02020603050405020304" pitchFamily="18" charset="0"/>
                <a:cs typeface="Times New Roman" panose="02020603050405020304" pitchFamily="18" charset="0"/>
              </a:rPr>
              <a:t> , Jing Dai </a:t>
            </a:r>
            <a:r>
              <a:rPr lang="en-IN" sz="1600" dirty="0" err="1">
                <a:latin typeface="Times New Roman" panose="02020603050405020304" pitchFamily="18" charset="0"/>
                <a:cs typeface="Times New Roman" panose="02020603050405020304" pitchFamily="18" charset="0"/>
              </a:rPr>
              <a:t>Xiaoyi</a:t>
            </a:r>
            <a:r>
              <a:rPr lang="en-IN" sz="1600" dirty="0">
                <a:latin typeface="Times New Roman" panose="02020603050405020304" pitchFamily="18" charset="0"/>
                <a:cs typeface="Times New Roman" panose="02020603050405020304" pitchFamily="18" charset="0"/>
              </a:rPr>
              <a:t> Feng “</a:t>
            </a:r>
            <a:r>
              <a:rPr lang="en-US" sz="1600" dirty="0" err="1">
                <a:latin typeface="Times New Roman" panose="02020603050405020304" pitchFamily="18" charset="0"/>
                <a:cs typeface="Times New Roman" panose="02020603050405020304" pitchFamily="18" charset="0"/>
              </a:rPr>
              <a:t>DeepFake</a:t>
            </a:r>
            <a:r>
              <a:rPr lang="en-US" sz="1600" dirty="0">
                <a:latin typeface="Times New Roman" panose="02020603050405020304" pitchFamily="18" charset="0"/>
                <a:cs typeface="Times New Roman" panose="02020603050405020304" pitchFamily="18" charset="0"/>
              </a:rPr>
              <a:t> Detection Based on High-Frequency Enhancement Network for Highly Compressed Content”  Elsevier-2024</a:t>
            </a:r>
          </a:p>
          <a:p>
            <a:pPr eaLnBrk="1" fontAlgn="auto" hangingPunct="1">
              <a:spcAft>
                <a:spcPts val="0"/>
              </a:spcAft>
              <a:defRPr/>
            </a:pPr>
            <a:endParaRPr lang="en-US" sz="2800" dirty="0"/>
          </a:p>
        </p:txBody>
      </p:sp>
      <p:sp>
        <p:nvSpPr>
          <p:cNvPr id="13317" name="Slide Number Placeholder 4">
            <a:extLst>
              <a:ext uri="{FF2B5EF4-FFF2-40B4-BE49-F238E27FC236}">
                <a16:creationId xmlns:a16="http://schemas.microsoft.com/office/drawing/2014/main" id="{FBA1A201-6B40-AEAA-8085-8F1407368D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98BD84-CE13-3A4E-A584-364A90364486}" type="slidenum">
              <a:rPr lang="en-US" altLang="en-US" smtClean="0">
                <a:solidFill>
                  <a:srgbClr val="898989"/>
                </a:solidFill>
                <a:cs typeface="Arial" panose="020B0604020202020204" pitchFamily="34" charset="0"/>
              </a:rPr>
              <a:pPr fontAlgn="base">
                <a:spcBef>
                  <a:spcPct val="0"/>
                </a:spcBef>
                <a:spcAft>
                  <a:spcPct val="0"/>
                </a:spcAft>
              </a:pPr>
              <a:t>17</a:t>
            </a:fld>
            <a:endParaRPr lang="en-US" altLang="en-US">
              <a:solidFill>
                <a:srgbClr val="898989"/>
              </a:solidFill>
              <a:cs typeface="Arial" panose="020B0604020202020204" pitchFamily="34" charset="0"/>
            </a:endParaRPr>
          </a:p>
        </p:txBody>
      </p:sp>
      <p:pic>
        <p:nvPicPr>
          <p:cNvPr id="13318" name="Picture 2" descr="C:\Users\VenuGS\Desktop\Logo_VMEG.jpg">
            <a:extLst>
              <a:ext uri="{FF2B5EF4-FFF2-40B4-BE49-F238E27FC236}">
                <a16:creationId xmlns:a16="http://schemas.microsoft.com/office/drawing/2014/main" id="{EEC08B60-BD3B-DF83-10FB-825DA43D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DC9B6-3374-E414-8750-71C1ABAF457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p>
          <a:p>
            <a:pPr marL="514350" indent="-514350" eaLnBrk="1" fontAlgn="auto" hangingPunct="1">
              <a:spcAft>
                <a:spcPts val="0"/>
              </a:spcAft>
              <a:buFont typeface="Arial" panose="020B0604020202020204" pitchFamily="34" charset="0"/>
              <a:buNone/>
              <a:defRPr/>
            </a:pPr>
            <a:endParaRPr lang="en-US" sz="2800" b="1" dirty="0"/>
          </a:p>
        </p:txBody>
      </p:sp>
      <p:sp>
        <p:nvSpPr>
          <p:cNvPr id="14340" name="Slide Number Placeholder 4">
            <a:extLst>
              <a:ext uri="{FF2B5EF4-FFF2-40B4-BE49-F238E27FC236}">
                <a16:creationId xmlns:a16="http://schemas.microsoft.com/office/drawing/2014/main" id="{54B673C1-BF9C-DA33-8364-E63F71F4AD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EDEFEE-79E3-4247-B13F-BA9161CED57F}" type="slidenum">
              <a:rPr lang="en-US" altLang="en-US" smtClean="0">
                <a:solidFill>
                  <a:srgbClr val="898989"/>
                </a:solidFill>
                <a:cs typeface="Arial" panose="020B0604020202020204" pitchFamily="34" charset="0"/>
              </a:rPr>
              <a:pPr fontAlgn="base">
                <a:spcBef>
                  <a:spcPct val="0"/>
                </a:spcBef>
                <a:spcAft>
                  <a:spcPct val="0"/>
                </a:spcAft>
              </a:pPr>
              <a:t>18</a:t>
            </a:fld>
            <a:endParaRPr lang="en-US" altLang="en-US">
              <a:solidFill>
                <a:srgbClr val="898989"/>
              </a:solidFill>
              <a:cs typeface="Arial" panose="020B0604020202020204" pitchFamily="34" charset="0"/>
            </a:endParaRPr>
          </a:p>
        </p:txBody>
      </p:sp>
      <p:pic>
        <p:nvPicPr>
          <p:cNvPr id="14341" name="Picture 2" descr="C:\Users\VenuGS\Desktop\Logo_VMEG.jpg">
            <a:extLst>
              <a:ext uri="{FF2B5EF4-FFF2-40B4-BE49-F238E27FC236}">
                <a16:creationId xmlns:a16="http://schemas.microsoft.com/office/drawing/2014/main" id="{708CEF50-DBF8-F0F1-20D0-D7D2753FC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447800" y="1752600"/>
            <a:ext cx="6330013" cy="35668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E4DE83-3011-CED4-9FE3-E94DF84507F3}"/>
              </a:ext>
            </a:extLst>
          </p:cNvPr>
          <p:cNvSpPr txBox="1">
            <a:spLocks/>
          </p:cNvSpPr>
          <p:nvPr/>
        </p:nvSpPr>
        <p:spPr>
          <a:xfrm>
            <a:off x="152400" y="117475"/>
            <a:ext cx="8839200" cy="6664325"/>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Bef>
                <a:spcPts val="0"/>
              </a:spcBef>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632D7E6D-6E0E-F616-7A42-43C31B571F50}"/>
              </a:ext>
            </a:extLst>
          </p:cNvPr>
          <p:cNvSpPr>
            <a:spLocks noGrp="1"/>
          </p:cNvSpPr>
          <p:nvPr>
            <p:ph type="ctrTitle"/>
          </p:nvPr>
        </p:nvSpPr>
        <p:spPr>
          <a:xfrm>
            <a:off x="914400" y="457200"/>
            <a:ext cx="7315200" cy="838200"/>
          </a:xfrm>
        </p:spPr>
        <p:txBody>
          <a:bodyPr rtlCol="0">
            <a:normAutofit fontScale="90000"/>
          </a:bodyPr>
          <a:lstStyle/>
          <a:p>
            <a:pPr eaLnBrk="1" fontAlgn="auto" hangingPunct="1">
              <a:spcAft>
                <a:spcPts val="0"/>
              </a:spcAft>
              <a:defRPr/>
            </a:pPr>
            <a:r>
              <a:rPr lang="en-US" sz="2900" b="1" dirty="0">
                <a:latin typeface="Bahamas" panose="020B0800000000000000" pitchFamily="34" charset="0"/>
              </a:rPr>
              <a:t>   </a:t>
            </a:r>
            <a:r>
              <a:rPr lang="en-US" sz="2400" b="1" dirty="0">
                <a:solidFill>
                  <a:srgbClr val="C00000"/>
                </a:solidFill>
                <a:latin typeface="Bahamas" panose="020B0800000000000000" pitchFamily="34" charset="0"/>
              </a:rPr>
              <a:t>VARDHAMAN COLLEGE OF ENGINEERING, HYDERABAD</a:t>
            </a:r>
            <a:br>
              <a:rPr lang="en-US" sz="2900" b="1" dirty="0">
                <a:latin typeface="Bahamas" panose="020B0800000000000000" pitchFamily="34" charset="0"/>
              </a:rPr>
            </a:br>
            <a:r>
              <a:rPr lang="en-US" sz="2400" b="1" dirty="0"/>
              <a:t>Autonomous institute affiliated to JNTUH </a:t>
            </a:r>
            <a:br>
              <a:rPr lang="en-US" sz="2400" dirty="0"/>
            </a:br>
            <a:r>
              <a:rPr lang="en-US" sz="2400" b="1" dirty="0">
                <a:solidFill>
                  <a:srgbClr val="FF0000"/>
                </a:solidFill>
              </a:rPr>
              <a:t>DEPARTMENT OF CSE(AI&amp;ML)</a:t>
            </a:r>
            <a:endParaRPr lang="en-US" sz="3600" b="1" dirty="0"/>
          </a:p>
        </p:txBody>
      </p:sp>
      <p:pic>
        <p:nvPicPr>
          <p:cNvPr id="4100" name="Picture 2" descr="C:\Users\VenuGS\Desktop\Logo_VMEG.jpg">
            <a:extLst>
              <a:ext uri="{FF2B5EF4-FFF2-40B4-BE49-F238E27FC236}">
                <a16:creationId xmlns:a16="http://schemas.microsoft.com/office/drawing/2014/main" id="{8DC993A6-0C0D-D3F1-E0F2-77070BAEC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5" y="4572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2CD76FAC-2659-E3C8-F5FF-5277E8ACD478}"/>
              </a:ext>
            </a:extLst>
          </p:cNvPr>
          <p:cNvSpPr txBox="1">
            <a:spLocks/>
          </p:cNvSpPr>
          <p:nvPr/>
        </p:nvSpPr>
        <p:spPr>
          <a:xfrm>
            <a:off x="2286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r>
              <a:rPr lang="en-US" sz="3300" b="1" u="sng" dirty="0">
                <a:solidFill>
                  <a:srgbClr val="FF0000"/>
                </a:solidFill>
              </a:rPr>
              <a:t>Supervisor</a:t>
            </a:r>
          </a:p>
          <a:p>
            <a:pPr algn="ctr" eaLnBrk="1" fontAlgn="auto" hangingPunct="1">
              <a:spcBef>
                <a:spcPct val="20000"/>
              </a:spcBef>
              <a:spcAft>
                <a:spcPts val="0"/>
              </a:spcAft>
              <a:buFont typeface="Arial" pitchFamily="34" charset="0"/>
              <a:buNone/>
              <a:defRPr/>
            </a:pPr>
            <a:r>
              <a:rPr lang="en-US" sz="3000" b="1" dirty="0">
                <a:solidFill>
                  <a:srgbClr val="002060"/>
                </a:solidFill>
              </a:rPr>
              <a:t>Mrs. </a:t>
            </a:r>
            <a:r>
              <a:rPr lang="en-US" sz="3000" b="1" dirty="0" err="1">
                <a:solidFill>
                  <a:srgbClr val="002060"/>
                </a:solidFill>
              </a:rPr>
              <a:t>Vijaylaxmi</a:t>
            </a:r>
            <a:r>
              <a:rPr lang="en-US" sz="3000" b="1" dirty="0">
                <a:solidFill>
                  <a:srgbClr val="002060"/>
                </a:solidFill>
              </a:rPr>
              <a:t> </a:t>
            </a:r>
            <a:r>
              <a:rPr lang="en-US" sz="3000" b="1" dirty="0" err="1">
                <a:solidFill>
                  <a:srgbClr val="002060"/>
                </a:solidFill>
              </a:rPr>
              <a:t>Bhure</a:t>
            </a:r>
            <a:endParaRPr lang="en-US" sz="3000" b="1" dirty="0">
              <a:solidFill>
                <a:srgbClr val="002060"/>
              </a:solidFill>
            </a:endParaRPr>
          </a:p>
          <a:p>
            <a:pPr algn="ctr" eaLnBrk="1" fontAlgn="auto" hangingPunct="1">
              <a:spcBef>
                <a:spcPct val="20000"/>
              </a:spcBef>
              <a:spcAft>
                <a:spcPts val="0"/>
              </a:spcAft>
              <a:buFont typeface="Arial" pitchFamily="34" charset="0"/>
              <a:buNone/>
              <a:defRPr/>
            </a:pPr>
            <a:r>
              <a:rPr lang="en-US" sz="2200" b="1" dirty="0">
                <a:solidFill>
                  <a:srgbClr val="002060"/>
                </a:solidFill>
              </a:rPr>
              <a:t>Assistant Professor</a:t>
            </a:r>
          </a:p>
          <a:p>
            <a:pPr algn="ctr" eaLnBrk="1" fontAlgn="auto" hangingPunct="1">
              <a:spcBef>
                <a:spcPct val="20000"/>
              </a:spcBef>
              <a:spcAft>
                <a:spcPts val="0"/>
              </a:spcAft>
              <a:buFont typeface="Arial" pitchFamily="34" charset="0"/>
              <a:buNone/>
              <a:defRPr/>
            </a:pPr>
            <a:r>
              <a:rPr lang="en-US" sz="2200" b="1" dirty="0">
                <a:solidFill>
                  <a:srgbClr val="002060"/>
                </a:solidFill>
              </a:rPr>
              <a:t>Department of CSM</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81D74FB6-115D-87F5-7741-2010334675C7}"/>
              </a:ext>
            </a:extLst>
          </p:cNvPr>
          <p:cNvSpPr txBox="1">
            <a:spLocks/>
          </p:cNvSpPr>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Bef>
                <a:spcPts val="0"/>
              </a:spcBef>
              <a:spcAft>
                <a:spcPts val="0"/>
              </a:spcAft>
              <a:defRPr/>
            </a:pPr>
            <a:r>
              <a:rPr lang="en-US" sz="2400" b="1" dirty="0">
                <a:solidFill>
                  <a:schemeClr val="tx1"/>
                </a:solidFill>
                <a:latin typeface="+mj-lt"/>
                <a:ea typeface="+mj-ea"/>
                <a:cs typeface="+mj-cs"/>
              </a:rPr>
              <a:t>BATCH ID </a:t>
            </a:r>
            <a:r>
              <a:rPr lang="en-US" sz="2400" b="1">
                <a:solidFill>
                  <a:schemeClr val="tx1"/>
                </a:solidFill>
                <a:latin typeface="+mj-lt"/>
                <a:ea typeface="+mj-ea"/>
                <a:cs typeface="+mj-cs"/>
              </a:rPr>
              <a:t>: 39 </a:t>
            </a:r>
            <a:endParaRPr lang="en-US" sz="2400" b="1" dirty="0">
              <a:solidFill>
                <a:schemeClr val="tx1"/>
              </a:solidFill>
              <a:latin typeface="+mj-lt"/>
              <a:ea typeface="+mj-ea"/>
              <a:cs typeface="+mj-cs"/>
            </a:endParaRPr>
          </a:p>
        </p:txBody>
      </p:sp>
      <p:sp>
        <p:nvSpPr>
          <p:cNvPr id="10" name="Title 1">
            <a:extLst>
              <a:ext uri="{FF2B5EF4-FFF2-40B4-BE49-F238E27FC236}">
                <a16:creationId xmlns:a16="http://schemas.microsoft.com/office/drawing/2014/main" id="{1B0F03C7-A9F1-F1FB-307D-135A0631D5FF}"/>
              </a:ext>
            </a:extLst>
          </p:cNvPr>
          <p:cNvSpPr txBox="1">
            <a:spLocks/>
          </p:cNvSpPr>
          <p:nvPr/>
        </p:nvSpPr>
        <p:spPr>
          <a:xfrm>
            <a:off x="304800" y="1524000"/>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a:bodyPr>
          <a:lstStyle/>
          <a:p>
            <a:pPr eaLnBrk="1" fontAlgn="auto" hangingPunct="1">
              <a:spcBef>
                <a:spcPts val="0"/>
              </a:spcBef>
              <a:spcAft>
                <a:spcPts val="0"/>
              </a:spcAft>
              <a:defRPr/>
            </a:pPr>
            <a:r>
              <a:rPr lang="en-US" sz="2800" dirty="0"/>
              <a:t>Detecting Deep Fakes: A Deep Learning Approach</a:t>
            </a:r>
            <a:endParaRPr lang="en-US" sz="2800" b="1" dirty="0">
              <a:solidFill>
                <a:schemeClr val="tx1"/>
              </a:solidFill>
              <a:latin typeface="+mj-lt"/>
              <a:ea typeface="+mj-ea"/>
              <a:cs typeface="+mj-cs"/>
            </a:endParaRPr>
          </a:p>
        </p:txBody>
      </p:sp>
      <p:graphicFrame>
        <p:nvGraphicFramePr>
          <p:cNvPr id="12" name="Table 11">
            <a:extLst>
              <a:ext uri="{FF2B5EF4-FFF2-40B4-BE49-F238E27FC236}">
                <a16:creationId xmlns:a16="http://schemas.microsoft.com/office/drawing/2014/main" id="{4B858B43-3EB5-52D8-0C3E-5DFB0633C93B}"/>
              </a:ext>
            </a:extLst>
          </p:cNvPr>
          <p:cNvGraphicFramePr>
            <a:graphicFrameLocks noGrp="1"/>
          </p:cNvGraphicFramePr>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r>
                        <a:rPr lang="en-US" sz="2000" b="1"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a:t>
                      </a:r>
                      <a:r>
                        <a:rPr lang="en-IN" sz="2000" dirty="0" err="1"/>
                        <a:t>Sumeth</a:t>
                      </a:r>
                      <a:r>
                        <a:rPr lang="en-IN" sz="2000" dirty="0"/>
                        <a:t> Kumar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Chavali Sai Sreekar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22885A6608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Maharshi</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B805AC0D-A6D9-EB9C-F8AF-085B94A26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381000"/>
            <a:ext cx="885825" cy="885825"/>
          </a:xfrm>
          <a:prstGeom prst="rect">
            <a:avLst/>
          </a:prstGeom>
        </p:spPr>
      </p:pic>
    </p:spTree>
    <p:extLst>
      <p:ext uri="{BB962C8B-B14F-4D97-AF65-F5344CB8AC3E}">
        <p14:creationId xmlns:p14="http://schemas.microsoft.com/office/powerpoint/2010/main" val="206321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B95-9325-F1D8-331B-C878F64EE0B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algn="ctr" eaLnBrk="1" fontAlgn="auto" hangingPunct="1">
              <a:spcAft>
                <a:spcPts val="0"/>
              </a:spcAft>
              <a:defRPr/>
            </a:pPr>
            <a:r>
              <a:rPr lang="en-US" sz="2800" b="1" dirty="0">
                <a:solidFill>
                  <a:schemeClr val="tx1"/>
                </a:solidFill>
                <a:latin typeface="Cambria" panose="02040503050406030204" pitchFamily="18" charset="0"/>
                <a:ea typeface="Cambria" panose="02040503050406030204" pitchFamily="18" charset="0"/>
              </a:rPr>
              <a:t>Outlines</a:t>
            </a:r>
          </a:p>
        </p:txBody>
      </p:sp>
      <p:sp>
        <p:nvSpPr>
          <p:cNvPr id="3" name="Content Placeholder 2">
            <a:extLst>
              <a:ext uri="{FF2B5EF4-FFF2-40B4-BE49-F238E27FC236}">
                <a16:creationId xmlns:a16="http://schemas.microsoft.com/office/drawing/2014/main" id="{5ED4925D-7C70-EFD6-157C-3EFEE75D182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 Abstract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Introduction</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Literature Review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Existing System  with Pros and Cons</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Proposed method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Dataset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About Model</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Block Diagram</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Result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Conclusion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References</a:t>
            </a: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7" name="Footer Placeholder 6">
            <a:extLst>
              <a:ext uri="{FF2B5EF4-FFF2-40B4-BE49-F238E27FC236}">
                <a16:creationId xmlns:a16="http://schemas.microsoft.com/office/drawing/2014/main" id="{F08B2FEF-75CE-22A6-932D-CAC7F2B41D60}"/>
              </a:ext>
            </a:extLst>
          </p:cNvPr>
          <p:cNvSpPr>
            <a:spLocks noGrp="1"/>
          </p:cNvSpPr>
          <p:nvPr>
            <p:ph type="ftr" sz="quarter" idx="11"/>
          </p:nvPr>
        </p:nvSpPr>
        <p:spPr>
          <a:xfrm>
            <a:off x="3124200" y="6356350"/>
            <a:ext cx="3962400" cy="365125"/>
          </a:xfrm>
        </p:spPr>
        <p:txBody>
          <a:bodyPr/>
          <a:lstStyle/>
          <a:p>
            <a:pPr>
              <a:defRPr/>
            </a:pPr>
            <a:r>
              <a:rPr lang="en-US" dirty="0"/>
              <a:t>DEPARTMENT OF CSM PROJECT WORK PHASE-1 REVIEW-1</a:t>
            </a:r>
          </a:p>
        </p:txBody>
      </p:sp>
      <p:sp>
        <p:nvSpPr>
          <p:cNvPr id="5125" name="Slide Number Placeholder 4">
            <a:extLst>
              <a:ext uri="{FF2B5EF4-FFF2-40B4-BE49-F238E27FC236}">
                <a16:creationId xmlns:a16="http://schemas.microsoft.com/office/drawing/2014/main" id="{B94918F9-C828-DF54-3C56-4890A9AAE0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794640-E00F-3143-842B-AC5CC465A4F0}" type="slidenum">
              <a:rPr lang="en-US" altLang="en-US" smtClean="0">
                <a:solidFill>
                  <a:srgbClr val="898989"/>
                </a:solidFill>
                <a:cs typeface="Arial" panose="020B0604020202020204" pitchFamily="34" charset="0"/>
              </a:rPr>
              <a:pPr fontAlgn="base">
                <a:spcBef>
                  <a:spcPct val="0"/>
                </a:spcBef>
                <a:spcAft>
                  <a:spcPct val="0"/>
                </a:spcAft>
              </a:pPr>
              <a:t>2</a:t>
            </a:fld>
            <a:endParaRPr lang="en-US" altLang="en-US">
              <a:solidFill>
                <a:srgbClr val="898989"/>
              </a:solidFill>
              <a:cs typeface="Arial" panose="020B0604020202020204" pitchFamily="34" charset="0"/>
            </a:endParaRPr>
          </a:p>
        </p:txBody>
      </p:sp>
      <p:pic>
        <p:nvPicPr>
          <p:cNvPr id="5126" name="Picture 2" descr="C:\Users\VenuGS\Desktop\Logo_VMEG.jpg">
            <a:extLst>
              <a:ext uri="{FF2B5EF4-FFF2-40B4-BE49-F238E27FC236}">
                <a16:creationId xmlns:a16="http://schemas.microsoft.com/office/drawing/2014/main" id="{39D10EE0-BB90-8106-D483-A826EADD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B95-9325-F1D8-331B-C878F64EE0B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algn="ctr" eaLnBrk="1" fontAlgn="auto" hangingPunct="1">
              <a:spcAft>
                <a:spcPts val="0"/>
              </a:spcAft>
              <a:defRPr/>
            </a:pPr>
            <a:r>
              <a:rPr lang="en-US" sz="2800" b="1" dirty="0">
                <a:solidFill>
                  <a:schemeClr val="tx1"/>
                </a:solidFill>
                <a:latin typeface="Cambria" panose="02040503050406030204" pitchFamily="18" charset="0"/>
                <a:ea typeface="Cambria" panose="02040503050406030204" pitchFamily="18" charset="0"/>
              </a:rPr>
              <a:t>Outlines</a:t>
            </a:r>
          </a:p>
        </p:txBody>
      </p:sp>
      <p:sp>
        <p:nvSpPr>
          <p:cNvPr id="3" name="Content Placeholder 2">
            <a:extLst>
              <a:ext uri="{FF2B5EF4-FFF2-40B4-BE49-F238E27FC236}">
                <a16:creationId xmlns:a16="http://schemas.microsoft.com/office/drawing/2014/main" id="{5ED4925D-7C70-EFD6-157C-3EFEE75D182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 Abstract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Introduction</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Literature Review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Existing System  with Pros and Cons</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Proposed method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References</a:t>
            </a: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7" name="Footer Placeholder 6">
            <a:extLst>
              <a:ext uri="{FF2B5EF4-FFF2-40B4-BE49-F238E27FC236}">
                <a16:creationId xmlns:a16="http://schemas.microsoft.com/office/drawing/2014/main" id="{F08B2FEF-75CE-22A6-932D-CAC7F2B41D60}"/>
              </a:ext>
            </a:extLst>
          </p:cNvPr>
          <p:cNvSpPr>
            <a:spLocks noGrp="1"/>
          </p:cNvSpPr>
          <p:nvPr>
            <p:ph type="ftr" sz="quarter" idx="11"/>
          </p:nvPr>
        </p:nvSpPr>
        <p:spPr>
          <a:xfrm>
            <a:off x="3124200" y="6356350"/>
            <a:ext cx="3962400" cy="365125"/>
          </a:xfrm>
        </p:spPr>
        <p:txBody>
          <a:bodyPr/>
          <a:lstStyle/>
          <a:p>
            <a:pPr>
              <a:defRPr/>
            </a:pPr>
            <a:r>
              <a:rPr lang="en-US" dirty="0"/>
              <a:t>DEPARTMENT OF CSM PROJECT WORK PHASE-1 REVIEW-1</a:t>
            </a:r>
          </a:p>
        </p:txBody>
      </p:sp>
      <p:sp>
        <p:nvSpPr>
          <p:cNvPr id="5125" name="Slide Number Placeholder 4">
            <a:extLst>
              <a:ext uri="{FF2B5EF4-FFF2-40B4-BE49-F238E27FC236}">
                <a16:creationId xmlns:a16="http://schemas.microsoft.com/office/drawing/2014/main" id="{B94918F9-C828-DF54-3C56-4890A9AAE0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794640-E00F-3143-842B-AC5CC465A4F0}" type="slidenum">
              <a:rPr lang="en-US" altLang="en-US" smtClean="0">
                <a:solidFill>
                  <a:srgbClr val="898989"/>
                </a:solidFill>
                <a:cs typeface="Arial" panose="020B0604020202020204" pitchFamily="34" charset="0"/>
              </a:rPr>
              <a:pPr fontAlgn="base">
                <a:spcBef>
                  <a:spcPct val="0"/>
                </a:spcBef>
                <a:spcAft>
                  <a:spcPct val="0"/>
                </a:spcAft>
              </a:pPr>
              <a:t>20</a:t>
            </a:fld>
            <a:endParaRPr lang="en-US" altLang="en-US">
              <a:solidFill>
                <a:srgbClr val="898989"/>
              </a:solidFill>
              <a:cs typeface="Arial" panose="020B0604020202020204" pitchFamily="34" charset="0"/>
            </a:endParaRPr>
          </a:p>
        </p:txBody>
      </p:sp>
      <p:pic>
        <p:nvPicPr>
          <p:cNvPr id="5126" name="Picture 2" descr="C:\Users\VenuGS\Desktop\Logo_VMEG.jpg">
            <a:extLst>
              <a:ext uri="{FF2B5EF4-FFF2-40B4-BE49-F238E27FC236}">
                <a16:creationId xmlns:a16="http://schemas.microsoft.com/office/drawing/2014/main" id="{39D10EE0-BB90-8106-D483-A826EADD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470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lnSpcReduction="10000"/>
          </a:bodyPr>
          <a:lstStyle/>
          <a:p>
            <a:pPr marL="0" indent="0" eaLnBrk="1" fontAlgn="auto" hangingPunct="1">
              <a:spcAft>
                <a:spcPts val="0"/>
              </a:spcAft>
              <a:buNone/>
              <a:defRPr/>
            </a:pPr>
            <a:r>
              <a:rPr lang="en-US" sz="2400" dirty="0"/>
              <a:t>• Deep fake technology, powered by machine learning, challenges the authenticity of multimedia content.</a:t>
            </a:r>
          </a:p>
          <a:p>
            <a:pPr marL="0" indent="0" eaLnBrk="1" fontAlgn="auto" hangingPunct="1">
              <a:spcAft>
                <a:spcPts val="0"/>
              </a:spcAft>
              <a:buNone/>
              <a:defRPr/>
            </a:pPr>
            <a:r>
              <a:rPr lang="en-US" sz="2400" dirty="0"/>
              <a:t>• Synthetic media productions often mimic human faces and behaviors.</a:t>
            </a:r>
          </a:p>
          <a:p>
            <a:pPr marL="0" indent="0" eaLnBrk="1" fontAlgn="auto" hangingPunct="1">
              <a:spcAft>
                <a:spcPts val="0"/>
              </a:spcAft>
              <a:buNone/>
              <a:defRPr/>
            </a:pPr>
            <a:r>
              <a:rPr lang="en-US" sz="2400" dirty="0"/>
              <a:t>• Deep fake detection methods include forensic analysis, behavioral cues scrutiny, and deep learning-based classification.</a:t>
            </a:r>
          </a:p>
          <a:p>
            <a:pPr marL="0" indent="0" eaLnBrk="1" fontAlgn="auto" hangingPunct="1">
              <a:spcAft>
                <a:spcPts val="0"/>
              </a:spcAft>
              <a:buNone/>
              <a:defRPr/>
            </a:pPr>
            <a:r>
              <a:rPr lang="en-US" sz="2400" dirty="0"/>
              <a:t>• Attention mechanisms inspired by human visual perception can enhance detection.</a:t>
            </a:r>
          </a:p>
          <a:p>
            <a:pPr marL="0" indent="0" eaLnBrk="1" fontAlgn="auto" hangingPunct="1">
              <a:spcAft>
                <a:spcPts val="0"/>
              </a:spcAft>
              <a:buNone/>
              <a:defRPr/>
            </a:pPr>
            <a:r>
              <a:rPr lang="en-US" sz="2400" dirty="0"/>
              <a:t>• Novel advancements in attention mechanisms are needed to overcome deep fake sophistication.</a:t>
            </a:r>
          </a:p>
          <a:p>
            <a:pPr marL="0" indent="0" eaLnBrk="1" fontAlgn="auto" hangingPunct="1">
              <a:spcAft>
                <a:spcPts val="0"/>
              </a:spcAft>
              <a:buNone/>
              <a:defRPr/>
            </a:pPr>
            <a:r>
              <a:rPr lang="en-US" sz="2400" dirty="0"/>
              <a:t>• These could include integrating self-attention networks, spatial temporal attention mechanisms, attention-based explanations, and fusion with other modalities.</a:t>
            </a:r>
          </a:p>
          <a:p>
            <a:pPr marL="0" indent="0" eaLnBrk="1" fontAlgn="auto" hangingPunct="1">
              <a:spcAft>
                <a:spcPts val="0"/>
              </a:spcAft>
              <a:buNone/>
              <a:defRPr/>
            </a:pPr>
            <a:r>
              <a:rPr lang="en-US" sz="2400" dirty="0"/>
              <a:t>• Reinforcement learning techniques could be augmented to adapt to evolving deep fake generation techniques.</a:t>
            </a:r>
          </a:p>
          <a:p>
            <a:pPr eaLnBrk="1" fontAlgn="auto" hangingPunct="1">
              <a:spcAft>
                <a:spcPts val="0"/>
              </a:spcAft>
              <a:defRPr/>
            </a:pPr>
            <a:endParaRPr lang="en-US" sz="2800" dirty="0"/>
          </a:p>
          <a:p>
            <a:pPr eaLnBrk="1" fontAlgn="auto" hangingPunct="1">
              <a:spcAft>
                <a:spcPts val="0"/>
              </a:spcAft>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21</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3782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1216-CDDD-472F-9B83-9C3A2C2F951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64FA3182-FA99-7B9D-B96E-A9E072C3A2C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000" dirty="0"/>
              <a:t>• </a:t>
            </a:r>
            <a:r>
              <a:rPr lang="en-US" sz="2400" dirty="0"/>
              <a:t>Machine learning-driven deepfake technology casts doubt on the of variety multimedia content.</a:t>
            </a:r>
          </a:p>
          <a:p>
            <a:pPr marL="0" indent="0" eaLnBrk="1" fontAlgn="auto" hangingPunct="1">
              <a:spcAft>
                <a:spcPts val="0"/>
              </a:spcAft>
              <a:buNone/>
              <a:defRPr/>
            </a:pPr>
            <a:r>
              <a:rPr lang="en-US" sz="2400" dirty="0"/>
              <a:t>• A variety of techniques include deep learning-based classification, behavioral cue analysis, and forensic analysis.</a:t>
            </a:r>
          </a:p>
          <a:p>
            <a:pPr marL="0" indent="0" eaLnBrk="1" fontAlgn="auto" hangingPunct="1">
              <a:spcAft>
                <a:spcPts val="0"/>
              </a:spcAft>
              <a:buNone/>
              <a:defRPr/>
            </a:pPr>
            <a:r>
              <a:rPr lang="en-US" sz="2400" dirty="0"/>
              <a:t>• Deep fake detection can be improved by attention methods that draw inspiration from human visual perception.</a:t>
            </a:r>
          </a:p>
          <a:p>
            <a:pPr marL="0" indent="0" eaLnBrk="1" fontAlgn="auto" hangingPunct="1">
              <a:spcAft>
                <a:spcPts val="0"/>
              </a:spcAft>
              <a:buNone/>
              <a:defRPr/>
            </a:pPr>
            <a:r>
              <a:rPr lang="en-US" sz="2400" dirty="0"/>
              <a:t>• Attention-based explanations, fusion of attention processes, self-attention networks, and spatial and temporal attention mechanisms are examples of potential advancements.</a:t>
            </a:r>
          </a:p>
          <a:p>
            <a:pPr marL="0" indent="0" eaLnBrk="1" fontAlgn="auto" hangingPunct="1">
              <a:spcAft>
                <a:spcPts val="0"/>
              </a:spcAft>
              <a:buNone/>
              <a:defRPr/>
            </a:pPr>
            <a:r>
              <a:rPr lang="en-US" sz="2400" dirty="0"/>
              <a:t>• Deep fake creation is a dynamic field that can be adjusted to through the use of reinforcement learning techniques.</a:t>
            </a:r>
          </a:p>
          <a:p>
            <a:pPr eaLnBrk="1" fontAlgn="auto" hangingPunct="1">
              <a:spcAft>
                <a:spcPts val="0"/>
              </a:spcAft>
              <a:defRPr/>
            </a:pPr>
            <a:endParaRPr lang="en-US" sz="24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8197" name="Slide Number Placeholder 4">
            <a:extLst>
              <a:ext uri="{FF2B5EF4-FFF2-40B4-BE49-F238E27FC236}">
                <a16:creationId xmlns:a16="http://schemas.microsoft.com/office/drawing/2014/main" id="{74458AFC-CECD-533F-17A3-0F45005991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pPr fontAlgn="base">
                <a:spcBef>
                  <a:spcPct val="0"/>
                </a:spcBef>
                <a:spcAft>
                  <a:spcPct val="0"/>
                </a:spcAft>
              </a:pPr>
              <a:t>22</a:t>
            </a:fld>
            <a:endParaRPr lang="en-US" altLang="en-US">
              <a:solidFill>
                <a:srgbClr val="898989"/>
              </a:solidFill>
              <a:cs typeface="Arial" panose="020B0604020202020204" pitchFamily="34" charset="0"/>
            </a:endParaRPr>
          </a:p>
        </p:txBody>
      </p:sp>
      <p:pic>
        <p:nvPicPr>
          <p:cNvPr id="8198" name="Picture 2" descr="C:\Users\VenuGS\Desktop\Logo_VMEG.jpg">
            <a:extLst>
              <a:ext uri="{FF2B5EF4-FFF2-40B4-BE49-F238E27FC236}">
                <a16:creationId xmlns:a16="http://schemas.microsoft.com/office/drawing/2014/main" id="{57A8848F-FA1B-D7D3-CC87-6A7EBCDC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8621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23</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7D25E3C7-241C-13FB-9673-C70105EAD06E}"/>
              </a:ext>
            </a:extLst>
          </p:cNvPr>
          <p:cNvGraphicFramePr>
            <a:graphicFrameLocks noGrp="1"/>
          </p:cNvGraphicFramePr>
          <p:nvPr/>
        </p:nvGraphicFramePr>
        <p:xfrm>
          <a:off x="228600" y="1066800"/>
          <a:ext cx="8763000" cy="5537199"/>
        </p:xfrm>
        <a:graphic>
          <a:graphicData uri="http://schemas.openxmlformats.org/drawingml/2006/table">
            <a:tbl>
              <a:tblPr firstRow="1" firstCol="1" bandRow="1">
                <a:tableStyleId>{5C22544A-7EE6-4342-B048-85BDC9FD1C3A}</a:tableStyleId>
              </a:tblPr>
              <a:tblGrid>
                <a:gridCol w="362923">
                  <a:extLst>
                    <a:ext uri="{9D8B030D-6E8A-4147-A177-3AD203B41FA5}">
                      <a16:colId xmlns:a16="http://schemas.microsoft.com/office/drawing/2014/main" val="179583042"/>
                    </a:ext>
                  </a:extLst>
                </a:gridCol>
                <a:gridCol w="1328672">
                  <a:extLst>
                    <a:ext uri="{9D8B030D-6E8A-4147-A177-3AD203B41FA5}">
                      <a16:colId xmlns:a16="http://schemas.microsoft.com/office/drawing/2014/main" val="2394853053"/>
                    </a:ext>
                  </a:extLst>
                </a:gridCol>
                <a:gridCol w="2100715">
                  <a:extLst>
                    <a:ext uri="{9D8B030D-6E8A-4147-A177-3AD203B41FA5}">
                      <a16:colId xmlns:a16="http://schemas.microsoft.com/office/drawing/2014/main" val="2306215193"/>
                    </a:ext>
                  </a:extLst>
                </a:gridCol>
                <a:gridCol w="2603908">
                  <a:extLst>
                    <a:ext uri="{9D8B030D-6E8A-4147-A177-3AD203B41FA5}">
                      <a16:colId xmlns:a16="http://schemas.microsoft.com/office/drawing/2014/main" val="2141780653"/>
                    </a:ext>
                  </a:extLst>
                </a:gridCol>
                <a:gridCol w="2366782">
                  <a:extLst>
                    <a:ext uri="{9D8B030D-6E8A-4147-A177-3AD203B41FA5}">
                      <a16:colId xmlns:a16="http://schemas.microsoft.com/office/drawing/2014/main" val="1392629304"/>
                    </a:ext>
                  </a:extLst>
                </a:gridCol>
              </a:tblGrid>
              <a:tr h="267436">
                <a:tc>
                  <a:txBody>
                    <a:bodyPr/>
                    <a:lstStyle/>
                    <a:p>
                      <a:pPr algn="ctr">
                        <a:lnSpc>
                          <a:spcPct val="107000"/>
                        </a:lnSpc>
                        <a:spcAft>
                          <a:spcPts val="800"/>
                        </a:spcAft>
                      </a:pPr>
                      <a:r>
                        <a:rPr lang="en-IN" sz="700" kern="0">
                          <a:effectLst/>
                        </a:rPr>
                        <a:t>S.no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Method Used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Disadvantages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76697791"/>
                  </a:ext>
                </a:extLst>
              </a:tr>
              <a:tr h="1121950">
                <a:tc>
                  <a:txBody>
                    <a:bodyPr/>
                    <a:lstStyle/>
                    <a:p>
                      <a:pPr algn="ctr">
                        <a:lnSpc>
                          <a:spcPct val="107000"/>
                        </a:lnSpc>
                        <a:spcAft>
                          <a:spcPts val="800"/>
                        </a:spcAft>
                      </a:pPr>
                      <a:r>
                        <a:rPr lang="en-IN" sz="700" kern="10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dirty="0">
                          <a:effectLst/>
                        </a:rPr>
                        <a:t>Deepfake Detection: A Systematic Literature Review</a:t>
                      </a:r>
                    </a:p>
                    <a:p>
                      <a:pPr algn="ctr">
                        <a:lnSpc>
                          <a:spcPct val="107000"/>
                        </a:lnSpc>
                        <a:spcAft>
                          <a:spcPts val="800"/>
                        </a:spcAft>
                      </a:pPr>
                      <a:r>
                        <a:rPr lang="en-IN" sz="700" kern="0" dirty="0">
                          <a:effectLst/>
                        </a:rPr>
                        <a:t>IEEE,2022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dirty="0">
                          <a:effectLst/>
                        </a:rPr>
                        <a:t>MACHINE LEARNING BASED METHODS,</a:t>
                      </a:r>
                    </a:p>
                    <a:p>
                      <a:pPr>
                        <a:lnSpc>
                          <a:spcPct val="107000"/>
                        </a:lnSpc>
                        <a:spcAft>
                          <a:spcPts val="800"/>
                        </a:spcAft>
                      </a:pPr>
                      <a:r>
                        <a:rPr lang="en-IN" sz="700" kern="100" dirty="0">
                          <a:effectLst/>
                        </a:rPr>
                        <a:t>DEEP LEARNING BASED METHODS,</a:t>
                      </a:r>
                    </a:p>
                    <a:p>
                      <a:pPr>
                        <a:lnSpc>
                          <a:spcPct val="107000"/>
                        </a:lnSpc>
                        <a:spcAft>
                          <a:spcPts val="800"/>
                        </a:spcAft>
                      </a:pPr>
                      <a:r>
                        <a:rPr lang="en-IN" sz="700" kern="100" dirty="0">
                          <a:effectLst/>
                        </a:rPr>
                        <a:t>STATISTICAL MEASUREMENTS BASED METHODS,</a:t>
                      </a:r>
                    </a:p>
                    <a:p>
                      <a:pPr>
                        <a:lnSpc>
                          <a:spcPct val="107000"/>
                        </a:lnSpc>
                        <a:spcAft>
                          <a:spcPts val="800"/>
                        </a:spcAft>
                      </a:pPr>
                      <a:r>
                        <a:rPr lang="en-IN" sz="700" kern="100" dirty="0">
                          <a:effectLst/>
                        </a:rPr>
                        <a:t>BLOCKCHAIN BASED METHODS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Use of Deep learning-based models,</a:t>
                      </a:r>
                      <a:endParaRPr lang="en-IN" sz="700" kern="100">
                        <a:effectLst/>
                      </a:endParaRPr>
                    </a:p>
                    <a:p>
                      <a:pPr>
                        <a:lnSpc>
                          <a:spcPct val="107000"/>
                        </a:lnSpc>
                        <a:spcAft>
                          <a:spcPts val="800"/>
                        </a:spcAft>
                      </a:pPr>
                      <a:r>
                        <a:rPr lang="en-IN" sz="700" kern="0">
                          <a:effectLst/>
                        </a:rPr>
                        <a:t>Provides an overview of various articles and methods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Limitations,</a:t>
                      </a:r>
                      <a:endParaRPr lang="en-IN" sz="700" kern="100">
                        <a:effectLst/>
                      </a:endParaRPr>
                    </a:p>
                    <a:p>
                      <a:pPr>
                        <a:lnSpc>
                          <a:spcPct val="107000"/>
                        </a:lnSpc>
                        <a:spcAft>
                          <a:spcPts val="800"/>
                        </a:spcAft>
                      </a:pPr>
                      <a:r>
                        <a:rPr lang="en-IN" sz="700" kern="0">
                          <a:effectLst/>
                        </a:rPr>
                        <a:t>Resource intensive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3890302840"/>
                  </a:ext>
                </a:extLst>
              </a:tr>
              <a:tr h="1107626">
                <a:tc>
                  <a:txBody>
                    <a:bodyPr/>
                    <a:lstStyle/>
                    <a:p>
                      <a:pPr algn="ct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An Improved Dense CNN Architecture for Deepfake Image Detection</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Binary classification model using CNN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Feature Extraction</a:t>
                      </a:r>
                      <a:endParaRPr lang="en-IN" sz="700" kern="100" dirty="0">
                        <a:effectLst/>
                      </a:endParaRPr>
                    </a:p>
                    <a:p>
                      <a:pPr>
                        <a:lnSpc>
                          <a:spcPct val="107000"/>
                        </a:lnSpc>
                        <a:spcAft>
                          <a:spcPts val="800"/>
                        </a:spcAft>
                      </a:pPr>
                      <a:r>
                        <a:rPr lang="en-IN" sz="700" kern="0" dirty="0">
                          <a:effectLst/>
                        </a:rPr>
                        <a:t>Spatial Hierarchies</a:t>
                      </a:r>
                      <a:endParaRPr lang="en-IN" sz="700" kern="100" dirty="0">
                        <a:effectLst/>
                      </a:endParaRPr>
                    </a:p>
                    <a:p>
                      <a:pPr>
                        <a:lnSpc>
                          <a:spcPct val="107000"/>
                        </a:lnSpc>
                        <a:spcAft>
                          <a:spcPts val="800"/>
                        </a:spcAft>
                      </a:pPr>
                      <a:r>
                        <a:rPr lang="en-IN" sz="700" kern="0" dirty="0">
                          <a:effectLst/>
                        </a:rPr>
                        <a:t>Robustness</a:t>
                      </a:r>
                      <a:endParaRPr lang="en-IN" sz="700" kern="100" dirty="0">
                        <a:effectLst/>
                      </a:endParaRPr>
                    </a:p>
                    <a:p>
                      <a:pPr>
                        <a:lnSpc>
                          <a:spcPct val="107000"/>
                        </a:lnSpc>
                        <a:spcAft>
                          <a:spcPts val="800"/>
                        </a:spcAft>
                      </a:pPr>
                      <a:r>
                        <a:rPr lang="en-IN" sz="700" kern="0" dirty="0">
                          <a:effectLst/>
                        </a:rPr>
                        <a:t>End-to-End Learning</a:t>
                      </a:r>
                      <a:endParaRPr lang="en-IN" sz="700" kern="100" dirty="0">
                        <a:effectLst/>
                      </a:endParaRPr>
                    </a:p>
                    <a:p>
                      <a:pPr>
                        <a:lnSpc>
                          <a:spcPct val="107000"/>
                        </a:lnSpc>
                        <a:spcAft>
                          <a:spcPts val="800"/>
                        </a:spcAft>
                      </a:pPr>
                      <a:r>
                        <a:rPr lang="en-IN" sz="700" kern="0" dirty="0">
                          <a:effectLst/>
                        </a:rPr>
                        <a:t>Scalability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Dependency</a:t>
                      </a:r>
                      <a:endParaRPr lang="en-IN" sz="700" kern="100">
                        <a:effectLst/>
                      </a:endParaRPr>
                    </a:p>
                    <a:p>
                      <a:pPr>
                        <a:lnSpc>
                          <a:spcPct val="107000"/>
                        </a:lnSpc>
                        <a:spcAft>
                          <a:spcPts val="800"/>
                        </a:spcAft>
                      </a:pPr>
                      <a:r>
                        <a:rPr lang="en-IN" sz="700" kern="0">
                          <a:effectLst/>
                        </a:rPr>
                        <a:t>Computationally Intensive</a:t>
                      </a:r>
                      <a:endParaRPr lang="en-IN" sz="700" kern="100">
                        <a:effectLst/>
                      </a:endParaRPr>
                    </a:p>
                    <a:p>
                      <a:pPr>
                        <a:lnSpc>
                          <a:spcPct val="107000"/>
                        </a:lnSpc>
                        <a:spcAft>
                          <a:spcPts val="800"/>
                        </a:spcAft>
                      </a:pPr>
                      <a:r>
                        <a:rPr lang="en-IN" sz="700" kern="0">
                          <a:effectLst/>
                        </a:rPr>
                        <a:t>Adversarial Attacks</a:t>
                      </a:r>
                      <a:endParaRPr lang="en-IN" sz="700" kern="100">
                        <a:effectLst/>
                      </a:endParaRPr>
                    </a:p>
                    <a:p>
                      <a:pPr>
                        <a:lnSpc>
                          <a:spcPct val="107000"/>
                        </a:lnSpc>
                        <a:spcAft>
                          <a:spcPts val="800"/>
                        </a:spcAft>
                      </a:pPr>
                      <a:r>
                        <a:rPr lang="en-IN" sz="700" kern="0">
                          <a:effectLst/>
                        </a:rPr>
                        <a:t>Interpretability</a:t>
                      </a:r>
                      <a:endParaRPr lang="en-IN" sz="700" kern="100">
                        <a:effectLst/>
                      </a:endParaRPr>
                    </a:p>
                    <a:p>
                      <a:pPr>
                        <a:lnSpc>
                          <a:spcPct val="107000"/>
                        </a:lnSpc>
                        <a:spcAft>
                          <a:spcPts val="800"/>
                        </a:spcAft>
                      </a:pPr>
                      <a:r>
                        <a:rPr lang="en-IN" sz="700" kern="0">
                          <a:effectLst/>
                        </a:rPr>
                        <a:t>Generalization Limitations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0572360"/>
                  </a:ext>
                </a:extLst>
              </a:tr>
              <a:tr h="631765">
                <a:tc>
                  <a:txBody>
                    <a:bodyPr/>
                    <a:lstStyle/>
                    <a:p>
                      <a:pPr algn="ct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Deepfake Generation and Detection: Case Study and Challenges</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Study on all of the methods available</a:t>
                      </a:r>
                      <a:endParaRPr lang="en-IN" sz="700" kern="100">
                        <a:effectLst/>
                      </a:endParaRPr>
                    </a:p>
                    <a:p>
                      <a:pPr>
                        <a:lnSpc>
                          <a:spcPct val="107000"/>
                        </a:lnSpc>
                        <a:spcAft>
                          <a:spcPts val="800"/>
                        </a:spcAft>
                      </a:pPr>
                      <a:r>
                        <a:rPr lang="en-IN" sz="700" kern="0">
                          <a:effectLst/>
                        </a:rPr>
                        <a:t>Survey for understanding Deep fakes generation and detection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NA</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8063710"/>
                  </a:ext>
                </a:extLst>
              </a:tr>
              <a:tr h="1107626">
                <a:tc>
                  <a:txBody>
                    <a:bodyPr/>
                    <a:lstStyle/>
                    <a:p>
                      <a:pPr algn="ctr">
                        <a:lnSpc>
                          <a:spcPct val="107000"/>
                        </a:lnSpc>
                        <a:spcAft>
                          <a:spcPts val="800"/>
                        </a:spcAft>
                      </a:pPr>
                      <a:r>
                        <a:rPr lang="en-IN" sz="700" kern="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 GAN-Based Model of Deepfake Detection in Social Media</a:t>
                      </a:r>
                    </a:p>
                    <a:p>
                      <a:pPr algn="ctr">
                        <a:lnSpc>
                          <a:spcPct val="107000"/>
                        </a:lnSpc>
                        <a:spcAft>
                          <a:spcPts val="800"/>
                        </a:spcAft>
                      </a:pPr>
                      <a:r>
                        <a:rPr lang="en-IN" sz="700" kern="100">
                          <a:effectLst/>
                        </a:rPr>
                        <a:t>Elsevier,2023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GAN-Based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Realistic Image Generation</a:t>
                      </a:r>
                      <a:endParaRPr lang="en-IN" sz="700" kern="100" dirty="0">
                        <a:effectLst/>
                      </a:endParaRPr>
                    </a:p>
                    <a:p>
                      <a:pPr>
                        <a:lnSpc>
                          <a:spcPct val="107000"/>
                        </a:lnSpc>
                        <a:spcAft>
                          <a:spcPts val="800"/>
                        </a:spcAft>
                      </a:pPr>
                      <a:r>
                        <a:rPr lang="en-IN" sz="700" kern="0" dirty="0">
                          <a:effectLst/>
                        </a:rPr>
                        <a:t>Capturing Complex Patterns</a:t>
                      </a:r>
                      <a:endParaRPr lang="en-IN" sz="700" kern="100" dirty="0">
                        <a:effectLst/>
                      </a:endParaRPr>
                    </a:p>
                    <a:p>
                      <a:pPr>
                        <a:lnSpc>
                          <a:spcPct val="107000"/>
                        </a:lnSpc>
                        <a:spcAft>
                          <a:spcPts val="800"/>
                        </a:spcAft>
                      </a:pPr>
                      <a:r>
                        <a:rPr lang="en-IN" sz="700" kern="0" dirty="0">
                          <a:effectLst/>
                        </a:rPr>
                        <a:t>Flexibility in Image Generation</a:t>
                      </a:r>
                      <a:endParaRPr lang="en-IN" sz="700" kern="100" dirty="0">
                        <a:effectLst/>
                      </a:endParaRPr>
                    </a:p>
                    <a:p>
                      <a:pPr>
                        <a:lnSpc>
                          <a:spcPct val="107000"/>
                        </a:lnSpc>
                        <a:spcAft>
                          <a:spcPts val="800"/>
                        </a:spcAft>
                      </a:pPr>
                      <a:r>
                        <a:rPr lang="en-IN" sz="700" kern="0" dirty="0">
                          <a:effectLst/>
                        </a:rPr>
                        <a:t>Potential for Few-shot Learning</a:t>
                      </a:r>
                      <a:endParaRPr lang="en-IN" sz="700" kern="100" dirty="0">
                        <a:effectLst/>
                      </a:endParaRPr>
                    </a:p>
                    <a:p>
                      <a:pPr>
                        <a:lnSpc>
                          <a:spcPct val="107000"/>
                        </a:lnSpc>
                        <a:spcAft>
                          <a:spcPts val="800"/>
                        </a:spcAft>
                      </a:pPr>
                      <a:r>
                        <a:rPr lang="en-IN" sz="700" kern="0" dirty="0">
                          <a:effectLst/>
                        </a:rPr>
                        <a:t>Diversity in Output Generation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Intensive Training</a:t>
                      </a:r>
                      <a:endParaRPr lang="en-IN" sz="700" kern="100">
                        <a:effectLst/>
                      </a:endParaRPr>
                    </a:p>
                    <a:p>
                      <a:pPr>
                        <a:lnSpc>
                          <a:spcPct val="107000"/>
                        </a:lnSpc>
                        <a:spcAft>
                          <a:spcPts val="800"/>
                        </a:spcAft>
                      </a:pPr>
                      <a:r>
                        <a:rPr lang="en-IN" sz="700" kern="0">
                          <a:effectLst/>
                        </a:rPr>
                        <a:t>Mode Collapse</a:t>
                      </a:r>
                      <a:endParaRPr lang="en-IN" sz="700" kern="100">
                        <a:effectLst/>
                      </a:endParaRPr>
                    </a:p>
                    <a:p>
                      <a:pPr>
                        <a:lnSpc>
                          <a:spcPct val="107000"/>
                        </a:lnSpc>
                        <a:spcAft>
                          <a:spcPts val="800"/>
                        </a:spcAft>
                      </a:pPr>
                      <a:r>
                        <a:rPr lang="en-IN" sz="700" kern="0">
                          <a:effectLst/>
                        </a:rPr>
                        <a:t>Training Instability</a:t>
                      </a:r>
                      <a:endParaRPr lang="en-IN" sz="700" kern="100">
                        <a:effectLst/>
                      </a:endParaRPr>
                    </a:p>
                    <a:p>
                      <a:pPr>
                        <a:lnSpc>
                          <a:spcPct val="107000"/>
                        </a:lnSpc>
                        <a:spcAft>
                          <a:spcPts val="800"/>
                        </a:spcAft>
                      </a:pPr>
                      <a:r>
                        <a:rPr lang="en-IN" sz="700" kern="0">
                          <a:effectLst/>
                        </a:rPr>
                        <a:t>Vulnerability to Adversarial Attacks</a:t>
                      </a:r>
                      <a:endParaRPr lang="en-IN" sz="700" kern="100">
                        <a:effectLst/>
                      </a:endParaRPr>
                    </a:p>
                    <a:p>
                      <a:pPr>
                        <a:lnSpc>
                          <a:spcPct val="107000"/>
                        </a:lnSpc>
                        <a:spcAft>
                          <a:spcPts val="800"/>
                        </a:spcAft>
                      </a:pPr>
                      <a:r>
                        <a:rPr lang="en-IN" sz="700" kern="0">
                          <a:effectLst/>
                        </a:rPr>
                        <a:t>Lack of Interpretability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18345566"/>
                  </a:ext>
                </a:extLst>
              </a:tr>
              <a:tr h="1300796">
                <a:tc>
                  <a:txBody>
                    <a:bodyPr/>
                    <a:lstStyle/>
                    <a:p>
                      <a:pPr algn="ctr">
                        <a:lnSpc>
                          <a:spcPct val="107000"/>
                        </a:lnSpc>
                        <a:spcAft>
                          <a:spcPts val="800"/>
                        </a:spcAft>
                      </a:pPr>
                      <a:r>
                        <a:rPr lang="en-IN" sz="700" kern="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Exposing Fake Faces Through Deep Neural Networks Combining Content and Trace Feature Extractors</a:t>
                      </a:r>
                    </a:p>
                    <a:p>
                      <a:pPr algn="ctr">
                        <a:lnSpc>
                          <a:spcPct val="107000"/>
                        </a:lnSpc>
                        <a:spcAft>
                          <a:spcPts val="800"/>
                        </a:spcAft>
                      </a:pPr>
                      <a:r>
                        <a:rPr lang="en-IN" sz="700" kern="100">
                          <a:effectLst/>
                        </a:rPr>
                        <a:t>IEEE,2021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a:effectLst/>
                        </a:rPr>
                        <a:t>Face detection</a:t>
                      </a:r>
                    </a:p>
                    <a:p>
                      <a:pPr>
                        <a:lnSpc>
                          <a:spcPct val="107000"/>
                        </a:lnSpc>
                        <a:spcAft>
                          <a:spcPts val="800"/>
                        </a:spcAft>
                      </a:pPr>
                      <a:r>
                        <a:rPr lang="en-IN" sz="700" kern="100">
                          <a:effectLst/>
                        </a:rPr>
                        <a:t>Face alignment and extraction Authenticity classification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Combines general-purpose and face image forensics.</a:t>
                      </a:r>
                      <a:br>
                        <a:rPr lang="en-IN" sz="700" kern="0">
                          <a:effectLst/>
                        </a:rPr>
                      </a:br>
                      <a:r>
                        <a:rPr lang="en-IN" sz="700" kern="0">
                          <a:effectLst/>
                        </a:rPr>
                        <a:t>Integrates content and trace feature extractors for manipulation detection.</a:t>
                      </a:r>
                      <a:br>
                        <a:rPr lang="en-IN" sz="700" kern="0">
                          <a:effectLst/>
                        </a:rPr>
                      </a:br>
                      <a:r>
                        <a:rPr lang="en-IN" sz="700" kern="0">
                          <a:effectLst/>
                        </a:rPr>
                        <a:t>Demonstrates robustness across video compression rates.</a:t>
                      </a:r>
                      <a:br>
                        <a:rPr lang="en-IN" sz="700" kern="0">
                          <a:effectLst/>
                        </a:rPr>
                      </a:br>
                      <a:r>
                        <a:rPr lang="en-IN" sz="700" kern="0">
                          <a:effectLst/>
                        </a:rPr>
                        <a:t>Provides insights into face parts for manipulation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Complex model architecture affects computational efficiency.</a:t>
                      </a:r>
                      <a:endParaRPr lang="en-IN" sz="700" kern="100" dirty="0">
                        <a:effectLst/>
                      </a:endParaRPr>
                    </a:p>
                    <a:p>
                      <a:pPr>
                        <a:lnSpc>
                          <a:spcPct val="107000"/>
                        </a:lnSpc>
                        <a:spcAft>
                          <a:spcPts val="800"/>
                        </a:spcAft>
                      </a:pPr>
                      <a:r>
                        <a:rPr lang="en-IN" sz="700" kern="0" dirty="0">
                          <a:effectLst/>
                        </a:rPr>
                        <a:t>Effectiveness depends on training data availability and quality.</a:t>
                      </a:r>
                      <a:endParaRPr lang="en-IN" sz="700" kern="100" dirty="0">
                        <a:effectLst/>
                      </a:endParaRPr>
                    </a:p>
                    <a:p>
                      <a:pPr>
                        <a:lnSpc>
                          <a:spcPct val="107000"/>
                        </a:lnSpc>
                        <a:spcAft>
                          <a:spcPts val="800"/>
                        </a:spcAft>
                      </a:pPr>
                      <a:r>
                        <a:rPr lang="en-IN" sz="700" kern="0" dirty="0">
                          <a:effectLst/>
                        </a:rPr>
                        <a:t>Generalization to other datasets or real-world scenarios is challenging.</a:t>
                      </a:r>
                      <a:endParaRPr lang="en-IN" sz="700" kern="100" dirty="0">
                        <a:effectLst/>
                      </a:endParaRPr>
                    </a:p>
                    <a:p>
                      <a:pPr>
                        <a:lnSpc>
                          <a:spcPct val="107000"/>
                        </a:lnSpc>
                        <a:spcAft>
                          <a:spcPts val="800"/>
                        </a:spcAft>
                      </a:pPr>
                      <a:r>
                        <a:rPr lang="en-IN" sz="700" kern="0" dirty="0">
                          <a:effectLst/>
                        </a:rPr>
                        <a:t>Balancing precision and recall is essential.</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24005177"/>
                  </a:ext>
                </a:extLst>
              </a:tr>
            </a:tbl>
          </a:graphicData>
        </a:graphic>
      </p:graphicFrame>
    </p:spTree>
    <p:extLst>
      <p:ext uri="{BB962C8B-B14F-4D97-AF65-F5344CB8AC3E}">
        <p14:creationId xmlns:p14="http://schemas.microsoft.com/office/powerpoint/2010/main" val="37770183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195072" y="1161882"/>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24</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731F82A2-75F1-6868-766C-EA168F3BB3D5}"/>
              </a:ext>
            </a:extLst>
          </p:cNvPr>
          <p:cNvGraphicFramePr>
            <a:graphicFrameLocks noGrp="1"/>
          </p:cNvGraphicFramePr>
          <p:nvPr/>
        </p:nvGraphicFramePr>
        <p:xfrm>
          <a:off x="228600" y="1282531"/>
          <a:ext cx="8610600" cy="5438944"/>
        </p:xfrm>
        <a:graphic>
          <a:graphicData uri="http://schemas.openxmlformats.org/drawingml/2006/table">
            <a:tbl>
              <a:tblPr firstRow="1" firstCol="1" bandRow="1">
                <a:tableStyleId>{5C22544A-7EE6-4342-B048-85BDC9FD1C3A}</a:tableStyleId>
              </a:tblPr>
              <a:tblGrid>
                <a:gridCol w="356609">
                  <a:extLst>
                    <a:ext uri="{9D8B030D-6E8A-4147-A177-3AD203B41FA5}">
                      <a16:colId xmlns:a16="http://schemas.microsoft.com/office/drawing/2014/main" val="2529016639"/>
                    </a:ext>
                  </a:extLst>
                </a:gridCol>
                <a:gridCol w="1305565">
                  <a:extLst>
                    <a:ext uri="{9D8B030D-6E8A-4147-A177-3AD203B41FA5}">
                      <a16:colId xmlns:a16="http://schemas.microsoft.com/office/drawing/2014/main" val="1934182309"/>
                    </a:ext>
                  </a:extLst>
                </a:gridCol>
                <a:gridCol w="2064182">
                  <a:extLst>
                    <a:ext uri="{9D8B030D-6E8A-4147-A177-3AD203B41FA5}">
                      <a16:colId xmlns:a16="http://schemas.microsoft.com/office/drawing/2014/main" val="4159663039"/>
                    </a:ext>
                  </a:extLst>
                </a:gridCol>
                <a:gridCol w="2558621">
                  <a:extLst>
                    <a:ext uri="{9D8B030D-6E8A-4147-A177-3AD203B41FA5}">
                      <a16:colId xmlns:a16="http://schemas.microsoft.com/office/drawing/2014/main" val="3229653778"/>
                    </a:ext>
                  </a:extLst>
                </a:gridCol>
                <a:gridCol w="2325623">
                  <a:extLst>
                    <a:ext uri="{9D8B030D-6E8A-4147-A177-3AD203B41FA5}">
                      <a16:colId xmlns:a16="http://schemas.microsoft.com/office/drawing/2014/main" val="4258694267"/>
                    </a:ext>
                  </a:extLst>
                </a:gridCol>
              </a:tblGrid>
              <a:tr h="1028304">
                <a:tc>
                  <a:txBody>
                    <a:bodyPr/>
                    <a:lstStyle/>
                    <a:p>
                      <a:pPr algn="ctr">
                        <a:lnSpc>
                          <a:spcPct val="107000"/>
                        </a:lnSpc>
                        <a:spcAft>
                          <a:spcPts val="800"/>
                        </a:spcAft>
                      </a:pPr>
                      <a:r>
                        <a:rPr lang="en-IN" sz="800" kern="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dirty="0">
                          <a:effectLst/>
                        </a:rPr>
                        <a:t>EMERGING THREAT OF DEEP FAKE: HOW TO IDENTIFY AND PREVENT IT</a:t>
                      </a:r>
                      <a:endParaRPr lang="en-IN" sz="700" kern="100" dirty="0">
                        <a:effectLst/>
                      </a:endParaRPr>
                    </a:p>
                    <a:p>
                      <a:pPr algn="ctr">
                        <a:lnSpc>
                          <a:spcPct val="107000"/>
                        </a:lnSpc>
                        <a:spcAft>
                          <a:spcPts val="800"/>
                        </a:spcAft>
                      </a:pPr>
                      <a:r>
                        <a:rPr lang="en-IN" sz="800" kern="100" dirty="0">
                          <a:effectLst/>
                        </a:rPr>
                        <a:t>ACM,2022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Biological signals</a:t>
                      </a:r>
                      <a:endParaRPr lang="en-IN" sz="700" kern="100">
                        <a:effectLst/>
                      </a:endParaRPr>
                    </a:p>
                    <a:p>
                      <a:pPr>
                        <a:lnSpc>
                          <a:spcPct val="107000"/>
                        </a:lnSpc>
                        <a:spcAft>
                          <a:spcPts val="800"/>
                        </a:spcAft>
                      </a:pPr>
                      <a:r>
                        <a:rPr lang="en-IN" sz="800" kern="0">
                          <a:effectLst/>
                        </a:rPr>
                        <a:t>Pixel level irregularities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Utilizes biological signals like PPG and AR.</a:t>
                      </a:r>
                      <a:endParaRPr lang="en-IN" sz="700" kern="100">
                        <a:effectLst/>
                      </a:endParaRPr>
                    </a:p>
                    <a:p>
                      <a:pPr>
                        <a:lnSpc>
                          <a:spcPct val="107000"/>
                        </a:lnSpc>
                        <a:spcAft>
                          <a:spcPts val="800"/>
                        </a:spcAft>
                      </a:pPr>
                      <a:r>
                        <a:rPr lang="en-IN" sz="800" kern="0">
                          <a:effectLst/>
                        </a:rPr>
                        <a:t>Enhances detection robustness by combining spatial and temporal fingerprints.</a:t>
                      </a:r>
                      <a:endParaRPr lang="en-IN" sz="700" kern="100">
                        <a:effectLst/>
                      </a:endParaRPr>
                    </a:p>
                    <a:p>
                      <a:pPr>
                        <a:lnSpc>
                          <a:spcPct val="107000"/>
                        </a:lnSpc>
                        <a:spcAft>
                          <a:spcPts val="800"/>
                        </a:spcAft>
                      </a:pPr>
                      <a:r>
                        <a:rPr lang="en-IN" sz="800" kern="0">
                          <a:effectLst/>
                        </a:rPr>
                        <a:t>Model-agnostic, adaptable to various deep fake scenarios.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Weak Biological Signals</a:t>
                      </a:r>
                      <a:endParaRPr lang="en-IN" sz="700" kern="100">
                        <a:effectLst/>
                      </a:endParaRPr>
                    </a:p>
                    <a:p>
                      <a:pPr>
                        <a:lnSpc>
                          <a:spcPct val="107000"/>
                        </a:lnSpc>
                        <a:spcAft>
                          <a:spcPts val="800"/>
                        </a:spcAft>
                      </a:pPr>
                      <a:r>
                        <a:rPr lang="en-IN" sz="800" kern="0">
                          <a:effectLst/>
                        </a:rPr>
                        <a:t>Limited Generative Model Coverage</a:t>
                      </a:r>
                      <a:endParaRPr lang="en-IN" sz="700" kern="100">
                        <a:effectLst/>
                      </a:endParaRPr>
                    </a:p>
                    <a:p>
                      <a:pPr>
                        <a:lnSpc>
                          <a:spcPct val="107000"/>
                        </a:lnSpc>
                        <a:spcAft>
                          <a:spcPts val="800"/>
                        </a:spcAft>
                      </a:pPr>
                      <a:r>
                        <a:rPr lang="en-IN" sz="800" kern="0">
                          <a:effectLst/>
                        </a:rPr>
                        <a:t>Complexity and Computational Cost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395782123"/>
                  </a:ext>
                </a:extLst>
              </a:tr>
              <a:tr h="905338">
                <a:tc>
                  <a:txBody>
                    <a:bodyPr/>
                    <a:lstStyle/>
                    <a:p>
                      <a:pPr algn="ctr">
                        <a:lnSpc>
                          <a:spcPct val="107000"/>
                        </a:lnSpc>
                        <a:spcAft>
                          <a:spcPts val="800"/>
                        </a:spcAft>
                      </a:pPr>
                      <a:r>
                        <a:rPr lang="en-IN" sz="8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 Learning for Deepfakes Creation and Detection: A Survey</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Study on all of the methods available</a:t>
                      </a:r>
                      <a:endParaRPr lang="en-IN" sz="700" kern="100">
                        <a:effectLst/>
                      </a:endParaRPr>
                    </a:p>
                    <a:p>
                      <a:pPr>
                        <a:lnSpc>
                          <a:spcPct val="107000"/>
                        </a:lnSpc>
                        <a:spcAft>
                          <a:spcPts val="800"/>
                        </a:spcAft>
                      </a:pPr>
                      <a:r>
                        <a:rPr lang="en-IN" sz="800" kern="0">
                          <a:effectLst/>
                        </a:rPr>
                        <a:t>Survey for understanding Deep fakes generation and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endParaRPr>
                    </a:p>
                    <a:p>
                      <a:pPr>
                        <a:lnSpc>
                          <a:spcPct val="107000"/>
                        </a:lnSpc>
                        <a:spcAft>
                          <a:spcPts val="800"/>
                        </a:spcAft>
                      </a:pPr>
                      <a:r>
                        <a:rPr lang="en-IN" sz="8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3480028904"/>
                  </a:ext>
                </a:extLst>
              </a:tr>
              <a:tr h="1221053">
                <a:tc>
                  <a:txBody>
                    <a:bodyPr/>
                    <a:lstStyle/>
                    <a:p>
                      <a:pPr algn="ctr">
                        <a:lnSpc>
                          <a:spcPct val="107000"/>
                        </a:lnSpc>
                        <a:spcAft>
                          <a:spcPts val="800"/>
                        </a:spcAft>
                      </a:pPr>
                      <a:r>
                        <a:rPr lang="en-IN" sz="8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Detection Based on High-Frequency Enhancement Network for Highly Compressed Content</a:t>
                      </a:r>
                      <a:endParaRPr lang="en-IN" sz="700" kern="100">
                        <a:effectLst/>
                      </a:endParaRPr>
                    </a:p>
                    <a:p>
                      <a:pPr algn="ctr">
                        <a:lnSpc>
                          <a:spcPct val="107000"/>
                        </a:lnSpc>
                        <a:spcAft>
                          <a:spcPts val="800"/>
                        </a:spcAft>
                      </a:pPr>
                      <a:r>
                        <a:rPr lang="en-IN" sz="800" kern="100">
                          <a:effectLst/>
                        </a:rPr>
                        <a:t>Elsevier,2024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A high-frequency information enhancement</a:t>
                      </a:r>
                      <a:endParaRPr lang="en-IN" sz="700" kern="100">
                        <a:effectLst/>
                      </a:endParaRPr>
                    </a:p>
                    <a:p>
                      <a:pPr>
                        <a:lnSpc>
                          <a:spcPct val="107000"/>
                        </a:lnSpc>
                        <a:spcAft>
                          <a:spcPts val="800"/>
                        </a:spcAft>
                      </a:pPr>
                      <a:r>
                        <a:rPr lang="en-IN" sz="800" kern="0">
                          <a:effectLst/>
                        </a:rPr>
                        <a:t>network</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Targeting Low-Quality, Compressed Content</a:t>
                      </a:r>
                      <a:endParaRPr lang="en-IN" sz="700" kern="100">
                        <a:effectLst/>
                      </a:endParaRPr>
                    </a:p>
                    <a:p>
                      <a:pPr>
                        <a:lnSpc>
                          <a:spcPct val="107000"/>
                        </a:lnSpc>
                        <a:spcAft>
                          <a:spcPts val="800"/>
                        </a:spcAft>
                      </a:pPr>
                      <a:r>
                        <a:rPr lang="en-IN" sz="800" kern="0">
                          <a:effectLst/>
                        </a:rPr>
                        <a:t>High-Frequency Enhancement Framework</a:t>
                      </a:r>
                      <a:endParaRPr lang="en-IN" sz="700" kern="100">
                        <a:effectLst/>
                      </a:endParaRPr>
                    </a:p>
                    <a:p>
                      <a:pPr>
                        <a:lnSpc>
                          <a:spcPct val="107000"/>
                        </a:lnSpc>
                        <a:spcAft>
                          <a:spcPts val="800"/>
                        </a:spcAft>
                      </a:pPr>
                      <a:r>
                        <a:rPr lang="en-IN" sz="800" kern="0">
                          <a:effectLst/>
                        </a:rPr>
                        <a:t>Multi-Branch Architecture</a:t>
                      </a:r>
                      <a:endParaRPr lang="en-IN" sz="700" kern="100">
                        <a:effectLst/>
                      </a:endParaRPr>
                    </a:p>
                    <a:p>
                      <a:pPr>
                        <a:lnSpc>
                          <a:spcPct val="107000"/>
                        </a:lnSpc>
                        <a:spcAft>
                          <a:spcPts val="800"/>
                        </a:spcAft>
                      </a:pPr>
                      <a:r>
                        <a:rPr lang="en-IN" sz="800" kern="0">
                          <a:effectLst/>
                        </a:rPr>
                        <a:t>Two-Stage Cross-Fusion Module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Complexity and Computational Cost</a:t>
                      </a:r>
                      <a:endParaRPr lang="en-IN" sz="700" kern="100">
                        <a:effectLst/>
                      </a:endParaRPr>
                    </a:p>
                    <a:p>
                      <a:pPr>
                        <a:lnSpc>
                          <a:spcPct val="107000"/>
                        </a:lnSpc>
                        <a:spcAft>
                          <a:spcPts val="800"/>
                        </a:spcAft>
                      </a:pPr>
                      <a:r>
                        <a:rPr lang="en-IN" sz="800" kern="0">
                          <a:effectLst/>
                        </a:rPr>
                        <a:t>Data Dependency</a:t>
                      </a:r>
                      <a:endParaRPr lang="en-IN" sz="700" kern="100">
                        <a:effectLst/>
                      </a:endParaRPr>
                    </a:p>
                    <a:p>
                      <a:pPr>
                        <a:lnSpc>
                          <a:spcPct val="107000"/>
                        </a:lnSpc>
                        <a:spcAft>
                          <a:spcPts val="800"/>
                        </a:spcAft>
                      </a:pPr>
                      <a:r>
                        <a:rPr lang="en-IN" sz="800" kern="0">
                          <a:effectLst/>
                        </a:rPr>
                        <a:t>Trade-Offs in Detection Performance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666004335"/>
                  </a:ext>
                </a:extLst>
              </a:tr>
              <a:tr h="1221053">
                <a:tc>
                  <a:txBody>
                    <a:bodyPr/>
                    <a:lstStyle/>
                    <a:p>
                      <a:pPr algn="ctr">
                        <a:lnSpc>
                          <a:spcPct val="107000"/>
                        </a:lnSpc>
                        <a:spcAft>
                          <a:spcPts val="800"/>
                        </a:spcAft>
                      </a:pPr>
                      <a:r>
                        <a:rPr lang="en-IN" sz="800" kern="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forensics analysis: An explainable hierarchical ensemble of weakly supervised models</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Hierarchical Explainable Forensics Algorithm</a:t>
                      </a:r>
                      <a:endParaRPr lang="en-IN" sz="700" kern="100">
                        <a:effectLst/>
                      </a:endParaRPr>
                    </a:p>
                    <a:p>
                      <a:pPr>
                        <a:lnSpc>
                          <a:spcPct val="107000"/>
                        </a:lnSpc>
                        <a:spcAft>
                          <a:spcPts val="800"/>
                        </a:spcAft>
                      </a:pPr>
                      <a:r>
                        <a:rPr lang="en-IN" sz="800" kern="0">
                          <a:effectLst/>
                        </a:rPr>
                        <a:t>Attention-Based Explainable Deepfake Detection Algorithm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Human Involvement</a:t>
                      </a:r>
                      <a:endParaRPr lang="en-IN" sz="700" kern="100">
                        <a:effectLst/>
                      </a:endParaRPr>
                    </a:p>
                    <a:p>
                      <a:pPr>
                        <a:lnSpc>
                          <a:spcPct val="107000"/>
                        </a:lnSpc>
                        <a:spcAft>
                          <a:spcPts val="800"/>
                        </a:spcAft>
                      </a:pPr>
                      <a:r>
                        <a:rPr lang="en-IN" sz="800" kern="0">
                          <a:effectLst/>
                        </a:rPr>
                        <a:t>Interpretable Explanations</a:t>
                      </a:r>
                      <a:endParaRPr lang="en-IN" sz="700" kern="100">
                        <a:effectLst/>
                      </a:endParaRPr>
                    </a:p>
                    <a:p>
                      <a:pPr>
                        <a:lnSpc>
                          <a:spcPct val="107000"/>
                        </a:lnSpc>
                        <a:spcAft>
                          <a:spcPts val="800"/>
                        </a:spcAft>
                      </a:pPr>
                      <a:r>
                        <a:rPr lang="en-IN" sz="800" kern="0">
                          <a:effectLst/>
                        </a:rPr>
                        <a:t>Attention-Based Approach</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Subjectivity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352632147"/>
                  </a:ext>
                </a:extLst>
              </a:tr>
              <a:tr h="1063196">
                <a:tc>
                  <a:txBody>
                    <a:bodyPr/>
                    <a:lstStyle/>
                    <a:p>
                      <a:pPr algn="ctr">
                        <a:lnSpc>
                          <a:spcPct val="107000"/>
                        </a:lnSpc>
                        <a:spcAft>
                          <a:spcPts val="800"/>
                        </a:spcAft>
                      </a:pPr>
                      <a:r>
                        <a:rPr lang="en-IN" sz="800" kern="0">
                          <a:effectLst/>
                        </a:rPr>
                        <a:t>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Fake‑checker: A fusion of texture features and deep learning for deepfakes detection</a:t>
                      </a:r>
                      <a:endParaRPr lang="en-IN" sz="700" kern="100">
                        <a:effectLst/>
                      </a:endParaRPr>
                    </a:p>
                    <a:p>
                      <a:pPr algn="ctr">
                        <a:lnSpc>
                          <a:spcPct val="107000"/>
                        </a:lnSpc>
                        <a:spcAft>
                          <a:spcPts val="800"/>
                        </a:spcAft>
                      </a:pPr>
                      <a:r>
                        <a:rPr lang="en-IN" sz="800" kern="100">
                          <a:effectLst/>
                        </a:rPr>
                        <a:t>Springer,2023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100">
                          <a:effectLst/>
                          <a:highlight>
                            <a:srgbClr val="FFFFFF"/>
                          </a:highlight>
                        </a:rPr>
                        <a:t>Fusion of Deep Features and Handcrafted Texture Features</a:t>
                      </a:r>
                      <a:endParaRPr lang="en-IN" sz="700" kern="100">
                        <a:effectLst/>
                      </a:endParaRPr>
                    </a:p>
                    <a:p>
                      <a:pPr>
                        <a:lnSpc>
                          <a:spcPct val="107000"/>
                        </a:lnSpc>
                        <a:spcAft>
                          <a:spcPts val="800"/>
                        </a:spcAft>
                      </a:pPr>
                      <a:r>
                        <a:rPr lang="en-IN" sz="800" kern="0">
                          <a:effectLst/>
                        </a:rPr>
                        <a:t>Principal Component Analysis (PCA)</a:t>
                      </a:r>
                      <a:endParaRPr lang="en-IN" sz="700" kern="100">
                        <a:effectLst/>
                      </a:endParaRPr>
                    </a:p>
                    <a:p>
                      <a:pPr>
                        <a:lnSpc>
                          <a:spcPct val="107000"/>
                        </a:lnSpc>
                        <a:spcAft>
                          <a:spcPts val="800"/>
                        </a:spcAft>
                      </a:pPr>
                      <a:r>
                        <a:rPr lang="en-IN" sz="800" kern="0">
                          <a:effectLst/>
                        </a:rPr>
                        <a:t>XGBoost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Comprehensive Feature Representation</a:t>
                      </a:r>
                      <a:endParaRPr lang="en-IN" sz="700" kern="100">
                        <a:effectLst/>
                      </a:endParaRPr>
                    </a:p>
                    <a:p>
                      <a:pPr>
                        <a:lnSpc>
                          <a:spcPct val="107000"/>
                        </a:lnSpc>
                        <a:spcAft>
                          <a:spcPts val="800"/>
                        </a:spcAft>
                      </a:pPr>
                      <a:r>
                        <a:rPr lang="en-IN" sz="800" kern="0">
                          <a:effectLst/>
                        </a:rPr>
                        <a:t>Robust Performance</a:t>
                      </a:r>
                      <a:endParaRPr lang="en-IN" sz="700" kern="100">
                        <a:effectLst/>
                      </a:endParaRPr>
                    </a:p>
                    <a:p>
                      <a:pPr>
                        <a:lnSpc>
                          <a:spcPct val="107000"/>
                        </a:lnSpc>
                        <a:spcAft>
                          <a:spcPts val="800"/>
                        </a:spcAft>
                      </a:pPr>
                      <a:r>
                        <a:rPr lang="en-IN" sz="800" kern="0">
                          <a:effectLst/>
                        </a:rPr>
                        <a:t>Generalization Capability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dirty="0">
                          <a:effectLst/>
                        </a:rPr>
                        <a:t>Computational Complexity</a:t>
                      </a:r>
                      <a:endParaRPr lang="en-IN" sz="700" kern="100" dirty="0">
                        <a:effectLst/>
                      </a:endParaRPr>
                    </a:p>
                    <a:p>
                      <a:pPr>
                        <a:lnSpc>
                          <a:spcPct val="107000"/>
                        </a:lnSpc>
                        <a:spcAft>
                          <a:spcPts val="800"/>
                        </a:spcAft>
                      </a:pPr>
                      <a:r>
                        <a:rPr lang="en-IN" sz="800" kern="0" dirty="0">
                          <a:effectLst/>
                        </a:rPr>
                        <a:t>Data Dependency</a:t>
                      </a:r>
                      <a:endParaRPr lang="en-IN" sz="700" kern="100" dirty="0">
                        <a:effectLst/>
                      </a:endParaRPr>
                    </a:p>
                    <a:p>
                      <a:pPr>
                        <a:lnSpc>
                          <a:spcPct val="107000"/>
                        </a:lnSpc>
                        <a:spcAft>
                          <a:spcPts val="800"/>
                        </a:spcAft>
                      </a:pPr>
                      <a:r>
                        <a:rPr lang="en-IN" sz="800" kern="0" dirty="0">
                          <a:effectLst/>
                        </a:rPr>
                        <a:t>Trade-Offs in Decision Accuracy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068817659"/>
                  </a:ext>
                </a:extLst>
              </a:tr>
            </a:tbl>
          </a:graphicData>
        </a:graphic>
      </p:graphicFrame>
    </p:spTree>
    <p:extLst>
      <p:ext uri="{BB962C8B-B14F-4D97-AF65-F5344CB8AC3E}">
        <p14:creationId xmlns:p14="http://schemas.microsoft.com/office/powerpoint/2010/main" val="12264745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55EB-ADDC-2BA0-3088-C611A3A4B1FF}"/>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Existing System </a:t>
            </a:r>
          </a:p>
        </p:txBody>
      </p:sp>
      <p:sp>
        <p:nvSpPr>
          <p:cNvPr id="3" name="Content Placeholder 2">
            <a:extLst>
              <a:ext uri="{FF2B5EF4-FFF2-40B4-BE49-F238E27FC236}">
                <a16:creationId xmlns:a16="http://schemas.microsoft.com/office/drawing/2014/main" id="{900D3389-F965-4825-E122-54010068019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marL="0" indent="0" eaLnBrk="1" fontAlgn="auto" hangingPunct="1">
              <a:spcAft>
                <a:spcPts val="0"/>
              </a:spcAft>
              <a:buNone/>
              <a:defRPr/>
            </a:pPr>
            <a:r>
              <a:rPr lang="en-US" sz="1800" dirty="0"/>
              <a:t>• Forensic Analysis: Identifies subtle artifacts or inconsistencies in media, ideal for detecting early-generation deep fakes.</a:t>
            </a:r>
          </a:p>
          <a:p>
            <a:pPr marL="0" indent="0" eaLnBrk="1" fontAlgn="auto" hangingPunct="1">
              <a:spcAft>
                <a:spcPts val="0"/>
              </a:spcAft>
              <a:buNone/>
              <a:defRPr/>
            </a:pPr>
            <a:r>
              <a:rPr lang="en-US" sz="1800" dirty="0"/>
              <a:t>• Behavioral Cues Scrutiny: Analyzes behavioral patterns to detect anomalies, indicating synthetic content.</a:t>
            </a:r>
          </a:p>
          <a:p>
            <a:pPr marL="0" indent="0" eaLnBrk="1" fontAlgn="auto" hangingPunct="1">
              <a:spcAft>
                <a:spcPts val="0"/>
              </a:spcAft>
              <a:buNone/>
              <a:defRPr/>
            </a:pPr>
            <a:r>
              <a:rPr lang="en-US" sz="1800" dirty="0"/>
              <a:t>• Deep Learning-Based Classification: Uses neural networks to classify media as real or fake, handling complex features and learning representations.</a:t>
            </a:r>
          </a:p>
          <a:p>
            <a:pPr marL="0" indent="0" eaLnBrk="1" fontAlgn="auto" hangingPunct="1">
              <a:spcAft>
                <a:spcPts val="0"/>
              </a:spcAft>
              <a:buNone/>
              <a:defRPr/>
            </a:pPr>
            <a:r>
              <a:rPr lang="en-US" sz="1800" dirty="0"/>
              <a:t>• Attention Mechanisms: Enhances detection by focusing on relevant features within the media.</a:t>
            </a:r>
          </a:p>
          <a:p>
            <a:pPr marL="0" indent="0" eaLnBrk="1" fontAlgn="auto" hangingPunct="1">
              <a:spcAft>
                <a:spcPts val="0"/>
              </a:spcAft>
              <a:buNone/>
              <a:defRPr/>
            </a:pPr>
            <a:r>
              <a:rPr lang="en-US" sz="1800" dirty="0"/>
              <a:t>• Self-Attention Networks: Captures long-range dependencies and context within the media, useful for modeling relationships between distant features.</a:t>
            </a:r>
          </a:p>
          <a:p>
            <a:pPr marL="0" indent="0" eaLnBrk="1" fontAlgn="auto" hangingPunct="1">
              <a:spcAft>
                <a:spcPts val="0"/>
              </a:spcAft>
              <a:buNone/>
              <a:defRPr/>
            </a:pPr>
            <a:r>
              <a:rPr lang="en-US" sz="1800" dirty="0"/>
              <a:t>• Spatial Attention Mechanisms: Considers both spatial and temporal cues, effective for video-based deep fake detection.</a:t>
            </a:r>
          </a:p>
          <a:p>
            <a:pPr marL="0" indent="0" eaLnBrk="1" fontAlgn="auto" hangingPunct="1">
              <a:spcAft>
                <a:spcPts val="0"/>
              </a:spcAft>
              <a:buNone/>
              <a:defRPr/>
            </a:pPr>
            <a:r>
              <a:rPr lang="en-US" sz="1800" dirty="0"/>
              <a:t>• Attention-Based Explanations: Improves interpretability by explaining model decisions using attention weights.</a:t>
            </a:r>
          </a:p>
          <a:p>
            <a:pPr marL="0" indent="0" eaLnBrk="1" fontAlgn="auto" hangingPunct="1">
              <a:spcAft>
                <a:spcPts val="0"/>
              </a:spcAft>
              <a:buNone/>
              <a:defRPr/>
            </a:pPr>
            <a:r>
              <a:rPr lang="en-US" sz="1800" dirty="0"/>
              <a:t>• Fusion of Attention Mechanisms: Integrates attention from multiple modalities for a holistic view of the media.</a:t>
            </a:r>
          </a:p>
          <a:p>
            <a:pPr marL="0" indent="0" eaLnBrk="1" fontAlgn="auto" hangingPunct="1">
              <a:spcAft>
                <a:spcPts val="0"/>
              </a:spcAft>
              <a:buNone/>
              <a:defRPr/>
            </a:pPr>
            <a:r>
              <a:rPr lang="en-US" sz="1800" dirty="0"/>
              <a:t>• Reinforcement Learning Techniques: Can adapt to evolving deep fake generation techniques, requiring careful reward design and exploration-exploitation trade-offs.</a:t>
            </a:r>
          </a:p>
        </p:txBody>
      </p:sp>
      <p:sp>
        <p:nvSpPr>
          <p:cNvPr id="9221" name="Slide Number Placeholder 4">
            <a:extLst>
              <a:ext uri="{FF2B5EF4-FFF2-40B4-BE49-F238E27FC236}">
                <a16:creationId xmlns:a16="http://schemas.microsoft.com/office/drawing/2014/main" id="{77618A5C-D619-991F-E5BE-E77347C73C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544C4A-25D2-E542-A79E-1E54EDA09CD4}" type="slidenum">
              <a:rPr lang="en-US" altLang="en-US" smtClean="0">
                <a:solidFill>
                  <a:srgbClr val="898989"/>
                </a:solidFill>
                <a:cs typeface="Arial" panose="020B0604020202020204" pitchFamily="34" charset="0"/>
              </a:rPr>
              <a:pPr fontAlgn="base">
                <a:spcBef>
                  <a:spcPct val="0"/>
                </a:spcBef>
                <a:spcAft>
                  <a:spcPct val="0"/>
                </a:spcAft>
              </a:pPr>
              <a:t>25</a:t>
            </a:fld>
            <a:endParaRPr lang="en-US" altLang="en-US">
              <a:solidFill>
                <a:srgbClr val="898989"/>
              </a:solidFill>
              <a:cs typeface="Arial" panose="020B0604020202020204" pitchFamily="34" charset="0"/>
            </a:endParaRPr>
          </a:p>
        </p:txBody>
      </p:sp>
      <p:pic>
        <p:nvPicPr>
          <p:cNvPr id="9222" name="Picture 2" descr="C:\Users\VenuGS\Desktop\Logo_VMEG.jpg">
            <a:extLst>
              <a:ext uri="{FF2B5EF4-FFF2-40B4-BE49-F238E27FC236}">
                <a16:creationId xmlns:a16="http://schemas.microsoft.com/office/drawing/2014/main" id="{3BFB8E33-ECB0-EC2C-3A15-68F26D66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894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2E69-4D94-298A-BD28-DA1D592699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8A58C1-AAF9-2E6A-D234-B6239D088F3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12B8C9B9-EA99-4695-2578-7A5D9A357973}"/>
              </a:ext>
            </a:extLst>
          </p:cNvPr>
          <p:cNvSpPr>
            <a:spLocks noGrp="1"/>
          </p:cNvSpPr>
          <p:nvPr>
            <p:ph type="ftr" sz="quarter" idx="11"/>
          </p:nvPr>
        </p:nvSpPr>
        <p:spPr/>
        <p:txBody>
          <a:bodyPr/>
          <a:lstStyle/>
          <a:p>
            <a:pPr>
              <a:defRPr/>
            </a:pPr>
            <a:r>
              <a:rPr lang="en-US"/>
              <a:t>DEPARTMENT OF IT PROJECT WORK PHASE-1 REVIEW-1</a:t>
            </a:r>
          </a:p>
        </p:txBody>
      </p:sp>
      <p:sp>
        <p:nvSpPr>
          <p:cNvPr id="5" name="Slide Number Placeholder 4">
            <a:extLst>
              <a:ext uri="{FF2B5EF4-FFF2-40B4-BE49-F238E27FC236}">
                <a16:creationId xmlns:a16="http://schemas.microsoft.com/office/drawing/2014/main" id="{A23FC826-C199-28DF-A0BD-3D50B1090333}"/>
              </a:ext>
            </a:extLst>
          </p:cNvPr>
          <p:cNvSpPr>
            <a:spLocks noGrp="1"/>
          </p:cNvSpPr>
          <p:nvPr>
            <p:ph type="sldNum" sz="quarter" idx="12"/>
          </p:nvPr>
        </p:nvSpPr>
        <p:spPr/>
        <p:txBody>
          <a:bodyPr/>
          <a:lstStyle/>
          <a:p>
            <a:pPr>
              <a:defRPr/>
            </a:pPr>
            <a:fld id="{58696073-0439-0442-AC0F-3387FBE4863F}" type="slidenum">
              <a:rPr lang="en-US" altLang="en-US" smtClean="0"/>
              <a:pPr>
                <a:defRPr/>
              </a:pPr>
              <a:t>26</a:t>
            </a:fld>
            <a:endParaRPr lang="en-US" altLang="en-US"/>
          </a:p>
        </p:txBody>
      </p:sp>
    </p:spTree>
    <p:extLst>
      <p:ext uri="{BB962C8B-B14F-4D97-AF65-F5344CB8AC3E}">
        <p14:creationId xmlns:p14="http://schemas.microsoft.com/office/powerpoint/2010/main" val="105846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6182-C56B-3090-BB7F-EBBD3C5D6223}"/>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Pros and Cons of Existing System</a:t>
            </a:r>
          </a:p>
        </p:txBody>
      </p:sp>
      <p:sp>
        <p:nvSpPr>
          <p:cNvPr id="3" name="Content Placeholder 2">
            <a:extLst>
              <a:ext uri="{FF2B5EF4-FFF2-40B4-BE49-F238E27FC236}">
                <a16:creationId xmlns:a16="http://schemas.microsoft.com/office/drawing/2014/main" id="{E5575809-3363-93F1-DF2B-0749B0550FB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0245" name="Slide Number Placeholder 4">
            <a:extLst>
              <a:ext uri="{FF2B5EF4-FFF2-40B4-BE49-F238E27FC236}">
                <a16:creationId xmlns:a16="http://schemas.microsoft.com/office/drawing/2014/main" id="{A3146C62-666C-67C7-63DF-0C645EF2BF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fld id="{7164A38F-66D0-3249-BDB1-19728BCC61CC}" type="slidenum">
              <a:rPr lang="en-US" altLang="en-US" smtClean="0">
                <a:solidFill>
                  <a:srgbClr val="898989"/>
                </a:solidFill>
                <a:cs typeface="Arial" panose="020B0604020202020204" pitchFamily="34" charset="0"/>
              </a:rPr>
              <a:pPr algn="ctr" fontAlgn="base">
                <a:spcBef>
                  <a:spcPct val="0"/>
                </a:spcBef>
                <a:spcAft>
                  <a:spcPct val="0"/>
                </a:spcAft>
              </a:pPr>
              <a:t>27</a:t>
            </a:fld>
            <a:endParaRPr lang="en-US" altLang="en-US">
              <a:solidFill>
                <a:srgbClr val="898989"/>
              </a:solidFill>
              <a:cs typeface="Arial" panose="020B0604020202020204" pitchFamily="34" charset="0"/>
            </a:endParaRPr>
          </a:p>
        </p:txBody>
      </p:sp>
      <p:pic>
        <p:nvPicPr>
          <p:cNvPr id="10246" name="Picture 2" descr="C:\Users\VenuGS\Desktop\Logo_VMEG.jpg">
            <a:extLst>
              <a:ext uri="{FF2B5EF4-FFF2-40B4-BE49-F238E27FC236}">
                <a16:creationId xmlns:a16="http://schemas.microsoft.com/office/drawing/2014/main" id="{FE9440E8-65BC-685B-3FC8-9FE0DC03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AA51BC03-6AAC-21FE-C289-7C9D7D4B9351}"/>
              </a:ext>
            </a:extLst>
          </p:cNvPr>
          <p:cNvGraphicFramePr>
            <a:graphicFrameLocks noGrp="1"/>
          </p:cNvGraphicFramePr>
          <p:nvPr/>
        </p:nvGraphicFramePr>
        <p:xfrm>
          <a:off x="228600" y="1066800"/>
          <a:ext cx="8763000" cy="5516560"/>
        </p:xfrm>
        <a:graphic>
          <a:graphicData uri="http://schemas.openxmlformats.org/drawingml/2006/table">
            <a:tbl>
              <a:tblPr firstRow="1" firstCol="1" bandRow="1">
                <a:tableStyleId>{5C22544A-7EE6-4342-B048-85BDC9FD1C3A}</a:tableStyleId>
              </a:tblPr>
              <a:tblGrid>
                <a:gridCol w="1747296">
                  <a:extLst>
                    <a:ext uri="{9D8B030D-6E8A-4147-A177-3AD203B41FA5}">
                      <a16:colId xmlns:a16="http://schemas.microsoft.com/office/drawing/2014/main" val="1849968253"/>
                    </a:ext>
                  </a:extLst>
                </a:gridCol>
                <a:gridCol w="3439989">
                  <a:extLst>
                    <a:ext uri="{9D8B030D-6E8A-4147-A177-3AD203B41FA5}">
                      <a16:colId xmlns:a16="http://schemas.microsoft.com/office/drawing/2014/main" val="1035775438"/>
                    </a:ext>
                  </a:extLst>
                </a:gridCol>
                <a:gridCol w="3575715">
                  <a:extLst>
                    <a:ext uri="{9D8B030D-6E8A-4147-A177-3AD203B41FA5}">
                      <a16:colId xmlns:a16="http://schemas.microsoft.com/office/drawing/2014/main" val="2045643848"/>
                    </a:ext>
                  </a:extLst>
                </a:gridCol>
              </a:tblGrid>
              <a:tr h="551656">
                <a:tc>
                  <a:txBody>
                    <a:bodyPr/>
                    <a:lstStyle/>
                    <a:p>
                      <a:pPr>
                        <a:lnSpc>
                          <a:spcPct val="107000"/>
                        </a:lnSpc>
                        <a:spcAft>
                          <a:spcPts val="800"/>
                        </a:spcAft>
                      </a:pPr>
                      <a:r>
                        <a:rPr lang="en-IN" sz="1200" kern="100">
                          <a:effectLst/>
                        </a:rPr>
                        <a:t>Method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Pros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Cons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005547455"/>
                  </a:ext>
                </a:extLst>
              </a:tr>
              <a:tr h="551656">
                <a:tc>
                  <a:txBody>
                    <a:bodyPr/>
                    <a:lstStyle/>
                    <a:p>
                      <a:pPr>
                        <a:lnSpc>
                          <a:spcPct val="107000"/>
                        </a:lnSpc>
                        <a:spcAft>
                          <a:spcPts val="800"/>
                        </a:spcAft>
                      </a:pPr>
                      <a:r>
                        <a:rPr lang="en-IN" sz="1200" kern="100">
                          <a:effectLst/>
                        </a:rPr>
                        <a:t>Forensic Analysis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identify subtle artifacts or inconsistencies in media.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Limited to specific types of artifacts; may miss sophisticated deep fakes.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741047322"/>
                  </a:ext>
                </a:extLst>
              </a:tr>
              <a:tr h="551656">
                <a:tc>
                  <a:txBody>
                    <a:bodyPr/>
                    <a:lstStyle/>
                    <a:p>
                      <a:pPr>
                        <a:lnSpc>
                          <a:spcPct val="107000"/>
                        </a:lnSpc>
                        <a:spcAft>
                          <a:spcPts val="800"/>
                        </a:spcAft>
                      </a:pPr>
                      <a:r>
                        <a:rPr lang="en-IN" sz="1200" kern="100">
                          <a:effectLst/>
                        </a:rPr>
                        <a:t>Behavioural Cues Scrutiny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Analyses behavioural patterns, which can be effective for detecting anomalies.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labelled data for training; may not generalize well.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696941104"/>
                  </a:ext>
                </a:extLst>
              </a:tr>
              <a:tr h="551656">
                <a:tc>
                  <a:txBody>
                    <a:bodyPr/>
                    <a:lstStyle/>
                    <a:p>
                      <a:pPr>
                        <a:lnSpc>
                          <a:spcPct val="107000"/>
                        </a:lnSpc>
                        <a:spcAft>
                          <a:spcPts val="800"/>
                        </a:spcAft>
                      </a:pPr>
                      <a:r>
                        <a:rPr lang="en-IN" sz="1200" kern="100">
                          <a:effectLst/>
                        </a:rPr>
                        <a:t>Deep Learning-Based Classification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Utilizes neural networks for classification, which can handle complex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large labelled datasets for training; may be vulnerable to adversarial attacks.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845756240"/>
                  </a:ext>
                </a:extLst>
              </a:tr>
              <a:tr h="551656">
                <a:tc>
                  <a:txBody>
                    <a:bodyPr/>
                    <a:lstStyle/>
                    <a:p>
                      <a:pPr>
                        <a:lnSpc>
                          <a:spcPct val="107000"/>
                        </a:lnSpc>
                        <a:spcAft>
                          <a:spcPts val="800"/>
                        </a:spcAft>
                      </a:pPr>
                      <a:r>
                        <a:rPr lang="en-IN" sz="1200" kern="100">
                          <a:effectLst/>
                        </a:rPr>
                        <a:t>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Enhances detection by focusing on relevant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increase computational complexity; requires careful design.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63211539"/>
                  </a:ext>
                </a:extLst>
              </a:tr>
              <a:tr h="551656">
                <a:tc>
                  <a:txBody>
                    <a:bodyPr/>
                    <a:lstStyle/>
                    <a:p>
                      <a:pPr>
                        <a:lnSpc>
                          <a:spcPct val="107000"/>
                        </a:lnSpc>
                        <a:spcAft>
                          <a:spcPts val="800"/>
                        </a:spcAft>
                      </a:pPr>
                      <a:r>
                        <a:rPr lang="en-IN" sz="1200" kern="100">
                          <a:effectLst/>
                        </a:rPr>
                        <a:t>Self-Attention Networks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Captures long-range dependencies and context.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be computationally expensive; hyperparameter tuning needed.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594605075"/>
                  </a:ext>
                </a:extLst>
              </a:tr>
              <a:tr h="551656">
                <a:tc>
                  <a:txBody>
                    <a:bodyPr/>
                    <a:lstStyle/>
                    <a:p>
                      <a:pPr>
                        <a:lnSpc>
                          <a:spcPct val="107000"/>
                        </a:lnSpc>
                        <a:spcAft>
                          <a:spcPts val="800"/>
                        </a:spcAft>
                      </a:pPr>
                      <a:r>
                        <a:rPr lang="en-IN" sz="1200" kern="100">
                          <a:effectLst/>
                        </a:rPr>
                        <a:t>Spatiotemporal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Considers both spatial and temporal cues.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video data; may be sensitive to noise.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477960917"/>
                  </a:ext>
                </a:extLst>
              </a:tr>
              <a:tr h="551656">
                <a:tc>
                  <a:txBody>
                    <a:bodyPr/>
                    <a:lstStyle/>
                    <a:p>
                      <a:pPr>
                        <a:lnSpc>
                          <a:spcPct val="107000"/>
                        </a:lnSpc>
                        <a:spcAft>
                          <a:spcPts val="800"/>
                        </a:spcAft>
                      </a:pPr>
                      <a:r>
                        <a:rPr lang="en-IN" sz="1200" kern="100">
                          <a:effectLst/>
                        </a:rPr>
                        <a:t>Attention-Based Explanations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Improves interpretability by explaining model decisions.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not fully capture complex interactions; trade-off between accuracy and interpretability.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1610705822"/>
                  </a:ext>
                </a:extLst>
              </a:tr>
              <a:tr h="551656">
                <a:tc>
                  <a:txBody>
                    <a:bodyPr/>
                    <a:lstStyle/>
                    <a:p>
                      <a:pPr>
                        <a:lnSpc>
                          <a:spcPct val="107000"/>
                        </a:lnSpc>
                        <a:spcAft>
                          <a:spcPts val="800"/>
                        </a:spcAft>
                      </a:pPr>
                      <a:r>
                        <a:rPr lang="en-IN" sz="1200" kern="100">
                          <a:effectLst/>
                        </a:rPr>
                        <a:t>Fusion of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Integrates attention from multiple modalities (e.g., audio and 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multimodal data; potential challenges in fusion.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559208256"/>
                  </a:ext>
                </a:extLst>
              </a:tr>
              <a:tr h="551656">
                <a:tc>
                  <a:txBody>
                    <a:bodyPr/>
                    <a:lstStyle/>
                    <a:p>
                      <a:pPr>
                        <a:lnSpc>
                          <a:spcPct val="107000"/>
                        </a:lnSpc>
                        <a:spcAft>
                          <a:spcPts val="800"/>
                        </a:spcAft>
                      </a:pPr>
                      <a:r>
                        <a:rPr lang="en-IN" sz="1200" kern="100">
                          <a:effectLst/>
                        </a:rPr>
                        <a:t>Reinforcement Learning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adapt to evolving deep fake generation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dirty="0">
                          <a:effectLst/>
                        </a:rPr>
                        <a:t>- Requires careful reward design; may suffer from exploration-exploitation trade-offs.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327317452"/>
                  </a:ext>
                </a:extLst>
              </a:tr>
            </a:tbl>
          </a:graphicData>
        </a:graphic>
      </p:graphicFrame>
    </p:spTree>
    <p:extLst>
      <p:ext uri="{BB962C8B-B14F-4D97-AF65-F5344CB8AC3E}">
        <p14:creationId xmlns:p14="http://schemas.microsoft.com/office/powerpoint/2010/main" val="16184906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3D0-697B-4D0F-66C2-291325B1EFF8}"/>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Problem Statement</a:t>
            </a:r>
          </a:p>
        </p:txBody>
      </p:sp>
      <p:sp>
        <p:nvSpPr>
          <p:cNvPr id="3" name="Content Placeholder 2">
            <a:extLst>
              <a:ext uri="{FF2B5EF4-FFF2-40B4-BE49-F238E27FC236}">
                <a16:creationId xmlns:a16="http://schemas.microsoft.com/office/drawing/2014/main" id="{8527FB4F-5906-D5C2-C9EF-616F2218CCFB}"/>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eaLnBrk="1" fontAlgn="auto" hangingPunct="1">
              <a:spcAft>
                <a:spcPts val="0"/>
              </a:spcAft>
              <a:buFont typeface="Arial" panose="020B0604020202020204" pitchFamily="34" charset="0"/>
              <a:buNone/>
              <a:defRPr/>
            </a:pPr>
            <a:r>
              <a:rPr lang="en-US" sz="2000" dirty="0"/>
              <a:t>• Deepfakes, artificial media created by machine learning, pose a threat to digital content authenticity.</a:t>
            </a:r>
          </a:p>
          <a:p>
            <a:pPr algn="just" eaLnBrk="1" fontAlgn="auto" hangingPunct="1">
              <a:spcAft>
                <a:spcPts val="0"/>
              </a:spcAft>
              <a:buFont typeface="Arial" panose="020B0604020202020204" pitchFamily="34" charset="0"/>
              <a:buNone/>
              <a:defRPr/>
            </a:pPr>
            <a:r>
              <a:rPr lang="en-US" sz="2000" dirty="0"/>
              <a:t>• They can realistically portray people, eroding confidence in digital content accuracy.</a:t>
            </a:r>
          </a:p>
          <a:p>
            <a:pPr algn="just" eaLnBrk="1" fontAlgn="auto" hangingPunct="1">
              <a:spcAft>
                <a:spcPts val="0"/>
              </a:spcAft>
              <a:buFont typeface="Arial" panose="020B0604020202020204" pitchFamily="34" charset="0"/>
              <a:buNone/>
              <a:defRPr/>
            </a:pPr>
            <a:r>
              <a:rPr lang="en-US" sz="2000" dirty="0"/>
              <a:t>• The arms race between creators and detection algorithms poses persistent obstacles, despite efforts to improve detection systems.</a:t>
            </a:r>
          </a:p>
          <a:p>
            <a:pPr algn="ctr" eaLnBrk="1" fontAlgn="auto" hangingPunct="1">
              <a:spcAft>
                <a:spcPts val="0"/>
              </a:spcAft>
              <a:buFont typeface="Arial" panose="020B0604020202020204" pitchFamily="34" charset="0"/>
              <a:buNone/>
              <a:defRPr/>
            </a:pPr>
            <a:endParaRPr lang="en-US" sz="2800" dirty="0"/>
          </a:p>
          <a:p>
            <a:pPr algn="ctr"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1269" name="Slide Number Placeholder 4">
            <a:extLst>
              <a:ext uri="{FF2B5EF4-FFF2-40B4-BE49-F238E27FC236}">
                <a16:creationId xmlns:a16="http://schemas.microsoft.com/office/drawing/2014/main" id="{6154C12E-0FE3-043E-91A1-FB1BA0056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F3171B-38C9-4048-8A52-8953721231B0}" type="slidenum">
              <a:rPr lang="en-US" altLang="en-US" smtClean="0">
                <a:solidFill>
                  <a:srgbClr val="898989"/>
                </a:solidFill>
                <a:cs typeface="Arial" panose="020B0604020202020204" pitchFamily="34" charset="0"/>
              </a:rPr>
              <a:pPr fontAlgn="base">
                <a:spcBef>
                  <a:spcPct val="0"/>
                </a:spcBef>
                <a:spcAft>
                  <a:spcPct val="0"/>
                </a:spcAft>
              </a:pPr>
              <a:t>28</a:t>
            </a:fld>
            <a:endParaRPr lang="en-US" altLang="en-US">
              <a:solidFill>
                <a:srgbClr val="898989"/>
              </a:solidFill>
              <a:cs typeface="Arial" panose="020B0604020202020204" pitchFamily="34" charset="0"/>
            </a:endParaRPr>
          </a:p>
        </p:txBody>
      </p:sp>
      <p:pic>
        <p:nvPicPr>
          <p:cNvPr id="11270" name="Picture 2" descr="C:\Users\VenuGS\Desktop\Logo_VMEG.jpg">
            <a:extLst>
              <a:ext uri="{FF2B5EF4-FFF2-40B4-BE49-F238E27FC236}">
                <a16:creationId xmlns:a16="http://schemas.microsoft.com/office/drawing/2014/main" id="{0EBF9A42-BE8F-B39C-4D62-DA8E092EE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17049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Objectives-Proposed System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eaLnBrk="1" fontAlgn="auto" hangingPunct="1">
              <a:spcAft>
                <a:spcPts val="0"/>
              </a:spcAft>
              <a:buNone/>
              <a:defRPr/>
            </a:pPr>
            <a:r>
              <a:rPr lang="en-US" sz="2000" dirty="0"/>
              <a:t>System Overview: Deep Fake Detection System</a:t>
            </a:r>
          </a:p>
          <a:p>
            <a:pPr marL="0" indent="0" eaLnBrk="1" fontAlgn="auto" hangingPunct="1">
              <a:spcAft>
                <a:spcPts val="0"/>
              </a:spcAft>
              <a:buNone/>
              <a:defRPr/>
            </a:pPr>
            <a:r>
              <a:rPr lang="en-US" sz="2000" dirty="0"/>
              <a:t>• Input Data Stream: System uses continuous multimedia data from various sources.</a:t>
            </a:r>
          </a:p>
          <a:p>
            <a:pPr marL="0" indent="0" eaLnBrk="1" fontAlgn="auto" hangingPunct="1">
              <a:spcAft>
                <a:spcPts val="0"/>
              </a:spcAft>
              <a:buNone/>
              <a:defRPr/>
            </a:pPr>
            <a:r>
              <a:rPr lang="en-US" sz="2000" dirty="0"/>
              <a:t>• Feature Extraction Module: Convolutional neural network extracts high-dimensional feature representations.</a:t>
            </a:r>
          </a:p>
          <a:p>
            <a:pPr marL="0" indent="0" eaLnBrk="1" fontAlgn="auto" hangingPunct="1">
              <a:spcAft>
                <a:spcPts val="0"/>
              </a:spcAft>
              <a:buNone/>
              <a:defRPr/>
            </a:pPr>
            <a:r>
              <a:rPr lang="en-US" sz="2000" dirty="0"/>
              <a:t>• Attention Mechanism: Dynamic attention mechanism highlights salient regions within the input data stream.</a:t>
            </a:r>
          </a:p>
          <a:p>
            <a:pPr marL="0" indent="0" eaLnBrk="1" fontAlgn="auto" hangingPunct="1">
              <a:spcAft>
                <a:spcPts val="0"/>
              </a:spcAft>
              <a:buNone/>
              <a:defRPr/>
            </a:pPr>
            <a:r>
              <a:rPr lang="en-US" sz="2000" dirty="0"/>
              <a:t>• Detection Module: Attention-enhanced features are fed into a classifier module.</a:t>
            </a:r>
          </a:p>
          <a:p>
            <a:pPr marL="0" indent="0" eaLnBrk="1" fontAlgn="auto" hangingPunct="1">
              <a:spcAft>
                <a:spcPts val="0"/>
              </a:spcAft>
              <a:buNone/>
              <a:defRPr/>
            </a:pPr>
            <a:r>
              <a:rPr lang="en-US" sz="2000" dirty="0"/>
              <a:t>• Real-Time Processing Pipeline: System optimized for real-time processing.</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Advantages Over Existing Systems:</a:t>
            </a:r>
          </a:p>
          <a:p>
            <a:pPr marL="0" indent="0" eaLnBrk="1" fontAlgn="auto" hangingPunct="1">
              <a:spcAft>
                <a:spcPts val="0"/>
              </a:spcAft>
              <a:buNone/>
              <a:defRPr/>
            </a:pPr>
            <a:r>
              <a:rPr lang="en-US" sz="2000" dirty="0"/>
              <a:t>• Enhanced Efficiency: Attention mechanism reduces redundant processing.</a:t>
            </a:r>
          </a:p>
          <a:p>
            <a:pPr marL="0" indent="0" eaLnBrk="1" fontAlgn="auto" hangingPunct="1">
              <a:spcAft>
                <a:spcPts val="0"/>
              </a:spcAft>
              <a:buNone/>
              <a:defRPr/>
            </a:pPr>
            <a:r>
              <a:rPr lang="en-US" sz="2000" dirty="0"/>
              <a:t>• Adaptability: System can adapt to diverse manipulation types.</a:t>
            </a:r>
          </a:p>
          <a:p>
            <a:pPr marL="0" indent="0" eaLnBrk="1" fontAlgn="auto" hangingPunct="1">
              <a:spcAft>
                <a:spcPts val="0"/>
              </a:spcAft>
              <a:buNone/>
              <a:defRPr/>
            </a:pPr>
            <a:r>
              <a:rPr lang="en-US" sz="2000" dirty="0"/>
              <a:t>• Transparency and Interpretability: Attention mechanism provides insights into decision-making process.</a:t>
            </a:r>
          </a:p>
          <a:p>
            <a:pPr marL="0" indent="0" eaLnBrk="1" fontAlgn="auto" hangingPunct="1">
              <a:spcAft>
                <a:spcPts val="0"/>
              </a:spcAft>
              <a:buNone/>
              <a:defRPr/>
            </a:pPr>
            <a:r>
              <a:rPr lang="en-US" sz="2000" dirty="0"/>
              <a:t>• Scalability: System designed for scalability.</a:t>
            </a:r>
          </a:p>
          <a:p>
            <a:pPr marL="0" indent="0" eaLnBrk="1" fontAlgn="auto" hangingPunct="1">
              <a:spcAft>
                <a:spcPts val="0"/>
              </a:spcAft>
              <a:buNone/>
              <a:defRPr/>
            </a:pPr>
            <a:r>
              <a:rPr lang="en-US" sz="2000" dirty="0"/>
              <a:t>• Robustness to Adversarial Attacks: Attention-enhanced features capture robust representations of manipulated content.</a:t>
            </a:r>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29</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6322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lnSpcReduction="10000"/>
          </a:bodyPr>
          <a:lstStyle/>
          <a:p>
            <a:pPr marL="0" indent="0" eaLnBrk="1" fontAlgn="auto" hangingPunct="1">
              <a:spcAft>
                <a:spcPts val="0"/>
              </a:spcAft>
              <a:buNone/>
              <a:defRPr/>
            </a:pPr>
            <a:r>
              <a:rPr lang="en-US" sz="2400" dirty="0"/>
              <a:t>• Deep fake technology, powered by machine learning, challenges the authenticity of multimedia content.</a:t>
            </a:r>
          </a:p>
          <a:p>
            <a:pPr marL="0" indent="0" eaLnBrk="1" fontAlgn="auto" hangingPunct="1">
              <a:spcAft>
                <a:spcPts val="0"/>
              </a:spcAft>
              <a:buNone/>
              <a:defRPr/>
            </a:pPr>
            <a:r>
              <a:rPr lang="en-US" sz="2400" dirty="0"/>
              <a:t>• Synthetic media productions often mimic human faces and behaviors.</a:t>
            </a:r>
          </a:p>
          <a:p>
            <a:pPr marL="0" indent="0" eaLnBrk="1" fontAlgn="auto" hangingPunct="1">
              <a:spcAft>
                <a:spcPts val="0"/>
              </a:spcAft>
              <a:buNone/>
              <a:defRPr/>
            </a:pPr>
            <a:r>
              <a:rPr lang="en-US" sz="2400" dirty="0"/>
              <a:t>• Deep fake detection methods include forensic analysis, behavioral cues scrutiny, and deep learning-based classification.</a:t>
            </a:r>
          </a:p>
          <a:p>
            <a:pPr marL="0" indent="0" eaLnBrk="1" fontAlgn="auto" hangingPunct="1">
              <a:spcAft>
                <a:spcPts val="0"/>
              </a:spcAft>
              <a:buNone/>
              <a:defRPr/>
            </a:pPr>
            <a:r>
              <a:rPr lang="en-US" sz="2400" dirty="0"/>
              <a:t>• Attention mechanisms inspired by human visual perception can enhance detection.</a:t>
            </a:r>
          </a:p>
          <a:p>
            <a:pPr marL="0" indent="0" eaLnBrk="1" fontAlgn="auto" hangingPunct="1">
              <a:spcAft>
                <a:spcPts val="0"/>
              </a:spcAft>
              <a:buNone/>
              <a:defRPr/>
            </a:pPr>
            <a:r>
              <a:rPr lang="en-US" sz="2400" dirty="0"/>
              <a:t>• Novel advancements in attention mechanisms are needed to overcome deep fake sophistication.</a:t>
            </a:r>
          </a:p>
          <a:p>
            <a:pPr marL="0" indent="0" eaLnBrk="1" fontAlgn="auto" hangingPunct="1">
              <a:spcAft>
                <a:spcPts val="0"/>
              </a:spcAft>
              <a:buNone/>
              <a:defRPr/>
            </a:pPr>
            <a:r>
              <a:rPr lang="en-US" sz="2400" dirty="0"/>
              <a:t>• These could include integrating self-attention networks, spatial temporal attention mechanisms, attention-based explanations, and fusion with other modalities.</a:t>
            </a:r>
          </a:p>
          <a:p>
            <a:pPr marL="0" indent="0" eaLnBrk="1" fontAlgn="auto" hangingPunct="1">
              <a:spcAft>
                <a:spcPts val="0"/>
              </a:spcAft>
              <a:buNone/>
              <a:defRPr/>
            </a:pPr>
            <a:r>
              <a:rPr lang="en-US" sz="2400" dirty="0"/>
              <a:t>• Reinforcement learning techniques could be augmented to adapt to evolving deep fake generation techniques.</a:t>
            </a:r>
          </a:p>
          <a:p>
            <a:pPr eaLnBrk="1" fontAlgn="auto" hangingPunct="1">
              <a:spcAft>
                <a:spcPts val="0"/>
              </a:spcAft>
              <a:defRPr/>
            </a:pPr>
            <a:endParaRPr lang="en-US" sz="2800" dirty="0"/>
          </a:p>
          <a:p>
            <a:pPr eaLnBrk="1" fontAlgn="auto" hangingPunct="1">
              <a:spcAft>
                <a:spcPts val="0"/>
              </a:spcAft>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3</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Datasets</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000" dirty="0"/>
          </a:p>
          <a:p>
            <a:pPr eaLnBrk="1" fontAlgn="auto" hangingPunct="1">
              <a:spcAft>
                <a:spcPts val="0"/>
              </a:spcAft>
              <a:defRPr/>
            </a:pPr>
            <a:r>
              <a:rPr lang="en-US" sz="2400" dirty="0"/>
              <a:t>Source:https://www.kaggle.com/datasets/manjilkarki/deepfake-and-real-images</a:t>
            </a:r>
          </a:p>
          <a:p>
            <a:pPr eaLnBrk="1" fontAlgn="auto" hangingPunct="1">
              <a:spcAft>
                <a:spcPts val="0"/>
              </a:spcAft>
              <a:defRPr/>
            </a:pPr>
            <a:r>
              <a:rPr lang="en-US" sz="2400" dirty="0"/>
              <a:t>Dataset Name: deepfake and real images</a:t>
            </a:r>
          </a:p>
          <a:p>
            <a:pPr eaLnBrk="1" fontAlgn="auto" hangingPunct="1">
              <a:spcAft>
                <a:spcPts val="0"/>
              </a:spcAft>
              <a:defRPr/>
            </a:pPr>
            <a:r>
              <a:rPr lang="en-US" sz="2400" dirty="0"/>
              <a:t>Description: This dataset contains manipulated images and real images. The manipulated images are the faces which are created by various means.</a:t>
            </a:r>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30</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006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31</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23324491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32</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399094876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Block Diagram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33</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7936855-C12E-C74A-49CF-A8B7DA7CB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824" y="1209227"/>
            <a:ext cx="2385576" cy="5420173"/>
          </a:xfrm>
          <a:prstGeom prst="rect">
            <a:avLst/>
          </a:prstGeom>
        </p:spPr>
      </p:pic>
    </p:spTree>
    <p:extLst>
      <p:ext uri="{BB962C8B-B14F-4D97-AF65-F5344CB8AC3E}">
        <p14:creationId xmlns:p14="http://schemas.microsoft.com/office/powerpoint/2010/main" val="37720681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Architecture Diagram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34</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5F6D437-2C82-A8D1-2F4B-661412B7AA03}"/>
              </a:ext>
            </a:extLst>
          </p:cNvPr>
          <p:cNvSpPr txBox="1"/>
          <p:nvPr/>
        </p:nvSpPr>
        <p:spPr>
          <a:xfrm>
            <a:off x="2686050" y="1066800"/>
            <a:ext cx="4171949" cy="16158270"/>
          </a:xfrm>
          <a:prstGeom prst="rect">
            <a:avLst/>
          </a:prstGeom>
          <a:noFill/>
        </p:spPr>
        <p:txBody>
          <a:bodyPr wrap="square">
            <a:spAutoFit/>
          </a:bodyPr>
          <a:lstStyle/>
          <a:p>
            <a:r>
              <a:rPr lang="en-IN" dirty="0"/>
              <a:t>Input (224, 224, 3)</a:t>
            </a:r>
          </a:p>
          <a:p>
            <a:r>
              <a:rPr lang="en-IN" dirty="0"/>
              <a:t> |</a:t>
            </a:r>
          </a:p>
          <a:p>
            <a:r>
              <a:rPr lang="en-IN" dirty="0"/>
              <a:t> |--&gt; Conv2D (32 filters, 3x3, </a:t>
            </a:r>
            <a:r>
              <a:rPr lang="en-IN" dirty="0" err="1"/>
              <a:t>ReLU</a:t>
            </a:r>
            <a:r>
              <a:rPr lang="en-IN" dirty="0"/>
              <a:t>)</a:t>
            </a:r>
          </a:p>
          <a:p>
            <a:r>
              <a:rPr lang="en-IN" dirty="0"/>
              <a:t> |     |</a:t>
            </a:r>
          </a:p>
          <a:p>
            <a:r>
              <a:rPr lang="en-IN" dirty="0"/>
              <a:t> |     |--&gt; Output Shape: (222, 222, 32)</a:t>
            </a:r>
          </a:p>
          <a:p>
            <a:r>
              <a:rPr lang="en-IN" dirty="0"/>
              <a:t> |     |</a:t>
            </a:r>
          </a:p>
          <a:p>
            <a:r>
              <a:rPr lang="en-IN" dirty="0"/>
              <a:t> |     |--&gt; MaxPooling2D (2x2)</a:t>
            </a:r>
          </a:p>
          <a:p>
            <a:r>
              <a:rPr lang="en-IN" dirty="0"/>
              <a:t> |           |</a:t>
            </a:r>
          </a:p>
          <a:p>
            <a:r>
              <a:rPr lang="en-IN" dirty="0"/>
              <a:t> |           |--&gt; Output Shape: (111, 111, 32)</a:t>
            </a:r>
          </a:p>
          <a:p>
            <a:r>
              <a:rPr lang="en-IN" dirty="0"/>
              <a:t> |</a:t>
            </a:r>
          </a:p>
          <a:p>
            <a:r>
              <a:rPr lang="en-IN" dirty="0"/>
              <a:t> |--&gt; Conv2D (64 filters, 3x3, </a:t>
            </a:r>
            <a:r>
              <a:rPr lang="en-IN" dirty="0" err="1"/>
              <a:t>ReLU</a:t>
            </a:r>
            <a:r>
              <a:rPr lang="en-IN" dirty="0"/>
              <a:t>)</a:t>
            </a:r>
          </a:p>
          <a:p>
            <a:r>
              <a:rPr lang="en-IN" dirty="0"/>
              <a:t> |     |</a:t>
            </a:r>
          </a:p>
          <a:p>
            <a:r>
              <a:rPr lang="en-IN" dirty="0"/>
              <a:t> |     |--&gt; Output Shape: (109, 109, 64)</a:t>
            </a:r>
          </a:p>
          <a:p>
            <a:r>
              <a:rPr lang="en-IN" dirty="0"/>
              <a:t> |     |</a:t>
            </a:r>
          </a:p>
          <a:p>
            <a:r>
              <a:rPr lang="en-IN" dirty="0"/>
              <a:t> |     |--&gt; MaxPooling2D (2x2)</a:t>
            </a:r>
          </a:p>
          <a:p>
            <a:r>
              <a:rPr lang="en-IN" dirty="0"/>
              <a:t> |           |</a:t>
            </a:r>
          </a:p>
          <a:p>
            <a:r>
              <a:rPr lang="en-IN" dirty="0"/>
              <a:t> |           |--&gt; Output Shape: (54, 54, 64)</a:t>
            </a:r>
          </a:p>
          <a:p>
            <a:r>
              <a:rPr lang="en-IN" dirty="0"/>
              <a:t> |</a:t>
            </a:r>
          </a:p>
          <a:p>
            <a:r>
              <a:rPr lang="en-IN" dirty="0"/>
              <a:t> |--&gt; Conv2D (128 filters, 3x3, </a:t>
            </a:r>
            <a:r>
              <a:rPr lang="en-IN" dirty="0" err="1"/>
              <a:t>ReLU</a:t>
            </a:r>
            <a:r>
              <a:rPr lang="en-IN" dirty="0"/>
              <a:t>)</a:t>
            </a:r>
          </a:p>
          <a:p>
            <a:r>
              <a:rPr lang="en-IN" dirty="0"/>
              <a:t> |     |</a:t>
            </a:r>
          </a:p>
          <a:p>
            <a:r>
              <a:rPr lang="en-IN" dirty="0"/>
              <a:t> |     |--&gt; Output Shape: (52, 52, 128)</a:t>
            </a:r>
          </a:p>
          <a:p>
            <a:r>
              <a:rPr lang="en-IN" dirty="0"/>
              <a:t> |     |</a:t>
            </a:r>
          </a:p>
          <a:p>
            <a:r>
              <a:rPr lang="en-IN" dirty="0"/>
              <a:t> |     |--&gt; MaxPooling2D (2x2)</a:t>
            </a:r>
          </a:p>
          <a:p>
            <a:r>
              <a:rPr lang="en-IN" dirty="0"/>
              <a:t> |           |</a:t>
            </a:r>
          </a:p>
          <a:p>
            <a:r>
              <a:rPr lang="en-IN" dirty="0"/>
              <a:t> |           |--&gt; Output Shape: (26, 26, 128)</a:t>
            </a:r>
          </a:p>
          <a:p>
            <a:r>
              <a:rPr lang="en-IN" dirty="0"/>
              <a:t> |</a:t>
            </a:r>
          </a:p>
          <a:p>
            <a:r>
              <a:rPr lang="en-IN" dirty="0"/>
              <a:t> |--&gt; Attention Block</a:t>
            </a:r>
          </a:p>
          <a:p>
            <a:r>
              <a:rPr lang="en-IN" dirty="0"/>
              <a:t> |     |</a:t>
            </a:r>
          </a:p>
          <a:p>
            <a:r>
              <a:rPr lang="en-IN" dirty="0"/>
              <a:t> |     |--&gt; GlobalAveragePooling2D</a:t>
            </a:r>
          </a:p>
          <a:p>
            <a:r>
              <a:rPr lang="en-IN" dirty="0"/>
              <a:t> |     |     |</a:t>
            </a:r>
          </a:p>
          <a:p>
            <a:r>
              <a:rPr lang="en-IN" dirty="0"/>
              <a:t> |     |     |--&gt; Output Shape: (128,)</a:t>
            </a:r>
          </a:p>
          <a:p>
            <a:r>
              <a:rPr lang="en-IN" dirty="0"/>
              <a:t> |     |     |</a:t>
            </a:r>
          </a:p>
          <a:p>
            <a:r>
              <a:rPr lang="en-IN" dirty="0"/>
              <a:t> |     |     |--&gt; Dense (128 units, sigmoid activation)</a:t>
            </a:r>
          </a:p>
          <a:p>
            <a:r>
              <a:rPr lang="en-IN" dirty="0"/>
              <a:t> |     |           |</a:t>
            </a:r>
          </a:p>
          <a:p>
            <a:r>
              <a:rPr lang="en-IN" dirty="0"/>
              <a:t> |     |           |--&gt; Output Shape: (128,)</a:t>
            </a:r>
          </a:p>
          <a:p>
            <a:r>
              <a:rPr lang="en-IN" dirty="0"/>
              <a:t> |     |</a:t>
            </a:r>
          </a:p>
          <a:p>
            <a:r>
              <a:rPr lang="en-IN" dirty="0"/>
              <a:t> |     |--&gt; Reshape (1, 1, 128)</a:t>
            </a:r>
          </a:p>
          <a:p>
            <a:r>
              <a:rPr lang="en-IN" dirty="0"/>
              <a:t> |           |</a:t>
            </a:r>
          </a:p>
          <a:p>
            <a:r>
              <a:rPr lang="en-IN" dirty="0"/>
              <a:t> |           |--&gt; Output Shape: (1, 1, 128)</a:t>
            </a:r>
          </a:p>
          <a:p>
            <a:r>
              <a:rPr lang="en-IN" dirty="0"/>
              <a:t> |           |</a:t>
            </a:r>
          </a:p>
          <a:p>
            <a:r>
              <a:rPr lang="en-IN" dirty="0"/>
              <a:t> |           |--&gt; Multiply (element-wise multiplication)</a:t>
            </a:r>
          </a:p>
          <a:p>
            <a:r>
              <a:rPr lang="en-IN" dirty="0"/>
              <a:t> |                 |</a:t>
            </a:r>
          </a:p>
          <a:p>
            <a:r>
              <a:rPr lang="en-IN" dirty="0"/>
              <a:t> |                 |--&gt; Output Shape: (26, 26, 128)</a:t>
            </a:r>
          </a:p>
          <a:p>
            <a:r>
              <a:rPr lang="en-IN" dirty="0"/>
              <a:t> |</a:t>
            </a:r>
          </a:p>
          <a:p>
            <a:r>
              <a:rPr lang="en-IN" dirty="0"/>
              <a:t> |--&gt; Flatten</a:t>
            </a:r>
          </a:p>
          <a:p>
            <a:r>
              <a:rPr lang="en-IN" dirty="0"/>
              <a:t> |     |</a:t>
            </a:r>
          </a:p>
          <a:p>
            <a:r>
              <a:rPr lang="en-IN" dirty="0"/>
              <a:t> |     |--&gt; Output Shape: (43264,)</a:t>
            </a:r>
          </a:p>
          <a:p>
            <a:r>
              <a:rPr lang="en-IN" dirty="0"/>
              <a:t> |</a:t>
            </a:r>
          </a:p>
          <a:p>
            <a:r>
              <a:rPr lang="en-IN" dirty="0"/>
              <a:t> |--&gt; Dense (128 units, </a:t>
            </a:r>
            <a:r>
              <a:rPr lang="en-IN" dirty="0" err="1"/>
              <a:t>ReLU</a:t>
            </a:r>
            <a:r>
              <a:rPr lang="en-IN" dirty="0"/>
              <a:t>)</a:t>
            </a:r>
          </a:p>
          <a:p>
            <a:r>
              <a:rPr lang="en-IN" dirty="0"/>
              <a:t> |     |</a:t>
            </a:r>
          </a:p>
          <a:p>
            <a:r>
              <a:rPr lang="en-IN" dirty="0"/>
              <a:t> |     |--&gt; Output Shape: (128,)</a:t>
            </a:r>
          </a:p>
          <a:p>
            <a:r>
              <a:rPr lang="en-IN" dirty="0"/>
              <a:t> |</a:t>
            </a:r>
          </a:p>
          <a:p>
            <a:r>
              <a:rPr lang="en-IN" dirty="0"/>
              <a:t> |--&gt; Output Dense (</a:t>
            </a:r>
            <a:r>
              <a:rPr lang="en-IN" dirty="0" err="1"/>
              <a:t>softmax</a:t>
            </a:r>
            <a:r>
              <a:rPr lang="en-IN" dirty="0"/>
              <a:t>, </a:t>
            </a:r>
            <a:r>
              <a:rPr lang="en-IN" dirty="0" err="1"/>
              <a:t>num_classes</a:t>
            </a:r>
            <a:r>
              <a:rPr lang="en-IN" dirty="0"/>
              <a:t>)</a:t>
            </a:r>
          </a:p>
          <a:p>
            <a:r>
              <a:rPr lang="en-IN" dirty="0"/>
              <a:t>       |</a:t>
            </a:r>
          </a:p>
          <a:p>
            <a:r>
              <a:rPr lang="en-IN" dirty="0"/>
              <a:t>       |--&gt; Output Shape: (</a:t>
            </a:r>
            <a:r>
              <a:rPr lang="en-IN" dirty="0" err="1"/>
              <a:t>num_classes</a:t>
            </a:r>
            <a:r>
              <a:rPr lang="en-IN" dirty="0"/>
              <a:t>,)</a:t>
            </a:r>
          </a:p>
        </p:txBody>
      </p:sp>
    </p:spTree>
    <p:extLst>
      <p:ext uri="{BB962C8B-B14F-4D97-AF65-F5344CB8AC3E}">
        <p14:creationId xmlns:p14="http://schemas.microsoft.com/office/powerpoint/2010/main" val="212507190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Result</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35</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BF1D14CE-FA86-9B37-34E4-29A863E7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60" y="1066800"/>
            <a:ext cx="7335480" cy="3295650"/>
          </a:xfrm>
          <a:prstGeom prst="rect">
            <a:avLst/>
          </a:prstGeom>
        </p:spPr>
      </p:pic>
      <p:pic>
        <p:nvPicPr>
          <p:cNvPr id="12" name="Picture 11">
            <a:extLst>
              <a:ext uri="{FF2B5EF4-FFF2-40B4-BE49-F238E27FC236}">
                <a16:creationId xmlns:a16="http://schemas.microsoft.com/office/drawing/2014/main" id="{4A4327A1-B7A5-5FD9-F2D0-81F74D9CC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420933"/>
            <a:ext cx="5529954" cy="1446467"/>
          </a:xfrm>
          <a:prstGeom prst="rect">
            <a:avLst/>
          </a:prstGeom>
        </p:spPr>
      </p:pic>
    </p:spTree>
    <p:extLst>
      <p:ext uri="{BB962C8B-B14F-4D97-AF65-F5344CB8AC3E}">
        <p14:creationId xmlns:p14="http://schemas.microsoft.com/office/powerpoint/2010/main" val="36086379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800" dirty="0"/>
              <a:t>Our project developed a Convolutional Neural Network (CNN) with an attention mechanism for image classification. The model efficiently processes 224x224 RGB images using Conv2D and </a:t>
            </a:r>
            <a:r>
              <a:rPr lang="en-US" sz="2800" dirty="0" err="1"/>
              <a:t>MaxPooling</a:t>
            </a:r>
            <a:r>
              <a:rPr lang="en-US" sz="2800" dirty="0"/>
              <a:t> layers, followed by an attention block and dense layers. Trained on a dataset with categorical cross-entropy loss and Adam optimizer, the model achieved significant accuracy. The attention mechanism enhances feature learning, making the model robust for classification tasks. This project demonstrates the power of integrating attention mechanisms in CNNs to improve performance in image recognition tasks. The trained model is saved for future use and deployment.</a:t>
            </a:r>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36</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8122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EADC-0EEE-2C9E-54E4-932A3E410BA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References</a:t>
            </a:r>
            <a:endParaRPr lang="en-US" sz="2800"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9ADADFF-64F2-DEE6-B50B-34126AF7412A}"/>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MD SHOHEL RANA, MOHAMMAD NUR NOBI, BEDDHU MURALI, ANDREW H. SUNG ”</a:t>
            </a:r>
            <a:r>
              <a:rPr lang="en-US" sz="1600" dirty="0">
                <a:latin typeface="Times New Roman" panose="02020603050405020304" pitchFamily="18" charset="0"/>
                <a:cs typeface="Times New Roman" panose="02020603050405020304" pitchFamily="18" charset="0"/>
              </a:rPr>
              <a:t> Deepfake Detection: A Systematic Literature Review” IEEE-2022</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YOGESH PATEL, SUDEEP TANWAR, PRONAYA BHATTACHARYA, RAJESH GUPTA, TURKI ALSUWIAN, INNOCENT EWEAN DAVIDSON,  THOKOZILE F. MAZIBUKO “</a:t>
            </a:r>
            <a:r>
              <a:rPr lang="en-US" sz="1600" dirty="0">
                <a:latin typeface="Times New Roman" panose="02020603050405020304" pitchFamily="18" charset="0"/>
                <a:cs typeface="Times New Roman" panose="02020603050405020304" pitchFamily="18" charset="0"/>
              </a:rPr>
              <a:t>An Improved Dense CNN Architecture for Deepfake Image Detection”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[3] EUNJI KIM, SUNGZOON CHO “Exposing Fake Faces Through Deep Neural Networks Combining Content and Trace Feature Extractors”</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IEEE-2021</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YOGESH PATEL, SUDEEP TANWAR , RAJESH GUPTA ,PRONAYA BHATTACHARYA, INNOCENT EWEAN DAVIDSON , ROYI NYAMEKO, SRINIVAS ALUVALA, VRINCE VIMAL</a:t>
            </a:r>
            <a:r>
              <a:rPr lang="en-US" sz="1600" dirty="0">
                <a:latin typeface="Times New Roman" panose="02020603050405020304" pitchFamily="18" charset="0"/>
                <a:cs typeface="Times New Roman" panose="02020603050405020304" pitchFamily="18" charset="0"/>
              </a:rPr>
              <a:t>  “Deepfake Generation and Detection: Case Study and Challenges “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[5] Preeti, Manoj Kumar, Hitesh Kumar Sharma “A GAN-Based Model of Deepfake Detection in Social Media”  Elsevier-2023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Jie Gao , </a:t>
            </a:r>
            <a:r>
              <a:rPr lang="en-IN" sz="1600" dirty="0" err="1">
                <a:latin typeface="Times New Roman" panose="02020603050405020304" pitchFamily="18" charset="0"/>
                <a:cs typeface="Times New Roman" panose="02020603050405020304" pitchFamily="18" charset="0"/>
              </a:rPr>
              <a:t>Zhaoqiang</a:t>
            </a:r>
            <a:r>
              <a:rPr lang="en-IN" sz="1600" dirty="0">
                <a:latin typeface="Times New Roman" panose="02020603050405020304" pitchFamily="18" charset="0"/>
                <a:cs typeface="Times New Roman" panose="02020603050405020304" pitchFamily="18" charset="0"/>
              </a:rPr>
              <a:t> Xia, Gian Luca </a:t>
            </a:r>
            <a:r>
              <a:rPr lang="en-IN" sz="1600" dirty="0" err="1">
                <a:latin typeface="Times New Roman" panose="02020603050405020304" pitchFamily="18" charset="0"/>
                <a:cs typeface="Times New Roman" panose="02020603050405020304" pitchFamily="18" charset="0"/>
              </a:rPr>
              <a:t>Marcialis</a:t>
            </a:r>
            <a:r>
              <a:rPr lang="en-IN" sz="1600" dirty="0">
                <a:latin typeface="Times New Roman" panose="02020603050405020304" pitchFamily="18" charset="0"/>
                <a:cs typeface="Times New Roman" panose="02020603050405020304" pitchFamily="18" charset="0"/>
              </a:rPr>
              <a:t>, Chen </a:t>
            </a:r>
            <a:r>
              <a:rPr lang="en-IN" sz="1600" dirty="0" err="1">
                <a:latin typeface="Times New Roman" panose="02020603050405020304" pitchFamily="18" charset="0"/>
                <a:cs typeface="Times New Roman" panose="02020603050405020304" pitchFamily="18" charset="0"/>
              </a:rPr>
              <a:t>Danga</a:t>
            </a:r>
            <a:r>
              <a:rPr lang="en-IN" sz="1600" dirty="0">
                <a:latin typeface="Times New Roman" panose="02020603050405020304" pitchFamily="18" charset="0"/>
                <a:cs typeface="Times New Roman" panose="02020603050405020304" pitchFamily="18" charset="0"/>
              </a:rPr>
              <a:t> , Jing Dai </a:t>
            </a:r>
            <a:r>
              <a:rPr lang="en-IN" sz="1600" dirty="0" err="1">
                <a:latin typeface="Times New Roman" panose="02020603050405020304" pitchFamily="18" charset="0"/>
                <a:cs typeface="Times New Roman" panose="02020603050405020304" pitchFamily="18" charset="0"/>
              </a:rPr>
              <a:t>Xiaoyi</a:t>
            </a:r>
            <a:r>
              <a:rPr lang="en-IN" sz="1600" dirty="0">
                <a:latin typeface="Times New Roman" panose="02020603050405020304" pitchFamily="18" charset="0"/>
                <a:cs typeface="Times New Roman" panose="02020603050405020304" pitchFamily="18" charset="0"/>
              </a:rPr>
              <a:t> Feng “</a:t>
            </a:r>
            <a:r>
              <a:rPr lang="en-US" sz="1600" dirty="0" err="1">
                <a:latin typeface="Times New Roman" panose="02020603050405020304" pitchFamily="18" charset="0"/>
                <a:cs typeface="Times New Roman" panose="02020603050405020304" pitchFamily="18" charset="0"/>
              </a:rPr>
              <a:t>DeepFake</a:t>
            </a:r>
            <a:r>
              <a:rPr lang="en-US" sz="1600" dirty="0">
                <a:latin typeface="Times New Roman" panose="02020603050405020304" pitchFamily="18" charset="0"/>
                <a:cs typeface="Times New Roman" panose="02020603050405020304" pitchFamily="18" charset="0"/>
              </a:rPr>
              <a:t> Detection Based on High-Frequency Enhancement Network for Highly Compressed Content”  Elsevier-2024</a:t>
            </a:r>
          </a:p>
          <a:p>
            <a:pPr eaLnBrk="1" fontAlgn="auto" hangingPunct="1">
              <a:spcAft>
                <a:spcPts val="0"/>
              </a:spcAft>
              <a:defRPr/>
            </a:pPr>
            <a:endParaRPr lang="en-US" sz="2800" dirty="0"/>
          </a:p>
        </p:txBody>
      </p:sp>
      <p:sp>
        <p:nvSpPr>
          <p:cNvPr id="13317" name="Slide Number Placeholder 4">
            <a:extLst>
              <a:ext uri="{FF2B5EF4-FFF2-40B4-BE49-F238E27FC236}">
                <a16:creationId xmlns:a16="http://schemas.microsoft.com/office/drawing/2014/main" id="{FBA1A201-6B40-AEAA-8085-8F1407368D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98BD84-CE13-3A4E-A584-364A90364486}" type="slidenum">
              <a:rPr lang="en-US" altLang="en-US" smtClean="0">
                <a:solidFill>
                  <a:srgbClr val="898989"/>
                </a:solidFill>
                <a:cs typeface="Arial" panose="020B0604020202020204" pitchFamily="34" charset="0"/>
              </a:rPr>
              <a:pPr fontAlgn="base">
                <a:spcBef>
                  <a:spcPct val="0"/>
                </a:spcBef>
                <a:spcAft>
                  <a:spcPct val="0"/>
                </a:spcAft>
              </a:pPr>
              <a:t>37</a:t>
            </a:fld>
            <a:endParaRPr lang="en-US" altLang="en-US">
              <a:solidFill>
                <a:srgbClr val="898989"/>
              </a:solidFill>
              <a:cs typeface="Arial" panose="020B0604020202020204" pitchFamily="34" charset="0"/>
            </a:endParaRPr>
          </a:p>
        </p:txBody>
      </p:sp>
      <p:pic>
        <p:nvPicPr>
          <p:cNvPr id="13318" name="Picture 2" descr="C:\Users\VenuGS\Desktop\Logo_VMEG.jpg">
            <a:extLst>
              <a:ext uri="{FF2B5EF4-FFF2-40B4-BE49-F238E27FC236}">
                <a16:creationId xmlns:a16="http://schemas.microsoft.com/office/drawing/2014/main" id="{EEC08B60-BD3B-DF83-10FB-825DA43D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33626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DC9B6-3374-E414-8750-71C1ABAF457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p>
          <a:p>
            <a:pPr marL="514350" indent="-514350" eaLnBrk="1" fontAlgn="auto" hangingPunct="1">
              <a:spcAft>
                <a:spcPts val="0"/>
              </a:spcAft>
              <a:buFont typeface="Arial" panose="020B0604020202020204" pitchFamily="34" charset="0"/>
              <a:buNone/>
              <a:defRPr/>
            </a:pPr>
            <a:endParaRPr lang="en-US" sz="2800" b="1" dirty="0"/>
          </a:p>
        </p:txBody>
      </p:sp>
      <p:sp>
        <p:nvSpPr>
          <p:cNvPr id="14340" name="Slide Number Placeholder 4">
            <a:extLst>
              <a:ext uri="{FF2B5EF4-FFF2-40B4-BE49-F238E27FC236}">
                <a16:creationId xmlns:a16="http://schemas.microsoft.com/office/drawing/2014/main" id="{54B673C1-BF9C-DA33-8364-E63F71F4AD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EDEFEE-79E3-4247-B13F-BA9161CED57F}" type="slidenum">
              <a:rPr lang="en-US" altLang="en-US" smtClean="0">
                <a:solidFill>
                  <a:srgbClr val="898989"/>
                </a:solidFill>
                <a:cs typeface="Arial" panose="020B0604020202020204" pitchFamily="34" charset="0"/>
              </a:rPr>
              <a:pPr fontAlgn="base">
                <a:spcBef>
                  <a:spcPct val="0"/>
                </a:spcBef>
                <a:spcAft>
                  <a:spcPct val="0"/>
                </a:spcAft>
              </a:pPr>
              <a:t>38</a:t>
            </a:fld>
            <a:endParaRPr lang="en-US" altLang="en-US">
              <a:solidFill>
                <a:srgbClr val="898989"/>
              </a:solidFill>
              <a:cs typeface="Arial" panose="020B0604020202020204" pitchFamily="34" charset="0"/>
            </a:endParaRPr>
          </a:p>
        </p:txBody>
      </p:sp>
      <p:pic>
        <p:nvPicPr>
          <p:cNvPr id="14341" name="Picture 2" descr="C:\Users\VenuGS\Desktop\Logo_VMEG.jpg">
            <a:extLst>
              <a:ext uri="{FF2B5EF4-FFF2-40B4-BE49-F238E27FC236}">
                <a16:creationId xmlns:a16="http://schemas.microsoft.com/office/drawing/2014/main" id="{708CEF50-DBF8-F0F1-20D0-D7D2753FC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447800" y="1752600"/>
            <a:ext cx="6330013" cy="3566814"/>
          </a:xfrm>
          <a:prstGeom prst="rect">
            <a:avLst/>
          </a:prstGeom>
        </p:spPr>
      </p:pic>
    </p:spTree>
    <p:extLst>
      <p:ext uri="{BB962C8B-B14F-4D97-AF65-F5344CB8AC3E}">
        <p14:creationId xmlns:p14="http://schemas.microsoft.com/office/powerpoint/2010/main" val="28704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1216-CDDD-472F-9B83-9C3A2C2F951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64FA3182-FA99-7B9D-B96E-A9E072C3A2C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000" dirty="0"/>
              <a:t>• </a:t>
            </a:r>
            <a:r>
              <a:rPr lang="en-US" sz="2400" dirty="0"/>
              <a:t>Machine learning-driven deepfake technology casts doubt on the of variety multimedia content.</a:t>
            </a:r>
          </a:p>
          <a:p>
            <a:pPr marL="0" indent="0" eaLnBrk="1" fontAlgn="auto" hangingPunct="1">
              <a:spcAft>
                <a:spcPts val="0"/>
              </a:spcAft>
              <a:buNone/>
              <a:defRPr/>
            </a:pPr>
            <a:r>
              <a:rPr lang="en-US" sz="2400" dirty="0"/>
              <a:t>• A variety of techniques include deep learning-based classification, behavioral cue analysis, and forensic analysis.</a:t>
            </a:r>
          </a:p>
          <a:p>
            <a:pPr marL="0" indent="0" eaLnBrk="1" fontAlgn="auto" hangingPunct="1">
              <a:spcAft>
                <a:spcPts val="0"/>
              </a:spcAft>
              <a:buNone/>
              <a:defRPr/>
            </a:pPr>
            <a:r>
              <a:rPr lang="en-US" sz="2400" dirty="0"/>
              <a:t>• Deep fake detection can be improved by attention methods that draw inspiration from human visual perception.</a:t>
            </a:r>
          </a:p>
          <a:p>
            <a:pPr marL="0" indent="0" eaLnBrk="1" fontAlgn="auto" hangingPunct="1">
              <a:spcAft>
                <a:spcPts val="0"/>
              </a:spcAft>
              <a:buNone/>
              <a:defRPr/>
            </a:pPr>
            <a:r>
              <a:rPr lang="en-US" sz="2400" dirty="0"/>
              <a:t>• Attention-based explanations, fusion of attention processes, self-attention networks, and spatial and temporal attention mechanisms are examples of potential advancements.</a:t>
            </a:r>
          </a:p>
          <a:p>
            <a:pPr marL="0" indent="0" eaLnBrk="1" fontAlgn="auto" hangingPunct="1">
              <a:spcAft>
                <a:spcPts val="0"/>
              </a:spcAft>
              <a:buNone/>
              <a:defRPr/>
            </a:pPr>
            <a:r>
              <a:rPr lang="en-US" sz="2400" dirty="0"/>
              <a:t>• Deep fake creation is a dynamic field that can be adjusted to through the use of reinforcement learning techniques.</a:t>
            </a:r>
          </a:p>
          <a:p>
            <a:pPr eaLnBrk="1" fontAlgn="auto" hangingPunct="1">
              <a:spcAft>
                <a:spcPts val="0"/>
              </a:spcAft>
              <a:defRPr/>
            </a:pPr>
            <a:endParaRPr lang="en-US" sz="24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8197" name="Slide Number Placeholder 4">
            <a:extLst>
              <a:ext uri="{FF2B5EF4-FFF2-40B4-BE49-F238E27FC236}">
                <a16:creationId xmlns:a16="http://schemas.microsoft.com/office/drawing/2014/main" id="{74458AFC-CECD-533F-17A3-0F45005991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pPr fontAlgn="base">
                <a:spcBef>
                  <a:spcPct val="0"/>
                </a:spcBef>
                <a:spcAft>
                  <a:spcPct val="0"/>
                </a:spcAft>
              </a:pPr>
              <a:t>4</a:t>
            </a:fld>
            <a:endParaRPr lang="en-US" altLang="en-US">
              <a:solidFill>
                <a:srgbClr val="898989"/>
              </a:solidFill>
              <a:cs typeface="Arial" panose="020B0604020202020204" pitchFamily="34" charset="0"/>
            </a:endParaRPr>
          </a:p>
        </p:txBody>
      </p:sp>
      <p:pic>
        <p:nvPicPr>
          <p:cNvPr id="8198" name="Picture 2" descr="C:\Users\VenuGS\Desktop\Logo_VMEG.jpg">
            <a:extLst>
              <a:ext uri="{FF2B5EF4-FFF2-40B4-BE49-F238E27FC236}">
                <a16:creationId xmlns:a16="http://schemas.microsoft.com/office/drawing/2014/main" id="{57A8848F-FA1B-D7D3-CC87-6A7EBCDC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5</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7D25E3C7-241C-13FB-9673-C70105EAD06E}"/>
              </a:ext>
            </a:extLst>
          </p:cNvPr>
          <p:cNvGraphicFramePr>
            <a:graphicFrameLocks noGrp="1"/>
          </p:cNvGraphicFramePr>
          <p:nvPr>
            <p:extLst>
              <p:ext uri="{D42A27DB-BD31-4B8C-83A1-F6EECF244321}">
                <p14:modId xmlns:p14="http://schemas.microsoft.com/office/powerpoint/2010/main" val="2895959207"/>
              </p:ext>
            </p:extLst>
          </p:nvPr>
        </p:nvGraphicFramePr>
        <p:xfrm>
          <a:off x="228600" y="1066800"/>
          <a:ext cx="8763000" cy="5537199"/>
        </p:xfrm>
        <a:graphic>
          <a:graphicData uri="http://schemas.openxmlformats.org/drawingml/2006/table">
            <a:tbl>
              <a:tblPr firstRow="1" firstCol="1" bandRow="1">
                <a:tableStyleId>{5C22544A-7EE6-4342-B048-85BDC9FD1C3A}</a:tableStyleId>
              </a:tblPr>
              <a:tblGrid>
                <a:gridCol w="362923">
                  <a:extLst>
                    <a:ext uri="{9D8B030D-6E8A-4147-A177-3AD203B41FA5}">
                      <a16:colId xmlns:a16="http://schemas.microsoft.com/office/drawing/2014/main" val="179583042"/>
                    </a:ext>
                  </a:extLst>
                </a:gridCol>
                <a:gridCol w="1328672">
                  <a:extLst>
                    <a:ext uri="{9D8B030D-6E8A-4147-A177-3AD203B41FA5}">
                      <a16:colId xmlns:a16="http://schemas.microsoft.com/office/drawing/2014/main" val="2394853053"/>
                    </a:ext>
                  </a:extLst>
                </a:gridCol>
                <a:gridCol w="2100715">
                  <a:extLst>
                    <a:ext uri="{9D8B030D-6E8A-4147-A177-3AD203B41FA5}">
                      <a16:colId xmlns:a16="http://schemas.microsoft.com/office/drawing/2014/main" val="2306215193"/>
                    </a:ext>
                  </a:extLst>
                </a:gridCol>
                <a:gridCol w="2603908">
                  <a:extLst>
                    <a:ext uri="{9D8B030D-6E8A-4147-A177-3AD203B41FA5}">
                      <a16:colId xmlns:a16="http://schemas.microsoft.com/office/drawing/2014/main" val="2141780653"/>
                    </a:ext>
                  </a:extLst>
                </a:gridCol>
                <a:gridCol w="2366782">
                  <a:extLst>
                    <a:ext uri="{9D8B030D-6E8A-4147-A177-3AD203B41FA5}">
                      <a16:colId xmlns:a16="http://schemas.microsoft.com/office/drawing/2014/main" val="1392629304"/>
                    </a:ext>
                  </a:extLst>
                </a:gridCol>
              </a:tblGrid>
              <a:tr h="267436">
                <a:tc>
                  <a:txBody>
                    <a:bodyPr/>
                    <a:lstStyle/>
                    <a:p>
                      <a:pPr algn="ctr">
                        <a:lnSpc>
                          <a:spcPct val="107000"/>
                        </a:lnSpc>
                        <a:spcAft>
                          <a:spcPts val="800"/>
                        </a:spcAft>
                      </a:pPr>
                      <a:r>
                        <a:rPr lang="en-IN" sz="700" kern="0">
                          <a:effectLst/>
                        </a:rPr>
                        <a:t>S.no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Method Used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Disadvantages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76697791"/>
                  </a:ext>
                </a:extLst>
              </a:tr>
              <a:tr h="1121950">
                <a:tc>
                  <a:txBody>
                    <a:bodyPr/>
                    <a:lstStyle/>
                    <a:p>
                      <a:pPr algn="ctr">
                        <a:lnSpc>
                          <a:spcPct val="107000"/>
                        </a:lnSpc>
                        <a:spcAft>
                          <a:spcPts val="800"/>
                        </a:spcAft>
                      </a:pPr>
                      <a:r>
                        <a:rPr lang="en-IN" sz="700" kern="10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dirty="0">
                          <a:effectLst/>
                        </a:rPr>
                        <a:t>Deepfake Detection: A Systematic Literature Review</a:t>
                      </a:r>
                    </a:p>
                    <a:p>
                      <a:pPr algn="ctr">
                        <a:lnSpc>
                          <a:spcPct val="107000"/>
                        </a:lnSpc>
                        <a:spcAft>
                          <a:spcPts val="800"/>
                        </a:spcAft>
                      </a:pPr>
                      <a:r>
                        <a:rPr lang="en-IN" sz="700" kern="0" dirty="0">
                          <a:effectLst/>
                        </a:rPr>
                        <a:t>IEEE,2022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dirty="0">
                          <a:effectLst/>
                        </a:rPr>
                        <a:t>MACHINE LEARNING BASED METHODS,</a:t>
                      </a:r>
                    </a:p>
                    <a:p>
                      <a:pPr>
                        <a:lnSpc>
                          <a:spcPct val="107000"/>
                        </a:lnSpc>
                        <a:spcAft>
                          <a:spcPts val="800"/>
                        </a:spcAft>
                      </a:pPr>
                      <a:r>
                        <a:rPr lang="en-IN" sz="700" kern="100" dirty="0">
                          <a:effectLst/>
                        </a:rPr>
                        <a:t>DEEP LEARNING BASED METHODS,</a:t>
                      </a:r>
                    </a:p>
                    <a:p>
                      <a:pPr>
                        <a:lnSpc>
                          <a:spcPct val="107000"/>
                        </a:lnSpc>
                        <a:spcAft>
                          <a:spcPts val="800"/>
                        </a:spcAft>
                      </a:pPr>
                      <a:r>
                        <a:rPr lang="en-IN" sz="700" kern="100" dirty="0">
                          <a:effectLst/>
                        </a:rPr>
                        <a:t>STATISTICAL MEASUREMENTS BASED METHODS,</a:t>
                      </a:r>
                    </a:p>
                    <a:p>
                      <a:pPr>
                        <a:lnSpc>
                          <a:spcPct val="107000"/>
                        </a:lnSpc>
                        <a:spcAft>
                          <a:spcPts val="800"/>
                        </a:spcAft>
                      </a:pPr>
                      <a:r>
                        <a:rPr lang="en-IN" sz="700" kern="100" dirty="0">
                          <a:effectLst/>
                        </a:rPr>
                        <a:t>BLOCKCHAIN BASED METHODS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Use of Deep learning-based models,</a:t>
                      </a:r>
                      <a:endParaRPr lang="en-IN" sz="700" kern="100">
                        <a:effectLst/>
                      </a:endParaRPr>
                    </a:p>
                    <a:p>
                      <a:pPr>
                        <a:lnSpc>
                          <a:spcPct val="107000"/>
                        </a:lnSpc>
                        <a:spcAft>
                          <a:spcPts val="800"/>
                        </a:spcAft>
                      </a:pPr>
                      <a:r>
                        <a:rPr lang="en-IN" sz="700" kern="0">
                          <a:effectLst/>
                        </a:rPr>
                        <a:t>Provides an overview of various articles and methods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Limitations,</a:t>
                      </a:r>
                      <a:endParaRPr lang="en-IN" sz="700" kern="100">
                        <a:effectLst/>
                      </a:endParaRPr>
                    </a:p>
                    <a:p>
                      <a:pPr>
                        <a:lnSpc>
                          <a:spcPct val="107000"/>
                        </a:lnSpc>
                        <a:spcAft>
                          <a:spcPts val="800"/>
                        </a:spcAft>
                      </a:pPr>
                      <a:r>
                        <a:rPr lang="en-IN" sz="700" kern="0">
                          <a:effectLst/>
                        </a:rPr>
                        <a:t>Resource intensive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3890302840"/>
                  </a:ext>
                </a:extLst>
              </a:tr>
              <a:tr h="1107626">
                <a:tc>
                  <a:txBody>
                    <a:bodyPr/>
                    <a:lstStyle/>
                    <a:p>
                      <a:pPr algn="ct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An Improved Dense CNN Architecture for Deepfake Image Detection</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Binary classification model using CNN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Feature Extraction</a:t>
                      </a:r>
                      <a:endParaRPr lang="en-IN" sz="700" kern="100" dirty="0">
                        <a:effectLst/>
                      </a:endParaRPr>
                    </a:p>
                    <a:p>
                      <a:pPr>
                        <a:lnSpc>
                          <a:spcPct val="107000"/>
                        </a:lnSpc>
                        <a:spcAft>
                          <a:spcPts val="800"/>
                        </a:spcAft>
                      </a:pPr>
                      <a:r>
                        <a:rPr lang="en-IN" sz="700" kern="0" dirty="0">
                          <a:effectLst/>
                        </a:rPr>
                        <a:t>Spatial Hierarchies</a:t>
                      </a:r>
                      <a:endParaRPr lang="en-IN" sz="700" kern="100" dirty="0">
                        <a:effectLst/>
                      </a:endParaRPr>
                    </a:p>
                    <a:p>
                      <a:pPr>
                        <a:lnSpc>
                          <a:spcPct val="107000"/>
                        </a:lnSpc>
                        <a:spcAft>
                          <a:spcPts val="800"/>
                        </a:spcAft>
                      </a:pPr>
                      <a:r>
                        <a:rPr lang="en-IN" sz="700" kern="0" dirty="0">
                          <a:effectLst/>
                        </a:rPr>
                        <a:t>Robustness</a:t>
                      </a:r>
                      <a:endParaRPr lang="en-IN" sz="700" kern="100" dirty="0">
                        <a:effectLst/>
                      </a:endParaRPr>
                    </a:p>
                    <a:p>
                      <a:pPr>
                        <a:lnSpc>
                          <a:spcPct val="107000"/>
                        </a:lnSpc>
                        <a:spcAft>
                          <a:spcPts val="800"/>
                        </a:spcAft>
                      </a:pPr>
                      <a:r>
                        <a:rPr lang="en-IN" sz="700" kern="0" dirty="0">
                          <a:effectLst/>
                        </a:rPr>
                        <a:t>End-to-End Learning</a:t>
                      </a:r>
                      <a:endParaRPr lang="en-IN" sz="700" kern="100" dirty="0">
                        <a:effectLst/>
                      </a:endParaRPr>
                    </a:p>
                    <a:p>
                      <a:pPr>
                        <a:lnSpc>
                          <a:spcPct val="107000"/>
                        </a:lnSpc>
                        <a:spcAft>
                          <a:spcPts val="800"/>
                        </a:spcAft>
                      </a:pPr>
                      <a:r>
                        <a:rPr lang="en-IN" sz="700" kern="0" dirty="0">
                          <a:effectLst/>
                        </a:rPr>
                        <a:t>Scalability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Dependency</a:t>
                      </a:r>
                      <a:endParaRPr lang="en-IN" sz="700" kern="100">
                        <a:effectLst/>
                      </a:endParaRPr>
                    </a:p>
                    <a:p>
                      <a:pPr>
                        <a:lnSpc>
                          <a:spcPct val="107000"/>
                        </a:lnSpc>
                        <a:spcAft>
                          <a:spcPts val="800"/>
                        </a:spcAft>
                      </a:pPr>
                      <a:r>
                        <a:rPr lang="en-IN" sz="700" kern="0">
                          <a:effectLst/>
                        </a:rPr>
                        <a:t>Computationally Intensive</a:t>
                      </a:r>
                      <a:endParaRPr lang="en-IN" sz="700" kern="100">
                        <a:effectLst/>
                      </a:endParaRPr>
                    </a:p>
                    <a:p>
                      <a:pPr>
                        <a:lnSpc>
                          <a:spcPct val="107000"/>
                        </a:lnSpc>
                        <a:spcAft>
                          <a:spcPts val="800"/>
                        </a:spcAft>
                      </a:pPr>
                      <a:r>
                        <a:rPr lang="en-IN" sz="700" kern="0">
                          <a:effectLst/>
                        </a:rPr>
                        <a:t>Adversarial Attacks</a:t>
                      </a:r>
                      <a:endParaRPr lang="en-IN" sz="700" kern="100">
                        <a:effectLst/>
                      </a:endParaRPr>
                    </a:p>
                    <a:p>
                      <a:pPr>
                        <a:lnSpc>
                          <a:spcPct val="107000"/>
                        </a:lnSpc>
                        <a:spcAft>
                          <a:spcPts val="800"/>
                        </a:spcAft>
                      </a:pPr>
                      <a:r>
                        <a:rPr lang="en-IN" sz="700" kern="0">
                          <a:effectLst/>
                        </a:rPr>
                        <a:t>Interpretability</a:t>
                      </a:r>
                      <a:endParaRPr lang="en-IN" sz="700" kern="100">
                        <a:effectLst/>
                      </a:endParaRPr>
                    </a:p>
                    <a:p>
                      <a:pPr>
                        <a:lnSpc>
                          <a:spcPct val="107000"/>
                        </a:lnSpc>
                        <a:spcAft>
                          <a:spcPts val="800"/>
                        </a:spcAft>
                      </a:pPr>
                      <a:r>
                        <a:rPr lang="en-IN" sz="700" kern="0">
                          <a:effectLst/>
                        </a:rPr>
                        <a:t>Generalization Limitations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0572360"/>
                  </a:ext>
                </a:extLst>
              </a:tr>
              <a:tr h="631765">
                <a:tc>
                  <a:txBody>
                    <a:bodyPr/>
                    <a:lstStyle/>
                    <a:p>
                      <a:pPr algn="ct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Deepfake Generation and Detection: Case Study and Challenges</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Study on all of the methods available</a:t>
                      </a:r>
                      <a:endParaRPr lang="en-IN" sz="700" kern="100">
                        <a:effectLst/>
                      </a:endParaRPr>
                    </a:p>
                    <a:p>
                      <a:pPr>
                        <a:lnSpc>
                          <a:spcPct val="107000"/>
                        </a:lnSpc>
                        <a:spcAft>
                          <a:spcPts val="800"/>
                        </a:spcAft>
                      </a:pPr>
                      <a:r>
                        <a:rPr lang="en-IN" sz="700" kern="0">
                          <a:effectLst/>
                        </a:rPr>
                        <a:t>Survey for understanding Deep fakes generation and detection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NA</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8063710"/>
                  </a:ext>
                </a:extLst>
              </a:tr>
              <a:tr h="1107626">
                <a:tc>
                  <a:txBody>
                    <a:bodyPr/>
                    <a:lstStyle/>
                    <a:p>
                      <a:pPr algn="ctr">
                        <a:lnSpc>
                          <a:spcPct val="107000"/>
                        </a:lnSpc>
                        <a:spcAft>
                          <a:spcPts val="800"/>
                        </a:spcAft>
                      </a:pPr>
                      <a:r>
                        <a:rPr lang="en-IN" sz="700" kern="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 GAN-Based Model of Deepfake Detection in Social Media</a:t>
                      </a:r>
                    </a:p>
                    <a:p>
                      <a:pPr algn="ctr">
                        <a:lnSpc>
                          <a:spcPct val="107000"/>
                        </a:lnSpc>
                        <a:spcAft>
                          <a:spcPts val="800"/>
                        </a:spcAft>
                      </a:pPr>
                      <a:r>
                        <a:rPr lang="en-IN" sz="700" kern="100">
                          <a:effectLst/>
                        </a:rPr>
                        <a:t>Elsevier,2023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GAN-Based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Realistic Image Generation</a:t>
                      </a:r>
                      <a:endParaRPr lang="en-IN" sz="700" kern="100" dirty="0">
                        <a:effectLst/>
                      </a:endParaRPr>
                    </a:p>
                    <a:p>
                      <a:pPr>
                        <a:lnSpc>
                          <a:spcPct val="107000"/>
                        </a:lnSpc>
                        <a:spcAft>
                          <a:spcPts val="800"/>
                        </a:spcAft>
                      </a:pPr>
                      <a:r>
                        <a:rPr lang="en-IN" sz="700" kern="0" dirty="0">
                          <a:effectLst/>
                        </a:rPr>
                        <a:t>Capturing Complex Patterns</a:t>
                      </a:r>
                      <a:endParaRPr lang="en-IN" sz="700" kern="100" dirty="0">
                        <a:effectLst/>
                      </a:endParaRPr>
                    </a:p>
                    <a:p>
                      <a:pPr>
                        <a:lnSpc>
                          <a:spcPct val="107000"/>
                        </a:lnSpc>
                        <a:spcAft>
                          <a:spcPts val="800"/>
                        </a:spcAft>
                      </a:pPr>
                      <a:r>
                        <a:rPr lang="en-IN" sz="700" kern="0" dirty="0">
                          <a:effectLst/>
                        </a:rPr>
                        <a:t>Flexibility in Image Generation</a:t>
                      </a:r>
                      <a:endParaRPr lang="en-IN" sz="700" kern="100" dirty="0">
                        <a:effectLst/>
                      </a:endParaRPr>
                    </a:p>
                    <a:p>
                      <a:pPr>
                        <a:lnSpc>
                          <a:spcPct val="107000"/>
                        </a:lnSpc>
                        <a:spcAft>
                          <a:spcPts val="800"/>
                        </a:spcAft>
                      </a:pPr>
                      <a:r>
                        <a:rPr lang="en-IN" sz="700" kern="0" dirty="0">
                          <a:effectLst/>
                        </a:rPr>
                        <a:t>Potential for Few-shot Learning</a:t>
                      </a:r>
                      <a:endParaRPr lang="en-IN" sz="700" kern="100" dirty="0">
                        <a:effectLst/>
                      </a:endParaRPr>
                    </a:p>
                    <a:p>
                      <a:pPr>
                        <a:lnSpc>
                          <a:spcPct val="107000"/>
                        </a:lnSpc>
                        <a:spcAft>
                          <a:spcPts val="800"/>
                        </a:spcAft>
                      </a:pPr>
                      <a:r>
                        <a:rPr lang="en-IN" sz="700" kern="0" dirty="0">
                          <a:effectLst/>
                        </a:rPr>
                        <a:t>Diversity in Output Generation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Intensive Training</a:t>
                      </a:r>
                      <a:endParaRPr lang="en-IN" sz="700" kern="100">
                        <a:effectLst/>
                      </a:endParaRPr>
                    </a:p>
                    <a:p>
                      <a:pPr>
                        <a:lnSpc>
                          <a:spcPct val="107000"/>
                        </a:lnSpc>
                        <a:spcAft>
                          <a:spcPts val="800"/>
                        </a:spcAft>
                      </a:pPr>
                      <a:r>
                        <a:rPr lang="en-IN" sz="700" kern="0">
                          <a:effectLst/>
                        </a:rPr>
                        <a:t>Mode Collapse</a:t>
                      </a:r>
                      <a:endParaRPr lang="en-IN" sz="700" kern="100">
                        <a:effectLst/>
                      </a:endParaRPr>
                    </a:p>
                    <a:p>
                      <a:pPr>
                        <a:lnSpc>
                          <a:spcPct val="107000"/>
                        </a:lnSpc>
                        <a:spcAft>
                          <a:spcPts val="800"/>
                        </a:spcAft>
                      </a:pPr>
                      <a:r>
                        <a:rPr lang="en-IN" sz="700" kern="0">
                          <a:effectLst/>
                        </a:rPr>
                        <a:t>Training Instability</a:t>
                      </a:r>
                      <a:endParaRPr lang="en-IN" sz="700" kern="100">
                        <a:effectLst/>
                      </a:endParaRPr>
                    </a:p>
                    <a:p>
                      <a:pPr>
                        <a:lnSpc>
                          <a:spcPct val="107000"/>
                        </a:lnSpc>
                        <a:spcAft>
                          <a:spcPts val="800"/>
                        </a:spcAft>
                      </a:pPr>
                      <a:r>
                        <a:rPr lang="en-IN" sz="700" kern="0">
                          <a:effectLst/>
                        </a:rPr>
                        <a:t>Vulnerability to Adversarial Attacks</a:t>
                      </a:r>
                      <a:endParaRPr lang="en-IN" sz="700" kern="100">
                        <a:effectLst/>
                      </a:endParaRPr>
                    </a:p>
                    <a:p>
                      <a:pPr>
                        <a:lnSpc>
                          <a:spcPct val="107000"/>
                        </a:lnSpc>
                        <a:spcAft>
                          <a:spcPts val="800"/>
                        </a:spcAft>
                      </a:pPr>
                      <a:r>
                        <a:rPr lang="en-IN" sz="700" kern="0">
                          <a:effectLst/>
                        </a:rPr>
                        <a:t>Lack of Interpretability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18345566"/>
                  </a:ext>
                </a:extLst>
              </a:tr>
              <a:tr h="1300796">
                <a:tc>
                  <a:txBody>
                    <a:bodyPr/>
                    <a:lstStyle/>
                    <a:p>
                      <a:pPr algn="ctr">
                        <a:lnSpc>
                          <a:spcPct val="107000"/>
                        </a:lnSpc>
                        <a:spcAft>
                          <a:spcPts val="800"/>
                        </a:spcAft>
                      </a:pPr>
                      <a:r>
                        <a:rPr lang="en-IN" sz="700" kern="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Exposing Fake Faces Through Deep Neural Networks Combining Content and Trace Feature Extractors</a:t>
                      </a:r>
                    </a:p>
                    <a:p>
                      <a:pPr algn="ctr">
                        <a:lnSpc>
                          <a:spcPct val="107000"/>
                        </a:lnSpc>
                        <a:spcAft>
                          <a:spcPts val="800"/>
                        </a:spcAft>
                      </a:pPr>
                      <a:r>
                        <a:rPr lang="en-IN" sz="700" kern="100">
                          <a:effectLst/>
                        </a:rPr>
                        <a:t>IEEE,2021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a:effectLst/>
                        </a:rPr>
                        <a:t>Face detection</a:t>
                      </a:r>
                    </a:p>
                    <a:p>
                      <a:pPr>
                        <a:lnSpc>
                          <a:spcPct val="107000"/>
                        </a:lnSpc>
                        <a:spcAft>
                          <a:spcPts val="800"/>
                        </a:spcAft>
                      </a:pPr>
                      <a:r>
                        <a:rPr lang="en-IN" sz="700" kern="100">
                          <a:effectLst/>
                        </a:rPr>
                        <a:t>Face alignment and extraction Authenticity classification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Combines general-purpose and face image forensics.</a:t>
                      </a:r>
                      <a:br>
                        <a:rPr lang="en-IN" sz="700" kern="0">
                          <a:effectLst/>
                        </a:rPr>
                      </a:br>
                      <a:r>
                        <a:rPr lang="en-IN" sz="700" kern="0">
                          <a:effectLst/>
                        </a:rPr>
                        <a:t>Integrates content and trace feature extractors for manipulation detection.</a:t>
                      </a:r>
                      <a:br>
                        <a:rPr lang="en-IN" sz="700" kern="0">
                          <a:effectLst/>
                        </a:rPr>
                      </a:br>
                      <a:r>
                        <a:rPr lang="en-IN" sz="700" kern="0">
                          <a:effectLst/>
                        </a:rPr>
                        <a:t>Demonstrates robustness across video compression rates.</a:t>
                      </a:r>
                      <a:br>
                        <a:rPr lang="en-IN" sz="700" kern="0">
                          <a:effectLst/>
                        </a:rPr>
                      </a:br>
                      <a:r>
                        <a:rPr lang="en-IN" sz="700" kern="0">
                          <a:effectLst/>
                        </a:rPr>
                        <a:t>Provides insights into face parts for manipulation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Complex model architecture affects computational efficiency.</a:t>
                      </a:r>
                      <a:endParaRPr lang="en-IN" sz="700" kern="100" dirty="0">
                        <a:effectLst/>
                      </a:endParaRPr>
                    </a:p>
                    <a:p>
                      <a:pPr>
                        <a:lnSpc>
                          <a:spcPct val="107000"/>
                        </a:lnSpc>
                        <a:spcAft>
                          <a:spcPts val="800"/>
                        </a:spcAft>
                      </a:pPr>
                      <a:r>
                        <a:rPr lang="en-IN" sz="700" kern="0" dirty="0">
                          <a:effectLst/>
                        </a:rPr>
                        <a:t>Effectiveness depends on training data availability and quality.</a:t>
                      </a:r>
                      <a:endParaRPr lang="en-IN" sz="700" kern="100" dirty="0">
                        <a:effectLst/>
                      </a:endParaRPr>
                    </a:p>
                    <a:p>
                      <a:pPr>
                        <a:lnSpc>
                          <a:spcPct val="107000"/>
                        </a:lnSpc>
                        <a:spcAft>
                          <a:spcPts val="800"/>
                        </a:spcAft>
                      </a:pPr>
                      <a:r>
                        <a:rPr lang="en-IN" sz="700" kern="0" dirty="0">
                          <a:effectLst/>
                        </a:rPr>
                        <a:t>Generalization to other datasets or real-world scenarios is challenging.</a:t>
                      </a:r>
                      <a:endParaRPr lang="en-IN" sz="700" kern="100" dirty="0">
                        <a:effectLst/>
                      </a:endParaRPr>
                    </a:p>
                    <a:p>
                      <a:pPr>
                        <a:lnSpc>
                          <a:spcPct val="107000"/>
                        </a:lnSpc>
                        <a:spcAft>
                          <a:spcPts val="800"/>
                        </a:spcAft>
                      </a:pPr>
                      <a:r>
                        <a:rPr lang="en-IN" sz="700" kern="0" dirty="0">
                          <a:effectLst/>
                        </a:rPr>
                        <a:t>Balancing precision and recall is essential.</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24005177"/>
                  </a:ext>
                </a:extLst>
              </a:tr>
            </a:tbl>
          </a:graphicData>
        </a:graphic>
      </p:graphicFrame>
    </p:spTree>
    <p:extLst>
      <p:ext uri="{BB962C8B-B14F-4D97-AF65-F5344CB8AC3E}">
        <p14:creationId xmlns:p14="http://schemas.microsoft.com/office/powerpoint/2010/main" val="40861370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195072" y="1161882"/>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6</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731F82A2-75F1-6868-766C-EA168F3BB3D5}"/>
              </a:ext>
            </a:extLst>
          </p:cNvPr>
          <p:cNvGraphicFramePr>
            <a:graphicFrameLocks noGrp="1"/>
          </p:cNvGraphicFramePr>
          <p:nvPr>
            <p:extLst>
              <p:ext uri="{D42A27DB-BD31-4B8C-83A1-F6EECF244321}">
                <p14:modId xmlns:p14="http://schemas.microsoft.com/office/powerpoint/2010/main" val="714786145"/>
              </p:ext>
            </p:extLst>
          </p:nvPr>
        </p:nvGraphicFramePr>
        <p:xfrm>
          <a:off x="228600" y="1282531"/>
          <a:ext cx="8610600" cy="5438944"/>
        </p:xfrm>
        <a:graphic>
          <a:graphicData uri="http://schemas.openxmlformats.org/drawingml/2006/table">
            <a:tbl>
              <a:tblPr firstRow="1" firstCol="1" bandRow="1">
                <a:tableStyleId>{5C22544A-7EE6-4342-B048-85BDC9FD1C3A}</a:tableStyleId>
              </a:tblPr>
              <a:tblGrid>
                <a:gridCol w="356609">
                  <a:extLst>
                    <a:ext uri="{9D8B030D-6E8A-4147-A177-3AD203B41FA5}">
                      <a16:colId xmlns:a16="http://schemas.microsoft.com/office/drawing/2014/main" val="2529016639"/>
                    </a:ext>
                  </a:extLst>
                </a:gridCol>
                <a:gridCol w="1305565">
                  <a:extLst>
                    <a:ext uri="{9D8B030D-6E8A-4147-A177-3AD203B41FA5}">
                      <a16:colId xmlns:a16="http://schemas.microsoft.com/office/drawing/2014/main" val="1934182309"/>
                    </a:ext>
                  </a:extLst>
                </a:gridCol>
                <a:gridCol w="2064182">
                  <a:extLst>
                    <a:ext uri="{9D8B030D-6E8A-4147-A177-3AD203B41FA5}">
                      <a16:colId xmlns:a16="http://schemas.microsoft.com/office/drawing/2014/main" val="4159663039"/>
                    </a:ext>
                  </a:extLst>
                </a:gridCol>
                <a:gridCol w="2558621">
                  <a:extLst>
                    <a:ext uri="{9D8B030D-6E8A-4147-A177-3AD203B41FA5}">
                      <a16:colId xmlns:a16="http://schemas.microsoft.com/office/drawing/2014/main" val="3229653778"/>
                    </a:ext>
                  </a:extLst>
                </a:gridCol>
                <a:gridCol w="2325623">
                  <a:extLst>
                    <a:ext uri="{9D8B030D-6E8A-4147-A177-3AD203B41FA5}">
                      <a16:colId xmlns:a16="http://schemas.microsoft.com/office/drawing/2014/main" val="4258694267"/>
                    </a:ext>
                  </a:extLst>
                </a:gridCol>
              </a:tblGrid>
              <a:tr h="1028304">
                <a:tc>
                  <a:txBody>
                    <a:bodyPr/>
                    <a:lstStyle/>
                    <a:p>
                      <a:pPr algn="ctr">
                        <a:lnSpc>
                          <a:spcPct val="107000"/>
                        </a:lnSpc>
                        <a:spcAft>
                          <a:spcPts val="800"/>
                        </a:spcAft>
                      </a:pPr>
                      <a:r>
                        <a:rPr lang="en-IN" sz="800" kern="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dirty="0">
                          <a:effectLst/>
                        </a:rPr>
                        <a:t>EMERGING THREAT OF DEEP FAKE: HOW TO IDENTIFY AND PREVENT IT</a:t>
                      </a:r>
                      <a:endParaRPr lang="en-IN" sz="700" kern="100" dirty="0">
                        <a:effectLst/>
                      </a:endParaRPr>
                    </a:p>
                    <a:p>
                      <a:pPr algn="ctr">
                        <a:lnSpc>
                          <a:spcPct val="107000"/>
                        </a:lnSpc>
                        <a:spcAft>
                          <a:spcPts val="800"/>
                        </a:spcAft>
                      </a:pPr>
                      <a:r>
                        <a:rPr lang="en-IN" sz="800" kern="100" dirty="0">
                          <a:effectLst/>
                        </a:rPr>
                        <a:t>ACM,2022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Biological signals</a:t>
                      </a:r>
                      <a:endParaRPr lang="en-IN" sz="700" kern="100">
                        <a:effectLst/>
                      </a:endParaRPr>
                    </a:p>
                    <a:p>
                      <a:pPr>
                        <a:lnSpc>
                          <a:spcPct val="107000"/>
                        </a:lnSpc>
                        <a:spcAft>
                          <a:spcPts val="800"/>
                        </a:spcAft>
                      </a:pPr>
                      <a:r>
                        <a:rPr lang="en-IN" sz="800" kern="0">
                          <a:effectLst/>
                        </a:rPr>
                        <a:t>Pixel level irregularities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Utilizes biological signals like PPG and AR.</a:t>
                      </a:r>
                      <a:endParaRPr lang="en-IN" sz="700" kern="100">
                        <a:effectLst/>
                      </a:endParaRPr>
                    </a:p>
                    <a:p>
                      <a:pPr>
                        <a:lnSpc>
                          <a:spcPct val="107000"/>
                        </a:lnSpc>
                        <a:spcAft>
                          <a:spcPts val="800"/>
                        </a:spcAft>
                      </a:pPr>
                      <a:r>
                        <a:rPr lang="en-IN" sz="800" kern="0">
                          <a:effectLst/>
                        </a:rPr>
                        <a:t>Enhances detection robustness by combining spatial and temporal fingerprints.</a:t>
                      </a:r>
                      <a:endParaRPr lang="en-IN" sz="700" kern="100">
                        <a:effectLst/>
                      </a:endParaRPr>
                    </a:p>
                    <a:p>
                      <a:pPr>
                        <a:lnSpc>
                          <a:spcPct val="107000"/>
                        </a:lnSpc>
                        <a:spcAft>
                          <a:spcPts val="800"/>
                        </a:spcAft>
                      </a:pPr>
                      <a:r>
                        <a:rPr lang="en-IN" sz="800" kern="0">
                          <a:effectLst/>
                        </a:rPr>
                        <a:t>Model-agnostic, adaptable to various deep fake scenarios.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Weak Biological Signals</a:t>
                      </a:r>
                      <a:endParaRPr lang="en-IN" sz="700" kern="100">
                        <a:effectLst/>
                      </a:endParaRPr>
                    </a:p>
                    <a:p>
                      <a:pPr>
                        <a:lnSpc>
                          <a:spcPct val="107000"/>
                        </a:lnSpc>
                        <a:spcAft>
                          <a:spcPts val="800"/>
                        </a:spcAft>
                      </a:pPr>
                      <a:r>
                        <a:rPr lang="en-IN" sz="800" kern="0">
                          <a:effectLst/>
                        </a:rPr>
                        <a:t>Limited Generative Model Coverage</a:t>
                      </a:r>
                      <a:endParaRPr lang="en-IN" sz="700" kern="100">
                        <a:effectLst/>
                      </a:endParaRPr>
                    </a:p>
                    <a:p>
                      <a:pPr>
                        <a:lnSpc>
                          <a:spcPct val="107000"/>
                        </a:lnSpc>
                        <a:spcAft>
                          <a:spcPts val="800"/>
                        </a:spcAft>
                      </a:pPr>
                      <a:r>
                        <a:rPr lang="en-IN" sz="800" kern="0">
                          <a:effectLst/>
                        </a:rPr>
                        <a:t>Complexity and Computational Cost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395782123"/>
                  </a:ext>
                </a:extLst>
              </a:tr>
              <a:tr h="905338">
                <a:tc>
                  <a:txBody>
                    <a:bodyPr/>
                    <a:lstStyle/>
                    <a:p>
                      <a:pPr algn="ctr">
                        <a:lnSpc>
                          <a:spcPct val="107000"/>
                        </a:lnSpc>
                        <a:spcAft>
                          <a:spcPts val="800"/>
                        </a:spcAft>
                      </a:pPr>
                      <a:r>
                        <a:rPr lang="en-IN" sz="8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 Learning for Deepfakes Creation and Detection: A Survey</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Study on all of the methods available</a:t>
                      </a:r>
                      <a:endParaRPr lang="en-IN" sz="700" kern="100">
                        <a:effectLst/>
                      </a:endParaRPr>
                    </a:p>
                    <a:p>
                      <a:pPr>
                        <a:lnSpc>
                          <a:spcPct val="107000"/>
                        </a:lnSpc>
                        <a:spcAft>
                          <a:spcPts val="800"/>
                        </a:spcAft>
                      </a:pPr>
                      <a:r>
                        <a:rPr lang="en-IN" sz="800" kern="0">
                          <a:effectLst/>
                        </a:rPr>
                        <a:t>Survey for understanding Deep fakes generation and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endParaRPr>
                    </a:p>
                    <a:p>
                      <a:pPr>
                        <a:lnSpc>
                          <a:spcPct val="107000"/>
                        </a:lnSpc>
                        <a:spcAft>
                          <a:spcPts val="800"/>
                        </a:spcAft>
                      </a:pPr>
                      <a:r>
                        <a:rPr lang="en-IN" sz="8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3480028904"/>
                  </a:ext>
                </a:extLst>
              </a:tr>
              <a:tr h="1221053">
                <a:tc>
                  <a:txBody>
                    <a:bodyPr/>
                    <a:lstStyle/>
                    <a:p>
                      <a:pPr algn="ctr">
                        <a:lnSpc>
                          <a:spcPct val="107000"/>
                        </a:lnSpc>
                        <a:spcAft>
                          <a:spcPts val="800"/>
                        </a:spcAft>
                      </a:pPr>
                      <a:r>
                        <a:rPr lang="en-IN" sz="8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Detection Based on High-Frequency Enhancement Network for Highly Compressed Content</a:t>
                      </a:r>
                      <a:endParaRPr lang="en-IN" sz="700" kern="100">
                        <a:effectLst/>
                      </a:endParaRPr>
                    </a:p>
                    <a:p>
                      <a:pPr algn="ctr">
                        <a:lnSpc>
                          <a:spcPct val="107000"/>
                        </a:lnSpc>
                        <a:spcAft>
                          <a:spcPts val="800"/>
                        </a:spcAft>
                      </a:pPr>
                      <a:r>
                        <a:rPr lang="en-IN" sz="800" kern="100">
                          <a:effectLst/>
                        </a:rPr>
                        <a:t>Elsevier,2024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A high-frequency information enhancement</a:t>
                      </a:r>
                      <a:endParaRPr lang="en-IN" sz="700" kern="100">
                        <a:effectLst/>
                      </a:endParaRPr>
                    </a:p>
                    <a:p>
                      <a:pPr>
                        <a:lnSpc>
                          <a:spcPct val="107000"/>
                        </a:lnSpc>
                        <a:spcAft>
                          <a:spcPts val="800"/>
                        </a:spcAft>
                      </a:pPr>
                      <a:r>
                        <a:rPr lang="en-IN" sz="800" kern="0">
                          <a:effectLst/>
                        </a:rPr>
                        <a:t>network</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Targeting Low-Quality, Compressed Content</a:t>
                      </a:r>
                      <a:endParaRPr lang="en-IN" sz="700" kern="100">
                        <a:effectLst/>
                      </a:endParaRPr>
                    </a:p>
                    <a:p>
                      <a:pPr>
                        <a:lnSpc>
                          <a:spcPct val="107000"/>
                        </a:lnSpc>
                        <a:spcAft>
                          <a:spcPts val="800"/>
                        </a:spcAft>
                      </a:pPr>
                      <a:r>
                        <a:rPr lang="en-IN" sz="800" kern="0">
                          <a:effectLst/>
                        </a:rPr>
                        <a:t>High-Frequency Enhancement Framework</a:t>
                      </a:r>
                      <a:endParaRPr lang="en-IN" sz="700" kern="100">
                        <a:effectLst/>
                      </a:endParaRPr>
                    </a:p>
                    <a:p>
                      <a:pPr>
                        <a:lnSpc>
                          <a:spcPct val="107000"/>
                        </a:lnSpc>
                        <a:spcAft>
                          <a:spcPts val="800"/>
                        </a:spcAft>
                      </a:pPr>
                      <a:r>
                        <a:rPr lang="en-IN" sz="800" kern="0">
                          <a:effectLst/>
                        </a:rPr>
                        <a:t>Multi-Branch Architecture</a:t>
                      </a:r>
                      <a:endParaRPr lang="en-IN" sz="700" kern="100">
                        <a:effectLst/>
                      </a:endParaRPr>
                    </a:p>
                    <a:p>
                      <a:pPr>
                        <a:lnSpc>
                          <a:spcPct val="107000"/>
                        </a:lnSpc>
                        <a:spcAft>
                          <a:spcPts val="800"/>
                        </a:spcAft>
                      </a:pPr>
                      <a:r>
                        <a:rPr lang="en-IN" sz="800" kern="0">
                          <a:effectLst/>
                        </a:rPr>
                        <a:t>Two-Stage Cross-Fusion Module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Complexity and Computational Cost</a:t>
                      </a:r>
                      <a:endParaRPr lang="en-IN" sz="700" kern="100">
                        <a:effectLst/>
                      </a:endParaRPr>
                    </a:p>
                    <a:p>
                      <a:pPr>
                        <a:lnSpc>
                          <a:spcPct val="107000"/>
                        </a:lnSpc>
                        <a:spcAft>
                          <a:spcPts val="800"/>
                        </a:spcAft>
                      </a:pPr>
                      <a:r>
                        <a:rPr lang="en-IN" sz="800" kern="0">
                          <a:effectLst/>
                        </a:rPr>
                        <a:t>Data Dependency</a:t>
                      </a:r>
                      <a:endParaRPr lang="en-IN" sz="700" kern="100">
                        <a:effectLst/>
                      </a:endParaRPr>
                    </a:p>
                    <a:p>
                      <a:pPr>
                        <a:lnSpc>
                          <a:spcPct val="107000"/>
                        </a:lnSpc>
                        <a:spcAft>
                          <a:spcPts val="800"/>
                        </a:spcAft>
                      </a:pPr>
                      <a:r>
                        <a:rPr lang="en-IN" sz="800" kern="0">
                          <a:effectLst/>
                        </a:rPr>
                        <a:t>Trade-Offs in Detection Performance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666004335"/>
                  </a:ext>
                </a:extLst>
              </a:tr>
              <a:tr h="1221053">
                <a:tc>
                  <a:txBody>
                    <a:bodyPr/>
                    <a:lstStyle/>
                    <a:p>
                      <a:pPr algn="ctr">
                        <a:lnSpc>
                          <a:spcPct val="107000"/>
                        </a:lnSpc>
                        <a:spcAft>
                          <a:spcPts val="800"/>
                        </a:spcAft>
                      </a:pPr>
                      <a:r>
                        <a:rPr lang="en-IN" sz="800" kern="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forensics analysis: An explainable hierarchical ensemble of weakly supervised models</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Hierarchical Explainable Forensics Algorithm</a:t>
                      </a:r>
                      <a:endParaRPr lang="en-IN" sz="700" kern="100">
                        <a:effectLst/>
                      </a:endParaRPr>
                    </a:p>
                    <a:p>
                      <a:pPr>
                        <a:lnSpc>
                          <a:spcPct val="107000"/>
                        </a:lnSpc>
                        <a:spcAft>
                          <a:spcPts val="800"/>
                        </a:spcAft>
                      </a:pPr>
                      <a:r>
                        <a:rPr lang="en-IN" sz="800" kern="0">
                          <a:effectLst/>
                        </a:rPr>
                        <a:t>Attention-Based Explainable Deepfake Detection Algorithm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Human Involvement</a:t>
                      </a:r>
                      <a:endParaRPr lang="en-IN" sz="700" kern="100">
                        <a:effectLst/>
                      </a:endParaRPr>
                    </a:p>
                    <a:p>
                      <a:pPr>
                        <a:lnSpc>
                          <a:spcPct val="107000"/>
                        </a:lnSpc>
                        <a:spcAft>
                          <a:spcPts val="800"/>
                        </a:spcAft>
                      </a:pPr>
                      <a:r>
                        <a:rPr lang="en-IN" sz="800" kern="0">
                          <a:effectLst/>
                        </a:rPr>
                        <a:t>Interpretable Explanations</a:t>
                      </a:r>
                      <a:endParaRPr lang="en-IN" sz="700" kern="100">
                        <a:effectLst/>
                      </a:endParaRPr>
                    </a:p>
                    <a:p>
                      <a:pPr>
                        <a:lnSpc>
                          <a:spcPct val="107000"/>
                        </a:lnSpc>
                        <a:spcAft>
                          <a:spcPts val="800"/>
                        </a:spcAft>
                      </a:pPr>
                      <a:r>
                        <a:rPr lang="en-IN" sz="800" kern="0">
                          <a:effectLst/>
                        </a:rPr>
                        <a:t>Attention-Based Approach</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Subjectivity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352632147"/>
                  </a:ext>
                </a:extLst>
              </a:tr>
              <a:tr h="1063196">
                <a:tc>
                  <a:txBody>
                    <a:bodyPr/>
                    <a:lstStyle/>
                    <a:p>
                      <a:pPr algn="ctr">
                        <a:lnSpc>
                          <a:spcPct val="107000"/>
                        </a:lnSpc>
                        <a:spcAft>
                          <a:spcPts val="800"/>
                        </a:spcAft>
                      </a:pPr>
                      <a:r>
                        <a:rPr lang="en-IN" sz="800" kern="0">
                          <a:effectLst/>
                        </a:rPr>
                        <a:t>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Fake‑checker: A fusion of texture features and deep learning for deepfakes detection</a:t>
                      </a:r>
                      <a:endParaRPr lang="en-IN" sz="700" kern="100">
                        <a:effectLst/>
                      </a:endParaRPr>
                    </a:p>
                    <a:p>
                      <a:pPr algn="ctr">
                        <a:lnSpc>
                          <a:spcPct val="107000"/>
                        </a:lnSpc>
                        <a:spcAft>
                          <a:spcPts val="800"/>
                        </a:spcAft>
                      </a:pPr>
                      <a:r>
                        <a:rPr lang="en-IN" sz="800" kern="100">
                          <a:effectLst/>
                        </a:rPr>
                        <a:t>Springer,2023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100">
                          <a:effectLst/>
                          <a:highlight>
                            <a:srgbClr val="FFFFFF"/>
                          </a:highlight>
                        </a:rPr>
                        <a:t>Fusion of Deep Features and Handcrafted Texture Features</a:t>
                      </a:r>
                      <a:endParaRPr lang="en-IN" sz="700" kern="100">
                        <a:effectLst/>
                      </a:endParaRPr>
                    </a:p>
                    <a:p>
                      <a:pPr>
                        <a:lnSpc>
                          <a:spcPct val="107000"/>
                        </a:lnSpc>
                        <a:spcAft>
                          <a:spcPts val="800"/>
                        </a:spcAft>
                      </a:pPr>
                      <a:r>
                        <a:rPr lang="en-IN" sz="800" kern="0">
                          <a:effectLst/>
                        </a:rPr>
                        <a:t>Principal Component Analysis (PCA)</a:t>
                      </a:r>
                      <a:endParaRPr lang="en-IN" sz="700" kern="100">
                        <a:effectLst/>
                      </a:endParaRPr>
                    </a:p>
                    <a:p>
                      <a:pPr>
                        <a:lnSpc>
                          <a:spcPct val="107000"/>
                        </a:lnSpc>
                        <a:spcAft>
                          <a:spcPts val="800"/>
                        </a:spcAft>
                      </a:pPr>
                      <a:r>
                        <a:rPr lang="en-IN" sz="800" kern="0">
                          <a:effectLst/>
                        </a:rPr>
                        <a:t>XGBoost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Comprehensive Feature Representation</a:t>
                      </a:r>
                      <a:endParaRPr lang="en-IN" sz="700" kern="100">
                        <a:effectLst/>
                      </a:endParaRPr>
                    </a:p>
                    <a:p>
                      <a:pPr>
                        <a:lnSpc>
                          <a:spcPct val="107000"/>
                        </a:lnSpc>
                        <a:spcAft>
                          <a:spcPts val="800"/>
                        </a:spcAft>
                      </a:pPr>
                      <a:r>
                        <a:rPr lang="en-IN" sz="800" kern="0">
                          <a:effectLst/>
                        </a:rPr>
                        <a:t>Robust Performance</a:t>
                      </a:r>
                      <a:endParaRPr lang="en-IN" sz="700" kern="100">
                        <a:effectLst/>
                      </a:endParaRPr>
                    </a:p>
                    <a:p>
                      <a:pPr>
                        <a:lnSpc>
                          <a:spcPct val="107000"/>
                        </a:lnSpc>
                        <a:spcAft>
                          <a:spcPts val="800"/>
                        </a:spcAft>
                      </a:pPr>
                      <a:r>
                        <a:rPr lang="en-IN" sz="800" kern="0">
                          <a:effectLst/>
                        </a:rPr>
                        <a:t>Generalization Capability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dirty="0">
                          <a:effectLst/>
                        </a:rPr>
                        <a:t>Computational Complexity</a:t>
                      </a:r>
                      <a:endParaRPr lang="en-IN" sz="700" kern="100" dirty="0">
                        <a:effectLst/>
                      </a:endParaRPr>
                    </a:p>
                    <a:p>
                      <a:pPr>
                        <a:lnSpc>
                          <a:spcPct val="107000"/>
                        </a:lnSpc>
                        <a:spcAft>
                          <a:spcPts val="800"/>
                        </a:spcAft>
                      </a:pPr>
                      <a:r>
                        <a:rPr lang="en-IN" sz="800" kern="0" dirty="0">
                          <a:effectLst/>
                        </a:rPr>
                        <a:t>Data Dependency</a:t>
                      </a:r>
                      <a:endParaRPr lang="en-IN" sz="700" kern="100" dirty="0">
                        <a:effectLst/>
                      </a:endParaRPr>
                    </a:p>
                    <a:p>
                      <a:pPr>
                        <a:lnSpc>
                          <a:spcPct val="107000"/>
                        </a:lnSpc>
                        <a:spcAft>
                          <a:spcPts val="800"/>
                        </a:spcAft>
                      </a:pPr>
                      <a:r>
                        <a:rPr lang="en-IN" sz="800" kern="0" dirty="0">
                          <a:effectLst/>
                        </a:rPr>
                        <a:t>Trade-Offs in Decision Accuracy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068817659"/>
                  </a:ext>
                </a:extLst>
              </a:tr>
            </a:tbl>
          </a:graphicData>
        </a:graphic>
      </p:graphicFrame>
    </p:spTree>
    <p:extLst>
      <p:ext uri="{BB962C8B-B14F-4D97-AF65-F5344CB8AC3E}">
        <p14:creationId xmlns:p14="http://schemas.microsoft.com/office/powerpoint/2010/main" val="35438997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55EB-ADDC-2BA0-3088-C611A3A4B1FF}"/>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Existing System </a:t>
            </a:r>
          </a:p>
        </p:txBody>
      </p:sp>
      <p:sp>
        <p:nvSpPr>
          <p:cNvPr id="3" name="Content Placeholder 2">
            <a:extLst>
              <a:ext uri="{FF2B5EF4-FFF2-40B4-BE49-F238E27FC236}">
                <a16:creationId xmlns:a16="http://schemas.microsoft.com/office/drawing/2014/main" id="{900D3389-F965-4825-E122-54010068019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marL="0" indent="0" eaLnBrk="1" fontAlgn="auto" hangingPunct="1">
              <a:spcAft>
                <a:spcPts val="0"/>
              </a:spcAft>
              <a:buNone/>
              <a:defRPr/>
            </a:pPr>
            <a:r>
              <a:rPr lang="en-US" sz="1800" dirty="0"/>
              <a:t>• Forensic Analysis: Identifies subtle artifacts or inconsistencies in media, ideal for detecting early-generation deep fakes.</a:t>
            </a:r>
          </a:p>
          <a:p>
            <a:pPr marL="0" indent="0" eaLnBrk="1" fontAlgn="auto" hangingPunct="1">
              <a:spcAft>
                <a:spcPts val="0"/>
              </a:spcAft>
              <a:buNone/>
              <a:defRPr/>
            </a:pPr>
            <a:r>
              <a:rPr lang="en-US" sz="1800" dirty="0"/>
              <a:t>• Behavioral Cues Scrutiny: Analyzes behavioral patterns to detect anomalies, indicating synthetic content.</a:t>
            </a:r>
          </a:p>
          <a:p>
            <a:pPr marL="0" indent="0" eaLnBrk="1" fontAlgn="auto" hangingPunct="1">
              <a:spcAft>
                <a:spcPts val="0"/>
              </a:spcAft>
              <a:buNone/>
              <a:defRPr/>
            </a:pPr>
            <a:r>
              <a:rPr lang="en-US" sz="1800" dirty="0"/>
              <a:t>• Deep Learning-Based Classification: Uses neural networks to classify media as real or fake, handling complex features and learning representations.</a:t>
            </a:r>
          </a:p>
          <a:p>
            <a:pPr marL="0" indent="0" eaLnBrk="1" fontAlgn="auto" hangingPunct="1">
              <a:spcAft>
                <a:spcPts val="0"/>
              </a:spcAft>
              <a:buNone/>
              <a:defRPr/>
            </a:pPr>
            <a:r>
              <a:rPr lang="en-US" sz="1800" dirty="0"/>
              <a:t>• Attention Mechanisms: Enhances detection by focusing on relevant features within the media.</a:t>
            </a:r>
          </a:p>
          <a:p>
            <a:pPr marL="0" indent="0" eaLnBrk="1" fontAlgn="auto" hangingPunct="1">
              <a:spcAft>
                <a:spcPts val="0"/>
              </a:spcAft>
              <a:buNone/>
              <a:defRPr/>
            </a:pPr>
            <a:r>
              <a:rPr lang="en-US" sz="1800" dirty="0"/>
              <a:t>• Self-Attention Networks: Captures long-range dependencies and context within the media, useful for modeling relationships between distant features.</a:t>
            </a:r>
          </a:p>
          <a:p>
            <a:pPr marL="0" indent="0" eaLnBrk="1" fontAlgn="auto" hangingPunct="1">
              <a:spcAft>
                <a:spcPts val="0"/>
              </a:spcAft>
              <a:buNone/>
              <a:defRPr/>
            </a:pPr>
            <a:r>
              <a:rPr lang="en-US" sz="1800" dirty="0"/>
              <a:t>• Spatial Attention Mechanisms: Considers both spatial and temporal cues, effective for video-based deep fake detection.</a:t>
            </a:r>
          </a:p>
          <a:p>
            <a:pPr marL="0" indent="0" eaLnBrk="1" fontAlgn="auto" hangingPunct="1">
              <a:spcAft>
                <a:spcPts val="0"/>
              </a:spcAft>
              <a:buNone/>
              <a:defRPr/>
            </a:pPr>
            <a:r>
              <a:rPr lang="en-US" sz="1800" dirty="0"/>
              <a:t>• Attention-Based Explanations: Improves interpretability by explaining model decisions using attention weights.</a:t>
            </a:r>
          </a:p>
          <a:p>
            <a:pPr marL="0" indent="0" eaLnBrk="1" fontAlgn="auto" hangingPunct="1">
              <a:spcAft>
                <a:spcPts val="0"/>
              </a:spcAft>
              <a:buNone/>
              <a:defRPr/>
            </a:pPr>
            <a:r>
              <a:rPr lang="en-US" sz="1800" dirty="0"/>
              <a:t>• Fusion of Attention Mechanisms: Integrates attention from multiple modalities for a holistic view of the media.</a:t>
            </a:r>
          </a:p>
          <a:p>
            <a:pPr marL="0" indent="0" eaLnBrk="1" fontAlgn="auto" hangingPunct="1">
              <a:spcAft>
                <a:spcPts val="0"/>
              </a:spcAft>
              <a:buNone/>
              <a:defRPr/>
            </a:pPr>
            <a:r>
              <a:rPr lang="en-US" sz="1800" dirty="0"/>
              <a:t>• Reinforcement Learning Techniques: Can adapt to evolving deep fake generation techniques, requiring careful reward design and exploration-exploitation trade-offs.</a:t>
            </a:r>
          </a:p>
        </p:txBody>
      </p:sp>
      <p:sp>
        <p:nvSpPr>
          <p:cNvPr id="9221" name="Slide Number Placeholder 4">
            <a:extLst>
              <a:ext uri="{FF2B5EF4-FFF2-40B4-BE49-F238E27FC236}">
                <a16:creationId xmlns:a16="http://schemas.microsoft.com/office/drawing/2014/main" id="{77618A5C-D619-991F-E5BE-E77347C73C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544C4A-25D2-E542-A79E-1E54EDA09CD4}" type="slidenum">
              <a:rPr lang="en-US" altLang="en-US" smtClean="0">
                <a:solidFill>
                  <a:srgbClr val="898989"/>
                </a:solidFill>
                <a:cs typeface="Arial" panose="020B0604020202020204" pitchFamily="34" charset="0"/>
              </a:rPr>
              <a:pPr fontAlgn="base">
                <a:spcBef>
                  <a:spcPct val="0"/>
                </a:spcBef>
                <a:spcAft>
                  <a:spcPct val="0"/>
                </a:spcAft>
              </a:pPr>
              <a:t>7</a:t>
            </a:fld>
            <a:endParaRPr lang="en-US" altLang="en-US">
              <a:solidFill>
                <a:srgbClr val="898989"/>
              </a:solidFill>
              <a:cs typeface="Arial" panose="020B0604020202020204" pitchFamily="34" charset="0"/>
            </a:endParaRPr>
          </a:p>
        </p:txBody>
      </p:sp>
      <p:pic>
        <p:nvPicPr>
          <p:cNvPr id="9222" name="Picture 2" descr="C:\Users\VenuGS\Desktop\Logo_VMEG.jpg">
            <a:extLst>
              <a:ext uri="{FF2B5EF4-FFF2-40B4-BE49-F238E27FC236}">
                <a16:creationId xmlns:a16="http://schemas.microsoft.com/office/drawing/2014/main" id="{3BFB8E33-ECB0-EC2C-3A15-68F26D66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6182-C56B-3090-BB7F-EBBD3C5D6223}"/>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Pros and Cons of Existing System</a:t>
            </a:r>
          </a:p>
        </p:txBody>
      </p:sp>
      <p:sp>
        <p:nvSpPr>
          <p:cNvPr id="3" name="Content Placeholder 2">
            <a:extLst>
              <a:ext uri="{FF2B5EF4-FFF2-40B4-BE49-F238E27FC236}">
                <a16:creationId xmlns:a16="http://schemas.microsoft.com/office/drawing/2014/main" id="{E5575809-3363-93F1-DF2B-0749B0550FB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0245" name="Slide Number Placeholder 4">
            <a:extLst>
              <a:ext uri="{FF2B5EF4-FFF2-40B4-BE49-F238E27FC236}">
                <a16:creationId xmlns:a16="http://schemas.microsoft.com/office/drawing/2014/main" id="{A3146C62-666C-67C7-63DF-0C645EF2BF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fld id="{7164A38F-66D0-3249-BDB1-19728BCC61CC}" type="slidenum">
              <a:rPr lang="en-US" altLang="en-US" smtClean="0">
                <a:solidFill>
                  <a:srgbClr val="898989"/>
                </a:solidFill>
                <a:cs typeface="Arial" panose="020B0604020202020204" pitchFamily="34" charset="0"/>
              </a:rPr>
              <a:pPr algn="ctr" fontAlgn="base">
                <a:spcBef>
                  <a:spcPct val="0"/>
                </a:spcBef>
                <a:spcAft>
                  <a:spcPct val="0"/>
                </a:spcAft>
              </a:pPr>
              <a:t>8</a:t>
            </a:fld>
            <a:endParaRPr lang="en-US" altLang="en-US">
              <a:solidFill>
                <a:srgbClr val="898989"/>
              </a:solidFill>
              <a:cs typeface="Arial" panose="020B0604020202020204" pitchFamily="34" charset="0"/>
            </a:endParaRPr>
          </a:p>
        </p:txBody>
      </p:sp>
      <p:pic>
        <p:nvPicPr>
          <p:cNvPr id="10246" name="Picture 2" descr="C:\Users\VenuGS\Desktop\Logo_VMEG.jpg">
            <a:extLst>
              <a:ext uri="{FF2B5EF4-FFF2-40B4-BE49-F238E27FC236}">
                <a16:creationId xmlns:a16="http://schemas.microsoft.com/office/drawing/2014/main" id="{FE9440E8-65BC-685B-3FC8-9FE0DC03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AA51BC03-6AAC-21FE-C289-7C9D7D4B9351}"/>
              </a:ext>
            </a:extLst>
          </p:cNvPr>
          <p:cNvGraphicFramePr>
            <a:graphicFrameLocks noGrp="1"/>
          </p:cNvGraphicFramePr>
          <p:nvPr>
            <p:extLst>
              <p:ext uri="{D42A27DB-BD31-4B8C-83A1-F6EECF244321}">
                <p14:modId xmlns:p14="http://schemas.microsoft.com/office/powerpoint/2010/main" val="3320325413"/>
              </p:ext>
            </p:extLst>
          </p:nvPr>
        </p:nvGraphicFramePr>
        <p:xfrm>
          <a:off x="228600" y="1066800"/>
          <a:ext cx="8763000" cy="5516560"/>
        </p:xfrm>
        <a:graphic>
          <a:graphicData uri="http://schemas.openxmlformats.org/drawingml/2006/table">
            <a:tbl>
              <a:tblPr firstRow="1" firstCol="1" bandRow="1">
                <a:tableStyleId>{5C22544A-7EE6-4342-B048-85BDC9FD1C3A}</a:tableStyleId>
              </a:tblPr>
              <a:tblGrid>
                <a:gridCol w="1747296">
                  <a:extLst>
                    <a:ext uri="{9D8B030D-6E8A-4147-A177-3AD203B41FA5}">
                      <a16:colId xmlns:a16="http://schemas.microsoft.com/office/drawing/2014/main" val="1849968253"/>
                    </a:ext>
                  </a:extLst>
                </a:gridCol>
                <a:gridCol w="3439989">
                  <a:extLst>
                    <a:ext uri="{9D8B030D-6E8A-4147-A177-3AD203B41FA5}">
                      <a16:colId xmlns:a16="http://schemas.microsoft.com/office/drawing/2014/main" val="1035775438"/>
                    </a:ext>
                  </a:extLst>
                </a:gridCol>
                <a:gridCol w="3575715">
                  <a:extLst>
                    <a:ext uri="{9D8B030D-6E8A-4147-A177-3AD203B41FA5}">
                      <a16:colId xmlns:a16="http://schemas.microsoft.com/office/drawing/2014/main" val="2045643848"/>
                    </a:ext>
                  </a:extLst>
                </a:gridCol>
              </a:tblGrid>
              <a:tr h="551656">
                <a:tc>
                  <a:txBody>
                    <a:bodyPr/>
                    <a:lstStyle/>
                    <a:p>
                      <a:pPr>
                        <a:lnSpc>
                          <a:spcPct val="107000"/>
                        </a:lnSpc>
                        <a:spcAft>
                          <a:spcPts val="800"/>
                        </a:spcAft>
                      </a:pPr>
                      <a:r>
                        <a:rPr lang="en-IN" sz="1200" kern="100">
                          <a:effectLst/>
                        </a:rPr>
                        <a:t>Method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Pros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Cons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005547455"/>
                  </a:ext>
                </a:extLst>
              </a:tr>
              <a:tr h="551656">
                <a:tc>
                  <a:txBody>
                    <a:bodyPr/>
                    <a:lstStyle/>
                    <a:p>
                      <a:pPr>
                        <a:lnSpc>
                          <a:spcPct val="107000"/>
                        </a:lnSpc>
                        <a:spcAft>
                          <a:spcPts val="800"/>
                        </a:spcAft>
                      </a:pPr>
                      <a:r>
                        <a:rPr lang="en-IN" sz="1200" kern="100">
                          <a:effectLst/>
                        </a:rPr>
                        <a:t>Forensic Analysis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identify subtle artifacts or inconsistencies in media.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Limited to specific types of artifacts; may miss sophisticated deep fakes.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741047322"/>
                  </a:ext>
                </a:extLst>
              </a:tr>
              <a:tr h="551656">
                <a:tc>
                  <a:txBody>
                    <a:bodyPr/>
                    <a:lstStyle/>
                    <a:p>
                      <a:pPr>
                        <a:lnSpc>
                          <a:spcPct val="107000"/>
                        </a:lnSpc>
                        <a:spcAft>
                          <a:spcPts val="800"/>
                        </a:spcAft>
                      </a:pPr>
                      <a:r>
                        <a:rPr lang="en-IN" sz="1200" kern="100">
                          <a:effectLst/>
                        </a:rPr>
                        <a:t>Behavioural Cues Scrutiny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Analyses behavioural patterns, which can be effective for detecting anomalies.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labelled data for training; may not generalize well.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696941104"/>
                  </a:ext>
                </a:extLst>
              </a:tr>
              <a:tr h="551656">
                <a:tc>
                  <a:txBody>
                    <a:bodyPr/>
                    <a:lstStyle/>
                    <a:p>
                      <a:pPr>
                        <a:lnSpc>
                          <a:spcPct val="107000"/>
                        </a:lnSpc>
                        <a:spcAft>
                          <a:spcPts val="800"/>
                        </a:spcAft>
                      </a:pPr>
                      <a:r>
                        <a:rPr lang="en-IN" sz="1200" kern="100">
                          <a:effectLst/>
                        </a:rPr>
                        <a:t>Deep Learning-Based Classification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Utilizes neural networks for classification, which can handle complex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large labelled datasets for training; may be vulnerable to adversarial attacks.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845756240"/>
                  </a:ext>
                </a:extLst>
              </a:tr>
              <a:tr h="551656">
                <a:tc>
                  <a:txBody>
                    <a:bodyPr/>
                    <a:lstStyle/>
                    <a:p>
                      <a:pPr>
                        <a:lnSpc>
                          <a:spcPct val="107000"/>
                        </a:lnSpc>
                        <a:spcAft>
                          <a:spcPts val="800"/>
                        </a:spcAft>
                      </a:pPr>
                      <a:r>
                        <a:rPr lang="en-IN" sz="1200" kern="100">
                          <a:effectLst/>
                        </a:rPr>
                        <a:t>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Enhances detection by focusing on relevant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increase computational complexity; requires careful design.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63211539"/>
                  </a:ext>
                </a:extLst>
              </a:tr>
              <a:tr h="551656">
                <a:tc>
                  <a:txBody>
                    <a:bodyPr/>
                    <a:lstStyle/>
                    <a:p>
                      <a:pPr>
                        <a:lnSpc>
                          <a:spcPct val="107000"/>
                        </a:lnSpc>
                        <a:spcAft>
                          <a:spcPts val="800"/>
                        </a:spcAft>
                      </a:pPr>
                      <a:r>
                        <a:rPr lang="en-IN" sz="1200" kern="100">
                          <a:effectLst/>
                        </a:rPr>
                        <a:t>Self-Attention Networks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Captures long-range dependencies and context.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be computationally expensive; hyperparameter tuning needed.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594605075"/>
                  </a:ext>
                </a:extLst>
              </a:tr>
              <a:tr h="551656">
                <a:tc>
                  <a:txBody>
                    <a:bodyPr/>
                    <a:lstStyle/>
                    <a:p>
                      <a:pPr>
                        <a:lnSpc>
                          <a:spcPct val="107000"/>
                        </a:lnSpc>
                        <a:spcAft>
                          <a:spcPts val="800"/>
                        </a:spcAft>
                      </a:pPr>
                      <a:r>
                        <a:rPr lang="en-IN" sz="1200" kern="100">
                          <a:effectLst/>
                        </a:rPr>
                        <a:t>Spatiotemporal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Considers both spatial and temporal cues.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video data; may be sensitive to noise.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477960917"/>
                  </a:ext>
                </a:extLst>
              </a:tr>
              <a:tr h="551656">
                <a:tc>
                  <a:txBody>
                    <a:bodyPr/>
                    <a:lstStyle/>
                    <a:p>
                      <a:pPr>
                        <a:lnSpc>
                          <a:spcPct val="107000"/>
                        </a:lnSpc>
                        <a:spcAft>
                          <a:spcPts val="800"/>
                        </a:spcAft>
                      </a:pPr>
                      <a:r>
                        <a:rPr lang="en-IN" sz="1200" kern="100">
                          <a:effectLst/>
                        </a:rPr>
                        <a:t>Attention-Based Explanations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Improves interpretability by explaining model decisions.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not fully capture complex interactions; trade-off between accuracy and interpretability.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1610705822"/>
                  </a:ext>
                </a:extLst>
              </a:tr>
              <a:tr h="551656">
                <a:tc>
                  <a:txBody>
                    <a:bodyPr/>
                    <a:lstStyle/>
                    <a:p>
                      <a:pPr>
                        <a:lnSpc>
                          <a:spcPct val="107000"/>
                        </a:lnSpc>
                        <a:spcAft>
                          <a:spcPts val="800"/>
                        </a:spcAft>
                      </a:pPr>
                      <a:r>
                        <a:rPr lang="en-IN" sz="1200" kern="100">
                          <a:effectLst/>
                        </a:rPr>
                        <a:t>Fusion of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Integrates attention from multiple modalities (e.g., audio and 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multimodal data; potential challenges in fusion.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559208256"/>
                  </a:ext>
                </a:extLst>
              </a:tr>
              <a:tr h="551656">
                <a:tc>
                  <a:txBody>
                    <a:bodyPr/>
                    <a:lstStyle/>
                    <a:p>
                      <a:pPr>
                        <a:lnSpc>
                          <a:spcPct val="107000"/>
                        </a:lnSpc>
                        <a:spcAft>
                          <a:spcPts val="800"/>
                        </a:spcAft>
                      </a:pPr>
                      <a:r>
                        <a:rPr lang="en-IN" sz="1200" kern="100">
                          <a:effectLst/>
                        </a:rPr>
                        <a:t>Reinforcement Learning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adapt to evolving deep fake generation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dirty="0">
                          <a:effectLst/>
                        </a:rPr>
                        <a:t>- Requires careful reward design; may suffer from exploration-exploitation trade-offs.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327317452"/>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3D0-697B-4D0F-66C2-291325B1EFF8}"/>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Problem Statement</a:t>
            </a:r>
          </a:p>
        </p:txBody>
      </p:sp>
      <p:sp>
        <p:nvSpPr>
          <p:cNvPr id="3" name="Content Placeholder 2">
            <a:extLst>
              <a:ext uri="{FF2B5EF4-FFF2-40B4-BE49-F238E27FC236}">
                <a16:creationId xmlns:a16="http://schemas.microsoft.com/office/drawing/2014/main" id="{8527FB4F-5906-D5C2-C9EF-616F2218CCFB}"/>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eaLnBrk="1" fontAlgn="auto" hangingPunct="1">
              <a:spcAft>
                <a:spcPts val="0"/>
              </a:spcAft>
              <a:buFont typeface="Arial" panose="020B0604020202020204" pitchFamily="34" charset="0"/>
              <a:buNone/>
              <a:defRPr/>
            </a:pPr>
            <a:r>
              <a:rPr lang="en-US" sz="2000" dirty="0"/>
              <a:t>• Deepfakes, artificial media created by machine learning, pose a threat to digital content authenticity.</a:t>
            </a:r>
          </a:p>
          <a:p>
            <a:pPr algn="just" eaLnBrk="1" fontAlgn="auto" hangingPunct="1">
              <a:spcAft>
                <a:spcPts val="0"/>
              </a:spcAft>
              <a:buFont typeface="Arial" panose="020B0604020202020204" pitchFamily="34" charset="0"/>
              <a:buNone/>
              <a:defRPr/>
            </a:pPr>
            <a:r>
              <a:rPr lang="en-US" sz="2000" dirty="0"/>
              <a:t>• They can realistically portray people, eroding confidence in digital content accuracy.</a:t>
            </a:r>
          </a:p>
          <a:p>
            <a:pPr algn="just" eaLnBrk="1" fontAlgn="auto" hangingPunct="1">
              <a:spcAft>
                <a:spcPts val="0"/>
              </a:spcAft>
              <a:buFont typeface="Arial" panose="020B0604020202020204" pitchFamily="34" charset="0"/>
              <a:buNone/>
              <a:defRPr/>
            </a:pPr>
            <a:r>
              <a:rPr lang="en-US" sz="2000" dirty="0"/>
              <a:t>• The arms race between creators and detection algorithms poses persistent obstacles, despite efforts to improve detection systems.</a:t>
            </a:r>
          </a:p>
          <a:p>
            <a:pPr algn="ctr" eaLnBrk="1" fontAlgn="auto" hangingPunct="1">
              <a:spcAft>
                <a:spcPts val="0"/>
              </a:spcAft>
              <a:buFont typeface="Arial" panose="020B0604020202020204" pitchFamily="34" charset="0"/>
              <a:buNone/>
              <a:defRPr/>
            </a:pPr>
            <a:endParaRPr lang="en-US" sz="2800" dirty="0"/>
          </a:p>
          <a:p>
            <a:pPr algn="ctr"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1269" name="Slide Number Placeholder 4">
            <a:extLst>
              <a:ext uri="{FF2B5EF4-FFF2-40B4-BE49-F238E27FC236}">
                <a16:creationId xmlns:a16="http://schemas.microsoft.com/office/drawing/2014/main" id="{6154C12E-0FE3-043E-91A1-FB1BA0056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F3171B-38C9-4048-8A52-8953721231B0}" type="slidenum">
              <a:rPr lang="en-US" altLang="en-US" smtClean="0">
                <a:solidFill>
                  <a:srgbClr val="898989"/>
                </a:solidFill>
                <a:cs typeface="Arial" panose="020B0604020202020204" pitchFamily="34" charset="0"/>
              </a:rPr>
              <a:pPr fontAlgn="base">
                <a:spcBef>
                  <a:spcPct val="0"/>
                </a:spcBef>
                <a:spcAft>
                  <a:spcPct val="0"/>
                </a:spcAft>
              </a:pPr>
              <a:t>9</a:t>
            </a:fld>
            <a:endParaRPr lang="en-US" altLang="en-US">
              <a:solidFill>
                <a:srgbClr val="898989"/>
              </a:solidFill>
              <a:cs typeface="Arial" panose="020B0604020202020204" pitchFamily="34" charset="0"/>
            </a:endParaRPr>
          </a:p>
        </p:txBody>
      </p:sp>
      <p:pic>
        <p:nvPicPr>
          <p:cNvPr id="11270" name="Picture 2" descr="C:\Users\VenuGS\Desktop\Logo_VMEG.jpg">
            <a:extLst>
              <a:ext uri="{FF2B5EF4-FFF2-40B4-BE49-F238E27FC236}">
                <a16:creationId xmlns:a16="http://schemas.microsoft.com/office/drawing/2014/main" id="{0EBF9A42-BE8F-B39C-4D62-DA8E092EE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3996</TotalTime>
  <Words>4746</Words>
  <Application>Microsoft Office PowerPoint</Application>
  <PresentationFormat>On-screen Show (4:3)</PresentationFormat>
  <Paragraphs>641</Paragraphs>
  <Slides>38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Bahamas</vt:lpstr>
      <vt:lpstr>Calibri</vt:lpstr>
      <vt:lpstr>Calibri Light</vt:lpstr>
      <vt:lpstr>Cambria</vt:lpstr>
      <vt:lpstr>Times New Roman</vt:lpstr>
      <vt:lpstr>Office Theme</vt:lpstr>
      <vt:lpstr>   VARDHAMAN COLLEGE OF ENGINEERING, HYDERABAD Autonomous institute affiliated to JNTUH  DEPARTMENT OF CSE(AI&amp;ML)</vt:lpstr>
      <vt:lpstr>Outlines</vt:lpstr>
      <vt:lpstr>Abstract</vt:lpstr>
      <vt:lpstr>Introduction</vt:lpstr>
      <vt:lpstr>Literature Review </vt:lpstr>
      <vt:lpstr>Literature Review </vt:lpstr>
      <vt:lpstr>Existing System </vt:lpstr>
      <vt:lpstr>Pros and Cons of Existing System</vt:lpstr>
      <vt:lpstr>Problem Statement</vt:lpstr>
      <vt:lpstr>Objectives-Proposed System</vt:lpstr>
      <vt:lpstr>Datasets</vt:lpstr>
      <vt:lpstr>About Model</vt:lpstr>
      <vt:lpstr>About Model</vt:lpstr>
      <vt:lpstr>Block Diagram</vt:lpstr>
      <vt:lpstr>Result</vt:lpstr>
      <vt:lpstr>Conclusion</vt:lpstr>
      <vt:lpstr>References</vt:lpstr>
      <vt:lpstr>PowerPoint Presentation</vt:lpstr>
      <vt:lpstr>   VARDHAMAN COLLEGE OF ENGINEERING, HYDERABAD Autonomous institute affiliated to JNTUH  DEPARTMENT OF CSE(AI&amp;ML)</vt:lpstr>
      <vt:lpstr>Outlines</vt:lpstr>
      <vt:lpstr>Abstract</vt:lpstr>
      <vt:lpstr>Introduction</vt:lpstr>
      <vt:lpstr>Literature Review </vt:lpstr>
      <vt:lpstr>Literature Review </vt:lpstr>
      <vt:lpstr>Existing System </vt:lpstr>
      <vt:lpstr>PowerPoint Presentation</vt:lpstr>
      <vt:lpstr>Pros and Cons of Existing System</vt:lpstr>
      <vt:lpstr>Problem Statement</vt:lpstr>
      <vt:lpstr>Objectives-Proposed System</vt:lpstr>
      <vt:lpstr>Datasets</vt:lpstr>
      <vt:lpstr>About Model</vt:lpstr>
      <vt:lpstr>About Model</vt:lpstr>
      <vt:lpstr>Block Diagram</vt:lpstr>
      <vt:lpstr>Architecture Diagram</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Sai Sreekar Chavali</cp:lastModifiedBy>
  <cp:revision>214</cp:revision>
  <dcterms:created xsi:type="dcterms:W3CDTF">2006-08-16T00:00:00Z</dcterms:created>
  <dcterms:modified xsi:type="dcterms:W3CDTF">2024-06-29T03:56:32Z</dcterms:modified>
</cp:coreProperties>
</file>