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5" r:id="rId3"/>
    <p:sldId id="262" r:id="rId4"/>
    <p:sldId id="305" r:id="rId5"/>
    <p:sldId id="306" r:id="rId6"/>
    <p:sldId id="258" r:id="rId7"/>
    <p:sldId id="260" r:id="rId8"/>
    <p:sldId id="257" r:id="rId9"/>
    <p:sldId id="296" r:id="rId10"/>
    <p:sldId id="299" r:id="rId11"/>
    <p:sldId id="297" r:id="rId12"/>
    <p:sldId id="300" r:id="rId13"/>
    <p:sldId id="298" r:id="rId14"/>
    <p:sldId id="301" r:id="rId15"/>
    <p:sldId id="302" r:id="rId16"/>
    <p:sldId id="303" r:id="rId17"/>
    <p:sldId id="304" r:id="rId18"/>
    <p:sldId id="25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57" autoAdjust="0"/>
  </p:normalViewPr>
  <p:slideViewPr>
    <p:cSldViewPr snapToGrid="0">
      <p:cViewPr varScale="1">
        <p:scale>
          <a:sx n="61" d="100"/>
          <a:sy n="61"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t>‹#›</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a:t>
            </a:fld>
            <a:endParaRPr lang="en-US"/>
          </a:p>
        </p:txBody>
      </p:sp>
    </p:spTree>
    <p:extLst>
      <p:ext uri="{BB962C8B-B14F-4D97-AF65-F5344CB8AC3E}">
        <p14:creationId xmlns:p14="http://schemas.microsoft.com/office/powerpoint/2010/main" val="149973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11</a:t>
            </a:fld>
            <a:endParaRPr lang="en-US"/>
          </a:p>
        </p:txBody>
      </p:sp>
    </p:spTree>
    <p:extLst>
      <p:ext uri="{BB962C8B-B14F-4D97-AF65-F5344CB8AC3E}">
        <p14:creationId xmlns:p14="http://schemas.microsoft.com/office/powerpoint/2010/main" val="39939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12</a:t>
            </a:fld>
            <a:endParaRPr lang="en-US"/>
          </a:p>
        </p:txBody>
      </p:sp>
    </p:spTree>
    <p:extLst>
      <p:ext uri="{BB962C8B-B14F-4D97-AF65-F5344CB8AC3E}">
        <p14:creationId xmlns:p14="http://schemas.microsoft.com/office/powerpoint/2010/main" val="291899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13</a:t>
            </a:fld>
            <a:endParaRPr lang="en-US"/>
          </a:p>
        </p:txBody>
      </p:sp>
    </p:spTree>
    <p:extLst>
      <p:ext uri="{BB962C8B-B14F-4D97-AF65-F5344CB8AC3E}">
        <p14:creationId xmlns:p14="http://schemas.microsoft.com/office/powerpoint/2010/main" val="293901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14</a:t>
            </a:fld>
            <a:endParaRPr lang="en-US"/>
          </a:p>
        </p:txBody>
      </p:sp>
    </p:spTree>
    <p:extLst>
      <p:ext uri="{BB962C8B-B14F-4D97-AF65-F5344CB8AC3E}">
        <p14:creationId xmlns:p14="http://schemas.microsoft.com/office/powerpoint/2010/main" val="3411728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15</a:t>
            </a:fld>
            <a:endParaRPr lang="en-US"/>
          </a:p>
        </p:txBody>
      </p:sp>
    </p:spTree>
    <p:extLst>
      <p:ext uri="{BB962C8B-B14F-4D97-AF65-F5344CB8AC3E}">
        <p14:creationId xmlns:p14="http://schemas.microsoft.com/office/powerpoint/2010/main" val="118086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16</a:t>
            </a:fld>
            <a:endParaRPr lang="en-US"/>
          </a:p>
        </p:txBody>
      </p:sp>
    </p:spTree>
    <p:extLst>
      <p:ext uri="{BB962C8B-B14F-4D97-AF65-F5344CB8AC3E}">
        <p14:creationId xmlns:p14="http://schemas.microsoft.com/office/powerpoint/2010/main" val="3710618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17</a:t>
            </a:fld>
            <a:endParaRPr lang="en-US"/>
          </a:p>
        </p:txBody>
      </p:sp>
    </p:spTree>
    <p:extLst>
      <p:ext uri="{BB962C8B-B14F-4D97-AF65-F5344CB8AC3E}">
        <p14:creationId xmlns:p14="http://schemas.microsoft.com/office/powerpoint/2010/main" val="25338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19</a:t>
            </a:fld>
            <a:endParaRPr lang="en-US"/>
          </a:p>
        </p:txBody>
      </p:sp>
    </p:spTree>
    <p:extLst>
      <p:ext uri="{BB962C8B-B14F-4D97-AF65-F5344CB8AC3E}">
        <p14:creationId xmlns:p14="http://schemas.microsoft.com/office/powerpoint/2010/main" val="3402705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2</a:t>
            </a:fld>
            <a:endParaRPr lang="en-US"/>
          </a:p>
        </p:txBody>
      </p:sp>
    </p:spTree>
    <p:extLst>
      <p:ext uri="{BB962C8B-B14F-4D97-AF65-F5344CB8AC3E}">
        <p14:creationId xmlns:p14="http://schemas.microsoft.com/office/powerpoint/2010/main" val="277067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3</a:t>
            </a:fld>
            <a:endParaRPr lang="en-US"/>
          </a:p>
        </p:txBody>
      </p:sp>
    </p:spTree>
    <p:extLst>
      <p:ext uri="{BB962C8B-B14F-4D97-AF65-F5344CB8AC3E}">
        <p14:creationId xmlns:p14="http://schemas.microsoft.com/office/powerpoint/2010/main" val="373226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4</a:t>
            </a:fld>
            <a:endParaRPr lang="en-US"/>
          </a:p>
        </p:txBody>
      </p:sp>
    </p:spTree>
    <p:extLst>
      <p:ext uri="{BB962C8B-B14F-4D97-AF65-F5344CB8AC3E}">
        <p14:creationId xmlns:p14="http://schemas.microsoft.com/office/powerpoint/2010/main" val="102821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5</a:t>
            </a:fld>
            <a:endParaRPr lang="en-US"/>
          </a:p>
        </p:txBody>
      </p:sp>
    </p:spTree>
    <p:extLst>
      <p:ext uri="{BB962C8B-B14F-4D97-AF65-F5344CB8AC3E}">
        <p14:creationId xmlns:p14="http://schemas.microsoft.com/office/powerpoint/2010/main" val="321286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6</a:t>
            </a:fld>
            <a:endParaRPr lang="en-US"/>
          </a:p>
        </p:txBody>
      </p:sp>
    </p:spTree>
    <p:extLst>
      <p:ext uri="{BB962C8B-B14F-4D97-AF65-F5344CB8AC3E}">
        <p14:creationId xmlns:p14="http://schemas.microsoft.com/office/powerpoint/2010/main" val="870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8</a:t>
            </a:fld>
            <a:endParaRPr lang="en-US"/>
          </a:p>
        </p:txBody>
      </p:sp>
    </p:spTree>
    <p:extLst>
      <p:ext uri="{BB962C8B-B14F-4D97-AF65-F5344CB8AC3E}">
        <p14:creationId xmlns:p14="http://schemas.microsoft.com/office/powerpoint/2010/main" val="61860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9</a:t>
            </a:fld>
            <a:endParaRPr lang="en-US"/>
          </a:p>
        </p:txBody>
      </p:sp>
    </p:spTree>
    <p:extLst>
      <p:ext uri="{BB962C8B-B14F-4D97-AF65-F5344CB8AC3E}">
        <p14:creationId xmlns:p14="http://schemas.microsoft.com/office/powerpoint/2010/main" val="382072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10</a:t>
            </a:fld>
            <a:endParaRPr lang="en-US"/>
          </a:p>
        </p:txBody>
      </p:sp>
    </p:spTree>
    <p:extLst>
      <p:ext uri="{BB962C8B-B14F-4D97-AF65-F5344CB8AC3E}">
        <p14:creationId xmlns:p14="http://schemas.microsoft.com/office/powerpoint/2010/main" val="223641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5" name="Footer Placeholder 4">
            <a:extLst>
              <a:ext uri="{FF2B5EF4-FFF2-40B4-BE49-F238E27FC236}">
                <a16:creationId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5" name="Footer Placeholder 4">
            <a:extLst>
              <a:ext uri="{FF2B5EF4-FFF2-40B4-BE49-F238E27FC236}">
                <a16:creationId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5" name="Footer Placeholder 4">
            <a:extLst>
              <a:ext uri="{FF2B5EF4-FFF2-40B4-BE49-F238E27FC236}">
                <a16:creationId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5" name="Footer Placeholder 4">
            <a:extLst>
              <a:ext uri="{FF2B5EF4-FFF2-40B4-BE49-F238E27FC236}">
                <a16:creationId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5" name="Footer Placeholder 4">
            <a:extLst>
              <a:ext uri="{FF2B5EF4-FFF2-40B4-BE49-F238E27FC236}">
                <a16:creationId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6" name="Footer Placeholder 5">
            <a:extLst>
              <a:ext uri="{FF2B5EF4-FFF2-40B4-BE49-F238E27FC236}">
                <a16:creationId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8" name="Footer Placeholder 7">
            <a:extLst>
              <a:ext uri="{FF2B5EF4-FFF2-40B4-BE49-F238E27FC236}">
                <a16:creationId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4" name="Footer Placeholder 3">
            <a:extLst>
              <a:ext uri="{FF2B5EF4-FFF2-40B4-BE49-F238E27FC236}">
                <a16:creationId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3" name="Footer Placeholder 2">
            <a:extLst>
              <a:ext uri="{FF2B5EF4-FFF2-40B4-BE49-F238E27FC236}">
                <a16:creationId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6" name="Footer Placeholder 5">
            <a:extLst>
              <a:ext uri="{FF2B5EF4-FFF2-40B4-BE49-F238E27FC236}">
                <a16:creationId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t>12/7/2021</a:t>
            </a:fld>
            <a:endParaRPr lang="en-US"/>
          </a:p>
        </p:txBody>
      </p:sp>
      <p:sp>
        <p:nvSpPr>
          <p:cNvPr id="6" name="Footer Placeholder 5">
            <a:extLst>
              <a:ext uri="{FF2B5EF4-FFF2-40B4-BE49-F238E27FC236}">
                <a16:creationId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t>‹#›</a:t>
            </a:fld>
            <a:endParaRPr lang="en-US"/>
          </a:p>
        </p:txBody>
      </p:sp>
    </p:spTree>
    <p:extLst>
      <p:ext uri="{BB962C8B-B14F-4D97-AF65-F5344CB8AC3E}">
        <p14:creationId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t>12/7/2021</a:t>
            </a:fld>
            <a:endParaRPr lang="en-US"/>
          </a:p>
        </p:txBody>
      </p:sp>
      <p:sp>
        <p:nvSpPr>
          <p:cNvPr id="5" name="Footer Placeholder 4">
            <a:extLst>
              <a:ext uri="{FF2B5EF4-FFF2-40B4-BE49-F238E27FC236}">
                <a16:creationId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t>‹#›</a:t>
            </a:fld>
            <a:endParaRPr lang="en-US"/>
          </a:p>
        </p:txBody>
      </p:sp>
    </p:spTree>
    <p:extLst>
      <p:ext uri="{BB962C8B-B14F-4D97-AF65-F5344CB8AC3E}">
        <p14:creationId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1837764" y="2315572"/>
            <a:ext cx="8677835" cy="1564953"/>
          </a:xfrm>
        </p:spPr>
        <p:txBody>
          <a:bodyPr lIns="0" tIns="0" rIns="0" bIns="0"/>
          <a:lstStyle/>
          <a:p>
            <a:pPr algn="l"/>
            <a:r>
              <a:rPr lang="en-US" dirty="0">
                <a:solidFill>
                  <a:schemeClr val="bg1"/>
                </a:solidFill>
              </a:rPr>
              <a:t>PACKET SNIFFER</a:t>
            </a:r>
          </a:p>
        </p:txBody>
      </p:sp>
      <p:grpSp>
        <p:nvGrpSpPr>
          <p:cNvPr id="17" name="Group 16">
            <a:extLst>
              <a:ext uri="{FF2B5EF4-FFF2-40B4-BE49-F238E27FC236}">
                <a16:creationId xmlns:a16="http://schemas.microsoft.com/office/drawing/2014/main" id="{479D2A31-0639-437A-8BEE-DA2190FEEC32}"/>
              </a:ext>
            </a:extLst>
          </p:cNvPr>
          <p:cNvGrpSpPr/>
          <p:nvPr/>
        </p:nvGrpSpPr>
        <p:grpSpPr>
          <a:xfrm rot="5400000">
            <a:off x="741523" y="3050424"/>
            <a:ext cx="1564953" cy="0"/>
            <a:chOff x="1523996" y="3509963"/>
            <a:chExt cx="3908154" cy="0"/>
          </a:xfrm>
        </p:grpSpPr>
        <p:cxnSp>
          <p:nvCxnSpPr>
            <p:cNvPr id="12" name="Straight Connector 11">
              <a:extLst>
                <a:ext uri="{FF2B5EF4-FFF2-40B4-BE49-F238E27FC236}">
                  <a16:creationId xmlns:a16="http://schemas.microsoft.com/office/drawing/2014/main"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5B076B-0D8E-43AC-BD07-70164CEA934F}"/>
              </a:ext>
            </a:extLst>
          </p:cNvPr>
          <p:cNvSpPr txBox="1"/>
          <p:nvPr/>
        </p:nvSpPr>
        <p:spPr>
          <a:xfrm>
            <a:off x="726692" y="253733"/>
            <a:ext cx="11306173" cy="1661993"/>
          </a:xfrm>
          <a:prstGeom prst="rect">
            <a:avLst/>
          </a:prstGeom>
          <a:noFill/>
        </p:spPr>
        <p:txBody>
          <a:bodyPr wrap="square" lIns="0" tIns="0" rIns="0" bIns="0" rtlCol="0" anchor="t">
            <a:spAutoFit/>
          </a:bodyPr>
          <a:lstStyle/>
          <a:p>
            <a:pPr marL="571500" indent="-571500">
              <a:buFont typeface="Arial" panose="020B0604020202020204" pitchFamily="34" charset="0"/>
              <a:buChar char="•"/>
            </a:pPr>
            <a:r>
              <a:rPr lang="en-US" sz="3600" b="0" i="0" dirty="0">
                <a:solidFill>
                  <a:schemeClr val="bg1"/>
                </a:solidFill>
                <a:effectLst/>
              </a:rPr>
              <a:t>Capturing packets using sockets library</a:t>
            </a:r>
          </a:p>
          <a:p>
            <a:pPr marL="571500" indent="-571500">
              <a:buFont typeface="Arial" panose="020B0604020202020204" pitchFamily="34" charset="0"/>
              <a:buChar char="•"/>
            </a:pPr>
            <a:endParaRPr lang="en-US" sz="3200" b="0" i="0" dirty="0">
              <a:solidFill>
                <a:schemeClr val="bg1"/>
              </a:solidFill>
              <a:effectLst/>
            </a:endParaRPr>
          </a:p>
          <a:p>
            <a:pPr marL="571500" indent="-571500">
              <a:buFont typeface="Arial" panose="020B0604020202020204" pitchFamily="34" charset="0"/>
              <a:buChar char="•"/>
            </a:pPr>
            <a:endParaRPr lang="en-US" sz="3600" dirty="0">
              <a:solidFill>
                <a:schemeClr val="bg1"/>
              </a:solidFill>
            </a:endParaRPr>
          </a:p>
        </p:txBody>
      </p:sp>
      <p:sp>
        <p:nvSpPr>
          <p:cNvPr id="10" name="Content Placeholder 9">
            <a:extLst>
              <a:ext uri="{FF2B5EF4-FFF2-40B4-BE49-F238E27FC236}">
                <a16:creationId xmlns:a16="http://schemas.microsoft.com/office/drawing/2014/main" id="{7646164D-71C2-4591-9352-8C88E00A9987}"/>
              </a:ext>
            </a:extLst>
          </p:cNvPr>
          <p:cNvSpPr>
            <a:spLocks noGrp="1"/>
          </p:cNvSpPr>
          <p:nvPr>
            <p:ph idx="1"/>
          </p:nvPr>
        </p:nvSpPr>
        <p:spPr>
          <a:xfrm>
            <a:off x="826137" y="1084729"/>
            <a:ext cx="11107281" cy="2078885"/>
          </a:xfrm>
        </p:spPr>
        <p:txBody>
          <a:bodyPr>
            <a:normAutofit/>
          </a:bodyPr>
          <a:lstStyle/>
          <a:p>
            <a:pPr marL="266700" indent="0" rtl="0">
              <a:spcBef>
                <a:spcPts val="0"/>
              </a:spcBef>
              <a:spcAft>
                <a:spcPts val="0"/>
              </a:spcAft>
              <a:buNone/>
            </a:pPr>
            <a:r>
              <a:rPr lang="en-US" sz="3200" b="0" i="0" u="none" strike="noStrike" dirty="0">
                <a:effectLst/>
                <a:latin typeface="Times New Roman" panose="02020603050405020304" pitchFamily="18" charset="0"/>
              </a:rPr>
              <a:t>The next parameter passed is the type of the socket. The following are the possible values for the socket type:</a:t>
            </a:r>
            <a:br>
              <a:rPr lang="en-US" sz="4000" dirty="0"/>
            </a:br>
            <a:endParaRPr lang="en-IN" sz="4000" dirty="0"/>
          </a:p>
        </p:txBody>
      </p:sp>
      <p:graphicFrame>
        <p:nvGraphicFramePr>
          <p:cNvPr id="2" name="Table 3">
            <a:extLst>
              <a:ext uri="{FF2B5EF4-FFF2-40B4-BE49-F238E27FC236}">
                <a16:creationId xmlns:a16="http://schemas.microsoft.com/office/drawing/2014/main" id="{B8D011E1-6BC8-4172-A37D-8184CE31B6DF}"/>
              </a:ext>
            </a:extLst>
          </p:cNvPr>
          <p:cNvGraphicFramePr>
            <a:graphicFrameLocks noGrp="1"/>
          </p:cNvGraphicFramePr>
          <p:nvPr>
            <p:extLst>
              <p:ext uri="{D42A27DB-BD31-4B8C-83A1-F6EECF244321}">
                <p14:modId xmlns:p14="http://schemas.microsoft.com/office/powerpoint/2010/main" val="2287827903"/>
              </p:ext>
            </p:extLst>
          </p:nvPr>
        </p:nvGraphicFramePr>
        <p:xfrm>
          <a:off x="2315777" y="2746722"/>
          <a:ext cx="8128000" cy="321264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32122305"/>
                    </a:ext>
                  </a:extLst>
                </a:gridCol>
                <a:gridCol w="4064000">
                  <a:extLst>
                    <a:ext uri="{9D8B030D-6E8A-4147-A177-3AD203B41FA5}">
                      <a16:colId xmlns:a16="http://schemas.microsoft.com/office/drawing/2014/main" val="1237489368"/>
                    </a:ext>
                  </a:extLst>
                </a:gridCol>
              </a:tblGrid>
              <a:tr h="415821">
                <a:tc>
                  <a:txBody>
                    <a:bodyPr/>
                    <a:lstStyle/>
                    <a:p>
                      <a:r>
                        <a:rPr lang="en-US" dirty="0"/>
                        <a:t>Type of Socket</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911546909"/>
                  </a:ext>
                </a:extLst>
              </a:tr>
              <a:tr h="415821">
                <a:tc>
                  <a:txBody>
                    <a:bodyPr/>
                    <a:lstStyle/>
                    <a:p>
                      <a:r>
                        <a:rPr lang="en-IN" sz="1800" b="0" i="0" u="none" strike="noStrike" dirty="0">
                          <a:effectLst/>
                          <a:latin typeface="Times New Roman" panose="02020603050405020304" pitchFamily="18" charset="0"/>
                        </a:rPr>
                        <a:t>SOCK_STREAM</a:t>
                      </a:r>
                      <a:endParaRPr lang="en-IN" dirty="0"/>
                    </a:p>
                  </a:txBody>
                  <a:tcPr/>
                </a:tc>
                <a:tc>
                  <a:txBody>
                    <a:bodyPr/>
                    <a:lstStyle/>
                    <a:p>
                      <a:r>
                        <a:rPr lang="en-IN" sz="1800" b="0" i="0" u="none" strike="noStrike" dirty="0">
                          <a:effectLst/>
                          <a:latin typeface="Times New Roman" panose="02020603050405020304" pitchFamily="18" charset="0"/>
                        </a:rPr>
                        <a:t>Stream (connection) socket</a:t>
                      </a:r>
                      <a:endParaRPr lang="en-IN" dirty="0"/>
                    </a:p>
                  </a:txBody>
                  <a:tcPr/>
                </a:tc>
                <a:extLst>
                  <a:ext uri="{0D108BD9-81ED-4DB2-BD59-A6C34878D82A}">
                    <a16:rowId xmlns:a16="http://schemas.microsoft.com/office/drawing/2014/main" val="668159873"/>
                  </a:ext>
                </a:extLst>
              </a:tr>
              <a:tr h="415821">
                <a:tc>
                  <a:txBody>
                    <a:bodyPr/>
                    <a:lstStyle/>
                    <a:p>
                      <a:r>
                        <a:rPr lang="en-IN" sz="1800" b="0" i="0" u="none" strike="noStrike" dirty="0">
                          <a:effectLst/>
                          <a:latin typeface="Times New Roman" panose="02020603050405020304" pitchFamily="18" charset="0"/>
                        </a:rPr>
                        <a:t>SOCK_DGRAM</a:t>
                      </a:r>
                      <a:endParaRPr lang="en-IN" dirty="0"/>
                    </a:p>
                  </a:txBody>
                  <a:tcPr/>
                </a:tc>
                <a:tc>
                  <a:txBody>
                    <a:bodyPr/>
                    <a:lstStyle/>
                    <a:p>
                      <a:r>
                        <a:rPr lang="en-IN" sz="1800" b="0" i="0" u="none" strike="noStrike" dirty="0">
                          <a:effectLst/>
                          <a:latin typeface="Times New Roman" panose="02020603050405020304" pitchFamily="18" charset="0"/>
                        </a:rPr>
                        <a:t>Datagram (connection-less) socket</a:t>
                      </a:r>
                      <a:endParaRPr lang="en-IN" dirty="0"/>
                    </a:p>
                  </a:txBody>
                  <a:tcPr/>
                </a:tc>
                <a:extLst>
                  <a:ext uri="{0D108BD9-81ED-4DB2-BD59-A6C34878D82A}">
                    <a16:rowId xmlns:a16="http://schemas.microsoft.com/office/drawing/2014/main" val="1957277626"/>
                  </a:ext>
                </a:extLst>
              </a:tr>
              <a:tr h="415821">
                <a:tc>
                  <a:txBody>
                    <a:bodyPr/>
                    <a:lstStyle/>
                    <a:p>
                      <a:r>
                        <a:rPr lang="en-IN" sz="1800" b="0" i="0" u="none" strike="noStrike" dirty="0">
                          <a:effectLst/>
                          <a:latin typeface="Times New Roman" panose="02020603050405020304" pitchFamily="18" charset="0"/>
                        </a:rPr>
                        <a:t>SOCK_RAW</a:t>
                      </a:r>
                      <a:endParaRPr lang="en-IN" dirty="0"/>
                    </a:p>
                  </a:txBody>
                  <a:tcPr/>
                </a:tc>
                <a:tc>
                  <a:txBody>
                    <a:bodyPr/>
                    <a:lstStyle/>
                    <a:p>
                      <a:r>
                        <a:rPr lang="en-IN" sz="1800" b="0" i="0" u="none" strike="noStrike" dirty="0">
                          <a:effectLst/>
                          <a:latin typeface="Times New Roman" panose="02020603050405020304" pitchFamily="18" charset="0"/>
                        </a:rPr>
                        <a:t>RAW socket</a:t>
                      </a:r>
                      <a:endParaRPr lang="en-IN" dirty="0"/>
                    </a:p>
                  </a:txBody>
                  <a:tcPr/>
                </a:tc>
                <a:extLst>
                  <a:ext uri="{0D108BD9-81ED-4DB2-BD59-A6C34878D82A}">
                    <a16:rowId xmlns:a16="http://schemas.microsoft.com/office/drawing/2014/main" val="3620903729"/>
                  </a:ext>
                </a:extLst>
              </a:tr>
              <a:tr h="415821">
                <a:tc>
                  <a:txBody>
                    <a:bodyPr/>
                    <a:lstStyle/>
                    <a:p>
                      <a:r>
                        <a:rPr lang="en-IN" sz="1800" b="0" i="0" u="none" strike="noStrike" dirty="0">
                          <a:effectLst/>
                          <a:latin typeface="Times New Roman" panose="02020603050405020304" pitchFamily="18" charset="0"/>
                        </a:rPr>
                        <a:t>SOCK_RDM</a:t>
                      </a:r>
                      <a:endParaRPr lang="en-IN" dirty="0"/>
                    </a:p>
                  </a:txBody>
                  <a:tcPr/>
                </a:tc>
                <a:tc>
                  <a:txBody>
                    <a:bodyPr/>
                    <a:lstStyle/>
                    <a:p>
                      <a:r>
                        <a:rPr lang="en-IN" sz="1800" b="0" i="0" u="none" strike="noStrike" dirty="0">
                          <a:effectLst/>
                          <a:latin typeface="Times New Roman" panose="02020603050405020304" pitchFamily="18" charset="0"/>
                        </a:rPr>
                        <a:t>Reliably delivered message</a:t>
                      </a:r>
                      <a:endParaRPr lang="en-IN" dirty="0"/>
                    </a:p>
                  </a:txBody>
                  <a:tcPr/>
                </a:tc>
                <a:extLst>
                  <a:ext uri="{0D108BD9-81ED-4DB2-BD59-A6C34878D82A}">
                    <a16:rowId xmlns:a16="http://schemas.microsoft.com/office/drawing/2014/main" val="1741590411"/>
                  </a:ext>
                </a:extLst>
              </a:tr>
              <a:tr h="415821">
                <a:tc>
                  <a:txBody>
                    <a:bodyPr/>
                    <a:lstStyle/>
                    <a:p>
                      <a:r>
                        <a:rPr lang="en-IN" sz="1800" b="0" i="0" u="none" strike="noStrike" dirty="0">
                          <a:effectLst/>
                          <a:latin typeface="Times New Roman" panose="02020603050405020304" pitchFamily="18" charset="0"/>
                        </a:rPr>
                        <a:t>SOCK_SEQPACKET</a:t>
                      </a:r>
                      <a:endParaRPr lang="en-IN" dirty="0"/>
                    </a:p>
                  </a:txBody>
                  <a:tcPr/>
                </a:tc>
                <a:tc>
                  <a:txBody>
                    <a:bodyPr/>
                    <a:lstStyle/>
                    <a:p>
                      <a:r>
                        <a:rPr lang="en-IN" sz="1800" b="0" i="0" u="none" strike="noStrike" dirty="0">
                          <a:effectLst/>
                          <a:latin typeface="Times New Roman" panose="02020603050405020304" pitchFamily="18" charset="0"/>
                        </a:rPr>
                        <a:t>Sequential packet socket</a:t>
                      </a:r>
                      <a:endParaRPr lang="en-IN" dirty="0"/>
                    </a:p>
                  </a:txBody>
                  <a:tcPr/>
                </a:tc>
                <a:extLst>
                  <a:ext uri="{0D108BD9-81ED-4DB2-BD59-A6C34878D82A}">
                    <a16:rowId xmlns:a16="http://schemas.microsoft.com/office/drawing/2014/main" val="1332939187"/>
                  </a:ext>
                </a:extLst>
              </a:tr>
              <a:tr h="717718">
                <a:tc>
                  <a:txBody>
                    <a:bodyPr/>
                    <a:lstStyle/>
                    <a:p>
                      <a:r>
                        <a:rPr lang="en-IN" sz="1800" b="0" i="0" u="none" strike="noStrike" dirty="0">
                          <a:effectLst/>
                          <a:latin typeface="Times New Roman" panose="02020603050405020304" pitchFamily="18" charset="0"/>
                        </a:rPr>
                        <a:t>SOCK_PACKET</a:t>
                      </a:r>
                      <a:endParaRPr lang="en-IN" dirty="0"/>
                    </a:p>
                  </a:txBody>
                  <a:tcPr/>
                </a:tc>
                <a:tc>
                  <a:txBody>
                    <a:bodyPr/>
                    <a:lstStyle/>
                    <a:p>
                      <a:r>
                        <a:rPr lang="en-IN" sz="1800" b="0" i="0" u="none" strike="noStrike" dirty="0">
                          <a:effectLst/>
                          <a:latin typeface="Times New Roman" panose="02020603050405020304" pitchFamily="18" charset="0"/>
                        </a:rPr>
                        <a:t>Linux-specific method of getting packets at the   development level</a:t>
                      </a:r>
                      <a:endParaRPr lang="en-IN" dirty="0"/>
                    </a:p>
                  </a:txBody>
                  <a:tcPr/>
                </a:tc>
                <a:extLst>
                  <a:ext uri="{0D108BD9-81ED-4DB2-BD59-A6C34878D82A}">
                    <a16:rowId xmlns:a16="http://schemas.microsoft.com/office/drawing/2014/main" val="2304329145"/>
                  </a:ext>
                </a:extLst>
              </a:tr>
            </a:tbl>
          </a:graphicData>
        </a:graphic>
      </p:graphicFrame>
    </p:spTree>
    <p:extLst>
      <p:ext uri="{BB962C8B-B14F-4D97-AF65-F5344CB8AC3E}">
        <p14:creationId xmlns:p14="http://schemas.microsoft.com/office/powerpoint/2010/main" val="345083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627247" y="895231"/>
            <a:ext cx="11306173" cy="1600438"/>
          </a:xfrm>
          <a:prstGeom prst="rect">
            <a:avLst/>
          </a:prstGeom>
          <a:noFill/>
        </p:spPr>
        <p:txBody>
          <a:bodyPr wrap="square" lIns="0" tIns="0" rIns="0" bIns="0" rtlCol="0" anchor="t">
            <a:spAutoFit/>
          </a:bodyPr>
          <a:lstStyle/>
          <a:p>
            <a:pPr marL="571500" indent="-571500">
              <a:buFont typeface="Arial" panose="020B0604020202020204" pitchFamily="34" charset="0"/>
              <a:buChar char="•"/>
            </a:pPr>
            <a:r>
              <a:rPr lang="en-US" sz="3600" dirty="0">
                <a:solidFill>
                  <a:schemeClr val="bg1"/>
                </a:solidFill>
              </a:rPr>
              <a:t>Parsing the packets:</a:t>
            </a:r>
            <a:endParaRPr lang="en-US" sz="3600" b="0" i="0" dirty="0">
              <a:solidFill>
                <a:schemeClr val="bg1"/>
              </a:solidFill>
              <a:effectLst/>
            </a:endParaRPr>
          </a:p>
          <a:p>
            <a:pPr marL="571500" indent="-571500">
              <a:buFont typeface="Arial" panose="020B0604020202020204" pitchFamily="34" charset="0"/>
              <a:buChar char="•"/>
            </a:pPr>
            <a:endParaRPr lang="en-US" sz="3200" b="0" i="0" dirty="0">
              <a:solidFill>
                <a:schemeClr val="bg1"/>
              </a:solidFill>
              <a:effectLst/>
            </a:endParaRPr>
          </a:p>
          <a:p>
            <a:pPr marL="571500" indent="-571500">
              <a:buFont typeface="Arial" panose="020B0604020202020204" pitchFamily="34" charset="0"/>
              <a:buChar char="•"/>
            </a:pPr>
            <a:endParaRPr lang="en-US" sz="3600" dirty="0">
              <a:solidFill>
                <a:schemeClr val="bg1"/>
              </a:solidFill>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 name="Content Placeholder 9">
            <a:extLst>
              <a:ext uri="{FF2B5EF4-FFF2-40B4-BE49-F238E27FC236}">
                <a16:creationId xmlns:a16="http://schemas.microsoft.com/office/drawing/2014/main" id="{7646164D-71C2-4591-9352-8C88E00A9987}"/>
              </a:ext>
            </a:extLst>
          </p:cNvPr>
          <p:cNvSpPr>
            <a:spLocks noGrp="1"/>
          </p:cNvSpPr>
          <p:nvPr>
            <p:ph idx="1"/>
          </p:nvPr>
        </p:nvSpPr>
        <p:spPr>
          <a:xfrm>
            <a:off x="627247" y="1790461"/>
            <a:ext cx="11428119" cy="5699783"/>
          </a:xfrm>
        </p:spPr>
        <p:txBody>
          <a:bodyPr>
            <a:normAutofit lnSpcReduction="10000"/>
          </a:bodyPr>
          <a:lstStyle/>
          <a:p>
            <a:pPr indent="0" algn="just">
              <a:spcBef>
                <a:spcPts val="0"/>
              </a:spcBef>
              <a:buNone/>
              <a:defRPr/>
            </a:pPr>
            <a:r>
              <a:rPr kumimoji="0" lang="en-US" sz="2400" b="0" i="0" u="none" strike="noStrike" kern="1200" cap="none" spc="0" normalizeH="0" baseline="0" noProof="0" dirty="0">
                <a:ln>
                  <a:noFill/>
                </a:ln>
                <a:solidFill>
                  <a:prstClr val="white"/>
                </a:solidFill>
                <a:effectLst/>
                <a:uLnTx/>
                <a:uFillTx/>
                <a:latin typeface="+mn-lt"/>
                <a:ea typeface="+mn-ea"/>
                <a:cs typeface="+mn-cs"/>
              </a:rPr>
              <a:t>Now we can try to parse the data that we sniffed, and unpack the headers. To parse a packet, we need to have an idea of the Ethernet frame and the packet headers of the IP. The Ethernet frame structure is as follows:</a:t>
            </a:r>
          </a:p>
          <a:p>
            <a:pPr indent="0">
              <a:spcBef>
                <a:spcPts val="0"/>
              </a:spcBef>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a:p>
            <a:pPr indent="0" algn="just">
              <a:spcBef>
                <a:spcPts val="0"/>
              </a:spcBef>
              <a:buNone/>
              <a:defRPr/>
            </a:pPr>
            <a:r>
              <a:rPr kumimoji="0" lang="en-US" sz="2400" b="0" i="0" u="none" strike="noStrike" kern="1200" cap="none" spc="0" normalizeH="0" baseline="0" noProof="0" dirty="0">
                <a:ln>
                  <a:noFill/>
                </a:ln>
                <a:solidFill>
                  <a:prstClr val="white"/>
                </a:solidFill>
                <a:effectLst/>
                <a:uLnTx/>
                <a:uFillTx/>
                <a:latin typeface="+mn-lt"/>
                <a:ea typeface="+mn-ea"/>
                <a:cs typeface="+mn-cs"/>
              </a:rPr>
              <a:t>The first six bytes are for the Destination MAC address and the next six bytes are for the Source MAC. The last two bytes are for the Ether Type. The rest includes DATA and CRC Checksum. According to RFC 791, an IP header looks like the following:</a:t>
            </a:r>
          </a:p>
          <a:p>
            <a:pPr indent="0" algn="just">
              <a:spcBef>
                <a:spcPts val="0"/>
              </a:spcBef>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a:p>
            <a:pPr indent="0" algn="just">
              <a:spcBef>
                <a:spcPts val="0"/>
              </a:spcBef>
              <a:buNone/>
              <a:defRPr/>
            </a:pPr>
            <a:r>
              <a:rPr kumimoji="0" lang="en-US" sz="2400" b="1" i="0" u="none" strike="noStrike" kern="1200" cap="none" spc="0" normalizeH="0" baseline="0" noProof="0" dirty="0">
                <a:ln>
                  <a:noFill/>
                </a:ln>
                <a:solidFill>
                  <a:prstClr val="white"/>
                </a:solidFill>
                <a:effectLst/>
                <a:uLnTx/>
                <a:uFillTx/>
                <a:latin typeface="+mn-lt"/>
                <a:ea typeface="+mn-ea"/>
                <a:cs typeface="+mn-cs"/>
              </a:rPr>
              <a:t>Protocol Version</a:t>
            </a:r>
            <a:r>
              <a:rPr kumimoji="0" lang="en-US" sz="2400" b="0" i="0" u="none" strike="noStrike" kern="1200" cap="none" spc="0" normalizeH="0" baseline="0" noProof="0" dirty="0">
                <a:ln>
                  <a:noFill/>
                </a:ln>
                <a:solidFill>
                  <a:prstClr val="white"/>
                </a:solidFill>
                <a:effectLst/>
                <a:uLnTx/>
                <a:uFillTx/>
                <a:latin typeface="+mn-lt"/>
                <a:ea typeface="+mn-ea"/>
                <a:cs typeface="+mn-cs"/>
              </a:rPr>
              <a:t> (four bits): The first four bits. This represents the current IP protocol.</a:t>
            </a:r>
          </a:p>
          <a:p>
            <a:pPr indent="0" algn="just">
              <a:spcBef>
                <a:spcPts val="0"/>
              </a:spcBef>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a:p>
            <a:pPr indent="0" algn="just">
              <a:spcBef>
                <a:spcPts val="0"/>
              </a:spcBef>
              <a:buNone/>
              <a:defRPr/>
            </a:pPr>
            <a:r>
              <a:rPr kumimoji="0" lang="en-US" sz="2400" b="1" i="0" u="none" strike="noStrike" kern="1200" cap="none" spc="0" normalizeH="0" baseline="0" noProof="0" dirty="0">
                <a:ln>
                  <a:noFill/>
                </a:ln>
                <a:solidFill>
                  <a:prstClr val="white"/>
                </a:solidFill>
                <a:effectLst/>
                <a:uLnTx/>
                <a:uFillTx/>
                <a:latin typeface="+mn-lt"/>
                <a:ea typeface="+mn-ea"/>
                <a:cs typeface="+mn-cs"/>
              </a:rPr>
              <a:t> Header Length</a:t>
            </a:r>
            <a:r>
              <a:rPr kumimoji="0" lang="en-US" sz="2400" b="0" i="0" u="none" strike="noStrike" kern="1200" cap="none" spc="0" normalizeH="0" baseline="0" noProof="0" dirty="0">
                <a:ln>
                  <a:noFill/>
                </a:ln>
                <a:solidFill>
                  <a:prstClr val="white"/>
                </a:solidFill>
                <a:effectLst/>
                <a:uLnTx/>
                <a:uFillTx/>
                <a:latin typeface="+mn-lt"/>
                <a:ea typeface="+mn-ea"/>
                <a:cs typeface="+mn-cs"/>
              </a:rPr>
              <a:t> (four bits): The length of the IP header is represented in 32-bit words. Since this field is four bits, the maximum header length allowed is 60 bytes. Usually the value is 5, which means five 32-bit words: 5 * 4 = 20 bytes.</a:t>
            </a:r>
            <a:endParaRPr kumimoji="0" lang="en-US" sz="1400" b="0" i="0" u="none" strike="noStrike" kern="1200" cap="none" spc="0" normalizeH="0" baseline="0" noProof="0" dirty="0">
              <a:ln>
                <a:noFill/>
              </a:ln>
              <a:solidFill>
                <a:prstClr val="white"/>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b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br>
            <a:b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br>
            <a:endParaRPr kumimoji="0" lang="en-IN"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endParaRPr lang="en-IN" dirty="0"/>
          </a:p>
        </p:txBody>
      </p:sp>
    </p:spTree>
    <p:extLst>
      <p:ext uri="{BB962C8B-B14F-4D97-AF65-F5344CB8AC3E}">
        <p14:creationId xmlns:p14="http://schemas.microsoft.com/office/powerpoint/2010/main" val="173476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627247" y="895231"/>
            <a:ext cx="11306173" cy="1600438"/>
          </a:xfrm>
          <a:prstGeom prst="rect">
            <a:avLst/>
          </a:prstGeom>
          <a:noFill/>
        </p:spPr>
        <p:txBody>
          <a:bodyPr wrap="square" lIns="0" tIns="0" rIns="0" bIns="0" rtlCol="0" anchor="t">
            <a:spAutoFit/>
          </a:bodyPr>
          <a:lstStyle/>
          <a:p>
            <a:pPr marL="571500" indent="-571500">
              <a:buFont typeface="Arial" panose="020B0604020202020204" pitchFamily="34" charset="0"/>
              <a:buChar char="•"/>
            </a:pPr>
            <a:r>
              <a:rPr lang="en-US" sz="3600" dirty="0">
                <a:solidFill>
                  <a:schemeClr val="bg1"/>
                </a:solidFill>
              </a:rPr>
              <a:t>Parsing the packets:</a:t>
            </a:r>
            <a:endParaRPr lang="en-US" sz="3600" b="0" i="0" dirty="0">
              <a:solidFill>
                <a:schemeClr val="bg1"/>
              </a:solidFill>
              <a:effectLst/>
            </a:endParaRPr>
          </a:p>
          <a:p>
            <a:pPr marL="571500" indent="-571500">
              <a:buFont typeface="Arial" panose="020B0604020202020204" pitchFamily="34" charset="0"/>
              <a:buChar char="•"/>
            </a:pPr>
            <a:endParaRPr lang="en-US" sz="3200" b="0" i="0" dirty="0">
              <a:solidFill>
                <a:schemeClr val="bg1"/>
              </a:solidFill>
              <a:effectLst/>
            </a:endParaRPr>
          </a:p>
          <a:p>
            <a:pPr marL="571500" indent="-571500">
              <a:buFont typeface="Arial" panose="020B0604020202020204" pitchFamily="34" charset="0"/>
              <a:buChar char="•"/>
            </a:pPr>
            <a:endParaRPr lang="en-US" sz="3600" dirty="0">
              <a:solidFill>
                <a:schemeClr val="bg1"/>
              </a:solidFill>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 name="Content Placeholder 9">
            <a:extLst>
              <a:ext uri="{FF2B5EF4-FFF2-40B4-BE49-F238E27FC236}">
                <a16:creationId xmlns:a16="http://schemas.microsoft.com/office/drawing/2014/main" id="{7646164D-71C2-4591-9352-8C88E00A9987}"/>
              </a:ext>
            </a:extLst>
          </p:cNvPr>
          <p:cNvSpPr>
            <a:spLocks noGrp="1"/>
          </p:cNvSpPr>
          <p:nvPr>
            <p:ph idx="1"/>
          </p:nvPr>
        </p:nvSpPr>
        <p:spPr>
          <a:xfrm>
            <a:off x="627247" y="1790461"/>
            <a:ext cx="11428119" cy="4799525"/>
          </a:xfrm>
        </p:spPr>
        <p:txBody>
          <a:bodyPr>
            <a:normAutofit/>
          </a:bodyPr>
          <a:lstStyle/>
          <a:p>
            <a:pPr marR="0" lvl="0" indent="0" defTabSz="914400" rtl="0" eaLnBrk="1" fontAlgn="auto" latinLnBrk="0" hangingPunct="1">
              <a:lnSpc>
                <a:spcPct val="90000"/>
              </a:lnSpc>
              <a:spcBef>
                <a:spcPts val="0"/>
              </a:spcBef>
              <a:spcAft>
                <a:spcPts val="0"/>
              </a:spcAft>
              <a:buClrTx/>
              <a:buSz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Type of Service</a:t>
            </a:r>
            <a:r>
              <a:rPr kumimoji="0" lang="en-US" sz="2000" b="0" i="0" u="none" strike="noStrike" kern="1200" cap="none" spc="0" normalizeH="0" baseline="0" noProof="0" dirty="0">
                <a:ln>
                  <a:noFill/>
                </a:ln>
                <a:solidFill>
                  <a:prstClr val="white"/>
                </a:solidFill>
                <a:effectLst/>
                <a:uLnTx/>
                <a:uFillTx/>
                <a:latin typeface="+mn-lt"/>
                <a:ea typeface="+mn-ea"/>
                <a:cs typeface="+mn-cs"/>
              </a:rPr>
              <a:t> (eight bits): The first three bits are precedence bits, the next four bits represent the type of service, and the last bit is left unused. • Total Length (16 bits): This represents the total IP datagram length in bytes. This a 16-bit field. The maximum size of the IP datagram is 65,535 bytes.</a:t>
            </a:r>
          </a:p>
          <a:p>
            <a:pPr marR="0" lvl="0" indent="0" defTabSz="914400" rtl="0" eaLnBrk="1" fontAlgn="auto" latinLnBrk="0" hangingPunct="1">
              <a:lnSpc>
                <a:spcPct val="90000"/>
              </a:lnSpc>
              <a:spcBef>
                <a:spcPts val="0"/>
              </a:spcBef>
              <a:spcAft>
                <a:spcPts val="0"/>
              </a:spcAft>
              <a:buClrTx/>
              <a:buSz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R="0" lvl="0" indent="0" defTabSz="914400" rtl="0" eaLnBrk="1" fontAlgn="auto" latinLnBrk="0" hangingPunct="1">
              <a:lnSpc>
                <a:spcPct val="90000"/>
              </a:lnSpc>
              <a:spcBef>
                <a:spcPts val="0"/>
              </a:spcBef>
              <a:spcAft>
                <a:spcPts val="0"/>
              </a:spcAft>
              <a:buClrTx/>
              <a:buSz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R="0" lvl="0" indent="0" defTabSz="914400" rtl="0" eaLnBrk="1" fontAlgn="auto" latinLnBrk="0" hangingPunct="1">
              <a:lnSpc>
                <a:spcPct val="90000"/>
              </a:lnSpc>
              <a:spcBef>
                <a:spcPts val="0"/>
              </a:spcBef>
              <a:spcAft>
                <a:spcPts val="0"/>
              </a:spcAft>
              <a:buClrTx/>
              <a:buSz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 Flags</a:t>
            </a:r>
            <a:r>
              <a:rPr kumimoji="0" lang="en-US" sz="2000" b="0" i="0" u="none" strike="noStrike" kern="1200" cap="none" spc="0" normalizeH="0" baseline="0" noProof="0" dirty="0">
                <a:ln>
                  <a:noFill/>
                </a:ln>
                <a:solidFill>
                  <a:prstClr val="white"/>
                </a:solidFill>
                <a:effectLst/>
                <a:uLnTx/>
                <a:uFillTx/>
                <a:latin typeface="+mn-lt"/>
                <a:ea typeface="+mn-ea"/>
                <a:cs typeface="+mn-cs"/>
              </a:rPr>
              <a:t> (three bits): The second bit represents the Don't Fragment bit. When this bit is set, the IP datagram is never fragmented. The third bit represents the More Fragment bit. If this bit is set, then it represents a fragmented IP datagram that has more fragments after it.</a:t>
            </a:r>
          </a:p>
          <a:p>
            <a:pPr marR="0" lvl="0" indent="0" defTabSz="914400" rtl="0" eaLnBrk="1" fontAlgn="auto" latinLnBrk="0" hangingPunct="1">
              <a:lnSpc>
                <a:spcPct val="90000"/>
              </a:lnSpc>
              <a:spcBef>
                <a:spcPts val="0"/>
              </a:spcBef>
              <a:spcAft>
                <a:spcPts val="0"/>
              </a:spcAft>
              <a:buClrTx/>
              <a:buSz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R="0" lvl="0" indent="0" defTabSz="914400" rtl="0" eaLnBrk="1" fontAlgn="auto" latinLnBrk="0" hangingPunct="1">
              <a:lnSpc>
                <a:spcPct val="90000"/>
              </a:lnSpc>
              <a:spcBef>
                <a:spcPts val="0"/>
              </a:spcBef>
              <a:spcAft>
                <a:spcPts val="0"/>
              </a:spcAft>
              <a:buClrTx/>
              <a:buSzTx/>
              <a:buNone/>
              <a:tabLst/>
              <a:defRPr/>
            </a:pPr>
            <a:endParaRPr kumimoji="0" lang="en-US" sz="2000" b="1" i="0" u="none" strike="noStrike" kern="1200" cap="none" spc="0" normalizeH="0" baseline="0" noProof="0" dirty="0">
              <a:ln>
                <a:noFill/>
              </a:ln>
              <a:solidFill>
                <a:prstClr val="white"/>
              </a:solidFill>
              <a:effectLst/>
              <a:uLnTx/>
              <a:uFillTx/>
              <a:latin typeface="+mn-lt"/>
              <a:ea typeface="+mn-ea"/>
              <a:cs typeface="+mn-cs"/>
            </a:endParaRPr>
          </a:p>
          <a:p>
            <a:pPr marR="0" lvl="0" indent="0" defTabSz="914400" rtl="0" eaLnBrk="1" fontAlgn="auto" latinLnBrk="0" hangingPunct="1">
              <a:lnSpc>
                <a:spcPct val="90000"/>
              </a:lnSpc>
              <a:spcBef>
                <a:spcPts val="0"/>
              </a:spcBef>
              <a:spcAft>
                <a:spcPts val="0"/>
              </a:spcAft>
              <a:buClrTx/>
              <a:buSz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 Time To Live</a:t>
            </a:r>
            <a:r>
              <a:rPr kumimoji="0" lang="en-US" sz="2000" b="0" i="0" u="none" strike="noStrike" kern="1200" cap="none" spc="0" normalizeH="0" baseline="0" noProof="0" dirty="0">
                <a:ln>
                  <a:noFill/>
                </a:ln>
                <a:solidFill>
                  <a:prstClr val="white"/>
                </a:solidFill>
                <a:effectLst/>
                <a:uLnTx/>
                <a:uFillTx/>
                <a:latin typeface="+mn-lt"/>
                <a:ea typeface="+mn-ea"/>
                <a:cs typeface="+mn-cs"/>
              </a:rPr>
              <a:t> (eight bits): This value represents the number of hops that the IP datagram will go through before being discarded.</a:t>
            </a:r>
          </a:p>
          <a:p>
            <a:pPr marR="0" lvl="0" indent="0" defTabSz="914400" rtl="0" eaLnBrk="1" fontAlgn="auto" latinLnBrk="0" hangingPunct="1">
              <a:lnSpc>
                <a:spcPct val="90000"/>
              </a:lnSpc>
              <a:spcBef>
                <a:spcPts val="0"/>
              </a:spcBef>
              <a:spcAft>
                <a:spcPts val="0"/>
              </a:spcAft>
              <a:buClrTx/>
              <a:buSz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R="0" lvl="0" indent="0" defTabSz="914400" rtl="0" eaLnBrk="1" fontAlgn="auto" latinLnBrk="0" hangingPunct="1">
              <a:lnSpc>
                <a:spcPct val="90000"/>
              </a:lnSpc>
              <a:spcBef>
                <a:spcPts val="0"/>
              </a:spcBef>
              <a:spcAft>
                <a:spcPts val="0"/>
              </a:spcAft>
              <a:buClrTx/>
              <a:buSzTx/>
              <a:buNone/>
              <a:tabLst/>
              <a:defRPr/>
            </a:pPr>
            <a:endParaRPr kumimoji="0" lang="en-US" sz="2000" b="1" i="0" u="none" strike="noStrike" kern="1200" cap="none" spc="0" normalizeH="0" baseline="0" noProof="0" dirty="0">
              <a:ln>
                <a:noFill/>
              </a:ln>
              <a:solidFill>
                <a:prstClr val="white"/>
              </a:solidFill>
              <a:effectLst/>
              <a:uLnTx/>
              <a:uFillTx/>
              <a:latin typeface="+mn-lt"/>
              <a:ea typeface="+mn-ea"/>
              <a:cs typeface="+mn-cs"/>
            </a:endParaRPr>
          </a:p>
          <a:p>
            <a:pPr marR="0" lvl="0" indent="0" defTabSz="914400" rtl="0" eaLnBrk="1" fontAlgn="auto" latinLnBrk="0" hangingPunct="1">
              <a:lnSpc>
                <a:spcPct val="90000"/>
              </a:lnSpc>
              <a:spcBef>
                <a:spcPts val="0"/>
              </a:spcBef>
              <a:spcAft>
                <a:spcPts val="0"/>
              </a:spcAft>
              <a:buClrTx/>
              <a:buSz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Protocol</a:t>
            </a:r>
            <a:r>
              <a:rPr kumimoji="0" lang="en-US" sz="2000" b="0" i="0" u="none" strike="noStrike" kern="1200" cap="none" spc="0" normalizeH="0" baseline="0" noProof="0" dirty="0">
                <a:ln>
                  <a:noFill/>
                </a:ln>
                <a:solidFill>
                  <a:prstClr val="white"/>
                </a:solidFill>
                <a:effectLst/>
                <a:uLnTx/>
                <a:uFillTx/>
                <a:latin typeface="+mn-lt"/>
                <a:ea typeface="+mn-ea"/>
                <a:cs typeface="+mn-cs"/>
              </a:rPr>
              <a:t> (eight bits): This represents the transport layer protocol that handed over data to the IP layer.</a:t>
            </a:r>
            <a:endParaRPr kumimoji="0" lang="en-IN" sz="2000" b="0" i="0" u="none" strike="noStrike" kern="1200" cap="none" spc="0" normalizeH="0" baseline="0" noProof="0" dirty="0">
              <a:ln>
                <a:noFill/>
              </a:ln>
              <a:solidFill>
                <a:prstClr val="white"/>
              </a:solidFill>
              <a:effectLst/>
              <a:uLnTx/>
              <a:uFillTx/>
              <a:latin typeface="+mn-lt"/>
              <a:ea typeface="+mn-ea"/>
              <a:cs typeface="+mn-cs"/>
            </a:endParaRPr>
          </a:p>
          <a:p>
            <a:pPr marL="0" indent="0">
              <a:buNone/>
            </a:pPr>
            <a:endParaRPr lang="en-IN" dirty="0">
              <a:latin typeface="+mn-lt"/>
            </a:endParaRPr>
          </a:p>
        </p:txBody>
      </p:sp>
    </p:spTree>
    <p:extLst>
      <p:ext uri="{BB962C8B-B14F-4D97-AF65-F5344CB8AC3E}">
        <p14:creationId xmlns:p14="http://schemas.microsoft.com/office/powerpoint/2010/main" val="58607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442913" y="2046671"/>
            <a:ext cx="11306173" cy="615553"/>
          </a:xfrm>
          <a:prstGeom prst="rect">
            <a:avLst/>
          </a:prstGeom>
          <a:noFill/>
        </p:spPr>
        <p:txBody>
          <a:bodyPr wrap="square" lIns="0" tIns="0" rIns="0" bIns="0" rtlCol="0" anchor="t">
            <a:spAutoFit/>
          </a:bodyPr>
          <a:lstStyle/>
          <a:p>
            <a:pPr algn="ctr"/>
            <a:r>
              <a:rPr kumimoji="0" lang="en-US" sz="4000" b="0" i="0" u="none" strike="noStrike" kern="1200" cap="all" spc="0" normalizeH="0" baseline="0" noProof="0" dirty="0">
                <a:ln>
                  <a:noFill/>
                </a:ln>
                <a:solidFill>
                  <a:prstClr val="white"/>
                </a:solidFill>
                <a:effectLst/>
                <a:uLnTx/>
                <a:uFillTx/>
                <a:latin typeface="+mj-lt"/>
                <a:ea typeface="+mj-ea"/>
                <a:cs typeface="+mj-cs"/>
              </a:rPr>
              <a:t>Ethernet Frame Layout</a:t>
            </a:r>
            <a:endParaRPr lang="en-US" sz="3600" dirty="0">
              <a:solidFill>
                <a:schemeClr val="bg1"/>
              </a:solidFill>
              <a:latin typeface="+mj-lt"/>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D541B4C3-039D-44A7-B7D7-AB707BCE43BF}"/>
              </a:ext>
            </a:extLst>
          </p:cNvPr>
          <p:cNvPicPr>
            <a:picLocks noChangeAspect="1"/>
          </p:cNvPicPr>
          <p:nvPr/>
        </p:nvPicPr>
        <p:blipFill>
          <a:blip r:embed="rId3"/>
          <a:stretch>
            <a:fillRect/>
          </a:stretch>
        </p:blipFill>
        <p:spPr>
          <a:xfrm>
            <a:off x="275889" y="3213586"/>
            <a:ext cx="11647021" cy="1467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2578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627246" y="914022"/>
            <a:ext cx="11306173" cy="549125"/>
          </a:xfrm>
          <a:prstGeom prst="rect">
            <a:avLst/>
          </a:prstGeom>
          <a:noFill/>
        </p:spPr>
        <p:txBody>
          <a:bodyPr wrap="square" lIns="0" tIns="0" rIns="0" bIns="0" rtlCol="0" anchor="t">
            <a:spAutoFit/>
          </a:bodyPr>
          <a:lstStyle/>
          <a:p>
            <a:pPr marL="495300" marR="0" lvl="0" indent="0" algn="just" defTabSz="457200" rtl="0" eaLnBrk="1" fontAlgn="auto" latinLnBrk="0" hangingPunct="1">
              <a:lnSpc>
                <a:spcPct val="107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white"/>
                </a:solidFill>
                <a:effectLst/>
                <a:uLnTx/>
                <a:uFillTx/>
                <a:latin typeface="+mj-lt"/>
                <a:ea typeface="Times New Roman" panose="02020603050405020304" pitchFamily="18" charset="0"/>
                <a:cs typeface="Times New Roman" panose="02020603050405020304" pitchFamily="18" charset="0"/>
              </a:rPr>
              <a:t> P</a:t>
            </a:r>
            <a:r>
              <a:rPr kumimoji="0" lang="en-IN" sz="3600" b="1" i="0" u="none" strike="noStrike" kern="1200" cap="none" spc="0" normalizeH="0" baseline="0" noProof="0" dirty="0">
                <a:ln>
                  <a:noFill/>
                </a:ln>
                <a:solidFill>
                  <a:prstClr val="white"/>
                </a:solidFill>
                <a:effectLst/>
                <a:uLnTx/>
                <a:uFillTx/>
                <a:latin typeface="+mj-lt"/>
                <a:ea typeface="Times New Roman" panose="02020603050405020304" pitchFamily="18" charset="0"/>
                <a:cs typeface="Times New Roman" panose="02020603050405020304" pitchFamily="18" charset="0"/>
              </a:rPr>
              <a:t>rotocol Identification:</a:t>
            </a:r>
            <a:endParaRPr kumimoji="0" lang="en-IN" sz="3600" b="0" i="0" u="none" strike="noStrike" kern="1200" cap="none" spc="0" normalizeH="0" baseline="0" noProof="0" dirty="0">
              <a:ln>
                <a:noFill/>
              </a:ln>
              <a:solidFill>
                <a:prstClr val="white"/>
              </a:solidFill>
              <a:effectLst/>
              <a:uLnTx/>
              <a:uFillTx/>
              <a:latin typeface="+mj-lt"/>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 name="Content Placeholder 9">
            <a:extLst>
              <a:ext uri="{FF2B5EF4-FFF2-40B4-BE49-F238E27FC236}">
                <a16:creationId xmlns:a16="http://schemas.microsoft.com/office/drawing/2014/main" id="{7646164D-71C2-4591-9352-8C88E00A9987}"/>
              </a:ext>
            </a:extLst>
          </p:cNvPr>
          <p:cNvSpPr>
            <a:spLocks noGrp="1"/>
          </p:cNvSpPr>
          <p:nvPr>
            <p:ph idx="1"/>
          </p:nvPr>
        </p:nvSpPr>
        <p:spPr>
          <a:xfrm>
            <a:off x="627247" y="1790461"/>
            <a:ext cx="10985771" cy="4978201"/>
          </a:xfrm>
        </p:spPr>
        <p:txBody>
          <a:bodyPr>
            <a:normAutofit/>
          </a:bodyPr>
          <a:lstStyle/>
          <a:p>
            <a:pPr marL="266700" indent="0" algn="just">
              <a:lnSpc>
                <a:spcPct val="107000"/>
              </a:lnSpc>
              <a:buNone/>
            </a:pPr>
            <a:r>
              <a:rPr lang="en-IN" sz="2800" dirty="0">
                <a:effectLst/>
                <a:latin typeface="+mn-lt"/>
                <a:ea typeface="Times New Roman" panose="02020603050405020304" pitchFamily="18" charset="0"/>
                <a:cs typeface="Times New Roman" panose="02020603050405020304" pitchFamily="18" charset="0"/>
              </a:rPr>
              <a:t> Now that we have the internet layer unpacked, the next layer we have to unpack is the transport layer. We can determine the protocol from the protocol ID in the IP header. The following are the protocol IDs for some of the protocols: </a:t>
            </a:r>
            <a:endParaRPr lang="en-IN" sz="2800" dirty="0">
              <a:effectLst/>
              <a:latin typeface="+mn-lt"/>
              <a:ea typeface="Calibri" panose="020F0502020204030204" pitchFamily="34" charset="0"/>
              <a:cs typeface="Times New Roman" panose="02020603050405020304" pitchFamily="18" charset="0"/>
            </a:endParaRPr>
          </a:p>
          <a:p>
            <a:pPr marL="266700" indent="0" algn="just">
              <a:lnSpc>
                <a:spcPct val="107000"/>
              </a:lnSpc>
              <a:buNone/>
            </a:pPr>
            <a:r>
              <a:rPr lang="en-IN" sz="2800" dirty="0">
                <a:effectLst/>
                <a:latin typeface="+mn-lt"/>
                <a:ea typeface="Times New Roman" panose="02020603050405020304" pitchFamily="18" charset="0"/>
                <a:cs typeface="Times New Roman" panose="02020603050405020304" pitchFamily="18" charset="0"/>
              </a:rPr>
              <a:t> </a:t>
            </a:r>
            <a:endParaRPr lang="en-IN" sz="2800" dirty="0">
              <a:effectLst/>
              <a:latin typeface="+mn-lt"/>
              <a:ea typeface="Calibri" panose="020F0502020204030204" pitchFamily="34" charset="0"/>
              <a:cs typeface="Times New Roman" panose="02020603050405020304" pitchFamily="18" charset="0"/>
            </a:endParaRPr>
          </a:p>
          <a:p>
            <a:pPr marL="266700" indent="0" algn="just">
              <a:lnSpc>
                <a:spcPct val="107000"/>
              </a:lnSpc>
              <a:buNone/>
            </a:pPr>
            <a:r>
              <a:rPr lang="en-IN" sz="2800" dirty="0">
                <a:effectLst/>
                <a:latin typeface="+mn-lt"/>
                <a:ea typeface="Times New Roman" panose="02020603050405020304" pitchFamily="18" charset="0"/>
                <a:cs typeface="Times New Roman" panose="02020603050405020304" pitchFamily="18" charset="0"/>
              </a:rPr>
              <a:t>• TCP: 6 </a:t>
            </a:r>
            <a:endParaRPr lang="en-IN" sz="2800" dirty="0">
              <a:effectLst/>
              <a:latin typeface="+mn-lt"/>
              <a:ea typeface="Calibri" panose="020F0502020204030204" pitchFamily="34" charset="0"/>
              <a:cs typeface="Times New Roman" panose="02020603050405020304" pitchFamily="18" charset="0"/>
            </a:endParaRPr>
          </a:p>
          <a:p>
            <a:pPr marL="266700" indent="0" algn="just">
              <a:lnSpc>
                <a:spcPct val="107000"/>
              </a:lnSpc>
              <a:buNone/>
            </a:pPr>
            <a:r>
              <a:rPr lang="en-IN" sz="2800" dirty="0">
                <a:effectLst/>
                <a:latin typeface="+mn-lt"/>
                <a:ea typeface="Times New Roman" panose="02020603050405020304" pitchFamily="18" charset="0"/>
                <a:cs typeface="Times New Roman" panose="02020603050405020304" pitchFamily="18" charset="0"/>
              </a:rPr>
              <a:t>• ICMP: 1 </a:t>
            </a:r>
            <a:endParaRPr lang="en-IN" sz="2800" dirty="0">
              <a:effectLst/>
              <a:latin typeface="+mn-lt"/>
              <a:ea typeface="Calibri" panose="020F0502020204030204" pitchFamily="34" charset="0"/>
              <a:cs typeface="Times New Roman" panose="02020603050405020304" pitchFamily="18" charset="0"/>
            </a:endParaRPr>
          </a:p>
          <a:p>
            <a:pPr marL="266700" indent="0" algn="just">
              <a:lnSpc>
                <a:spcPct val="107000"/>
              </a:lnSpc>
              <a:spcAft>
                <a:spcPts val="800"/>
              </a:spcAft>
              <a:buNone/>
            </a:pPr>
            <a:r>
              <a:rPr lang="en-IN" sz="2800" dirty="0">
                <a:effectLst/>
                <a:latin typeface="+mn-lt"/>
                <a:ea typeface="Times New Roman" panose="02020603050405020304" pitchFamily="18" charset="0"/>
                <a:cs typeface="Times New Roman" panose="02020603050405020304" pitchFamily="18" charset="0"/>
              </a:rPr>
              <a:t>• UDP: 17 </a:t>
            </a:r>
            <a:endParaRPr lang="en-IN" sz="2800" dirty="0">
              <a:effectLst/>
              <a:latin typeface="+mn-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244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258580" y="1090229"/>
            <a:ext cx="11306173" cy="615553"/>
          </a:xfrm>
          <a:prstGeom prst="rect">
            <a:avLst/>
          </a:prstGeom>
          <a:noFill/>
        </p:spPr>
        <p:txBody>
          <a:bodyPr wrap="square" lIns="0" tIns="0" rIns="0" bIns="0" rtlCol="0" anchor="t">
            <a:spAutoFit/>
          </a:bodyPr>
          <a:lstStyle/>
          <a:p>
            <a:pPr algn="ctr"/>
            <a:r>
              <a:rPr kumimoji="0" lang="en-US" sz="4000" b="0" i="0" u="none" strike="noStrike" kern="1200" cap="all" spc="0" normalizeH="0" baseline="0" noProof="0" dirty="0">
                <a:ln>
                  <a:noFill/>
                </a:ln>
                <a:solidFill>
                  <a:prstClr val="white"/>
                </a:solidFill>
                <a:effectLst/>
                <a:uLnTx/>
                <a:uFillTx/>
                <a:latin typeface="+mj-lt"/>
                <a:ea typeface="+mj-ea"/>
                <a:cs typeface="+mj-cs"/>
              </a:rPr>
              <a:t>TCP PACKET Layout</a:t>
            </a:r>
            <a:endParaRPr lang="en-US" sz="3600" dirty="0">
              <a:solidFill>
                <a:schemeClr val="bg1"/>
              </a:solidFill>
              <a:latin typeface="+mj-lt"/>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2EA6F36E-8AC9-44A7-9C77-F1724CDC7944}"/>
              </a:ext>
            </a:extLst>
          </p:cNvPr>
          <p:cNvPicPr>
            <a:picLocks noChangeAspect="1"/>
          </p:cNvPicPr>
          <p:nvPr/>
        </p:nvPicPr>
        <p:blipFill>
          <a:blip r:embed="rId3"/>
          <a:stretch>
            <a:fillRect/>
          </a:stretch>
        </p:blipFill>
        <p:spPr>
          <a:xfrm>
            <a:off x="1714127" y="1916398"/>
            <a:ext cx="9458369" cy="4111970"/>
          </a:xfrm>
          <a:prstGeom prst="rect">
            <a:avLst/>
          </a:prstGeom>
        </p:spPr>
      </p:pic>
    </p:spTree>
    <p:extLst>
      <p:ext uri="{BB962C8B-B14F-4D97-AF65-F5344CB8AC3E}">
        <p14:creationId xmlns:p14="http://schemas.microsoft.com/office/powerpoint/2010/main" val="374944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306845" y="1089941"/>
            <a:ext cx="11306173" cy="615553"/>
          </a:xfrm>
          <a:prstGeom prst="rect">
            <a:avLst/>
          </a:prstGeom>
          <a:noFill/>
        </p:spPr>
        <p:txBody>
          <a:bodyPr wrap="square" lIns="0" tIns="0" rIns="0" bIns="0" rtlCol="0" anchor="t">
            <a:spAutoFit/>
          </a:bodyPr>
          <a:lstStyle/>
          <a:p>
            <a:pPr algn="ctr"/>
            <a:r>
              <a:rPr kumimoji="0" lang="en-US" sz="4000" b="0" i="0" u="none" strike="noStrike" kern="1200" cap="all" spc="0" normalizeH="0" baseline="0" noProof="0" dirty="0">
                <a:ln>
                  <a:noFill/>
                </a:ln>
                <a:solidFill>
                  <a:prstClr val="white"/>
                </a:solidFill>
                <a:effectLst/>
                <a:uLnTx/>
                <a:uFillTx/>
                <a:latin typeface="+mj-lt"/>
                <a:ea typeface="+mj-ea"/>
                <a:cs typeface="+mj-cs"/>
              </a:rPr>
              <a:t>UDP PACKET Layout</a:t>
            </a:r>
            <a:endParaRPr lang="en-US" sz="3600" dirty="0">
              <a:solidFill>
                <a:schemeClr val="bg1"/>
              </a:solidFill>
              <a:latin typeface="+mj-lt"/>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655CC9FD-41EC-4A9E-88F4-8F1E16030F44}"/>
              </a:ext>
            </a:extLst>
          </p:cNvPr>
          <p:cNvPicPr>
            <a:picLocks noChangeAspect="1"/>
          </p:cNvPicPr>
          <p:nvPr/>
        </p:nvPicPr>
        <p:blipFill>
          <a:blip r:embed="rId3"/>
          <a:stretch>
            <a:fillRect/>
          </a:stretch>
        </p:blipFill>
        <p:spPr>
          <a:xfrm>
            <a:off x="881013" y="2514286"/>
            <a:ext cx="10672091" cy="2373021"/>
          </a:xfrm>
          <a:prstGeom prst="rect">
            <a:avLst/>
          </a:prstGeom>
        </p:spPr>
      </p:pic>
    </p:spTree>
    <p:extLst>
      <p:ext uri="{BB962C8B-B14F-4D97-AF65-F5344CB8AC3E}">
        <p14:creationId xmlns:p14="http://schemas.microsoft.com/office/powerpoint/2010/main" val="126805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627246" y="1174312"/>
            <a:ext cx="11306173" cy="615553"/>
          </a:xfrm>
          <a:prstGeom prst="rect">
            <a:avLst/>
          </a:prstGeom>
          <a:noFill/>
        </p:spPr>
        <p:txBody>
          <a:bodyPr wrap="square" lIns="0" tIns="0" rIns="0" bIns="0" rtlCol="0" anchor="t">
            <a:spAutoFit/>
          </a:bodyPr>
          <a:lstStyle/>
          <a:p>
            <a:pPr algn="ctr"/>
            <a:r>
              <a:rPr kumimoji="0" lang="en-US" sz="4000" b="0" i="0" u="none" strike="noStrike" kern="1200" cap="all" spc="0" normalizeH="0" baseline="0" noProof="0" dirty="0">
                <a:ln>
                  <a:noFill/>
                </a:ln>
                <a:solidFill>
                  <a:prstClr val="white"/>
                </a:solidFill>
                <a:effectLst/>
                <a:uLnTx/>
                <a:uFillTx/>
                <a:latin typeface="+mj-lt"/>
                <a:ea typeface="+mj-ea"/>
                <a:cs typeface="+mj-cs"/>
              </a:rPr>
              <a:t>ICMP PACKET Layout</a:t>
            </a:r>
            <a:endParaRPr lang="en-US" sz="3600" dirty="0">
              <a:solidFill>
                <a:schemeClr val="bg1"/>
              </a:solidFill>
              <a:latin typeface="+mj-lt"/>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61391BC7-356B-4783-A870-65CB64DA611D}"/>
              </a:ext>
            </a:extLst>
          </p:cNvPr>
          <p:cNvPicPr>
            <a:picLocks noChangeAspect="1"/>
          </p:cNvPicPr>
          <p:nvPr/>
        </p:nvPicPr>
        <p:blipFill>
          <a:blip r:embed="rId3"/>
          <a:stretch>
            <a:fillRect/>
          </a:stretch>
        </p:blipFill>
        <p:spPr>
          <a:xfrm>
            <a:off x="547300" y="2510297"/>
            <a:ext cx="11097399" cy="2652015"/>
          </a:xfrm>
          <a:prstGeom prst="rect">
            <a:avLst/>
          </a:prstGeom>
        </p:spPr>
      </p:pic>
    </p:spTree>
    <p:extLst>
      <p:ext uri="{BB962C8B-B14F-4D97-AF65-F5344CB8AC3E}">
        <p14:creationId xmlns:p14="http://schemas.microsoft.com/office/powerpoint/2010/main" val="213794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57A3B37-E97C-41C1-8989-CCA8B37B4E4A}"/>
              </a:ext>
            </a:extLst>
          </p:cNvPr>
          <p:cNvGrpSpPr/>
          <p:nvPr/>
        </p:nvGrpSpPr>
        <p:grpSpPr>
          <a:xfrm rot="10800000" flipH="1" flipV="1">
            <a:off x="-3" y="2307770"/>
            <a:ext cx="12192002" cy="4550229"/>
            <a:chOff x="899886" y="0"/>
            <a:chExt cx="5003799" cy="6858000"/>
          </a:xfrm>
        </p:grpSpPr>
        <p:sp>
          <p:nvSpPr>
            <p:cNvPr id="204" name="Rectangle 203">
              <a:extLst>
                <a:ext uri="{FF2B5EF4-FFF2-40B4-BE49-F238E27FC236}">
                  <a16:creationId xmlns:a16="http://schemas.microsoft.com/office/drawing/2014/main" id="{48BC0997-866B-4D49-A7CD-0AD8D43A9741}"/>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ight Triangle 204">
              <a:extLst>
                <a:ext uri="{FF2B5EF4-FFF2-40B4-BE49-F238E27FC236}">
                  <a16:creationId xmlns:a16="http://schemas.microsoft.com/office/drawing/2014/main" id="{85329133-98F0-4079-B8EC-CA11F835E83B}"/>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9670369-D38A-4D98-83EC-95F999CA4049}"/>
              </a:ext>
            </a:extLst>
          </p:cNvPr>
          <p:cNvSpPr>
            <a:spLocks noGrp="1"/>
          </p:cNvSpPr>
          <p:nvPr>
            <p:ph type="title"/>
          </p:nvPr>
        </p:nvSpPr>
        <p:spPr/>
        <p:txBody>
          <a:bodyPr/>
          <a:lstStyle/>
          <a:p>
            <a:r>
              <a:rPr lang="en-US" dirty="0"/>
              <a:t>OUTPUT SCREENSHOTS</a:t>
            </a:r>
            <a:br>
              <a:rPr lang="en-US" dirty="0"/>
            </a:br>
            <a:br>
              <a:rPr lang="en-US" dirty="0"/>
            </a:br>
            <a:br>
              <a:rPr lang="en-US" dirty="0"/>
            </a:br>
            <a:endParaRPr lang="en-US" dirty="0"/>
          </a:p>
        </p:txBody>
      </p:sp>
      <p:pic>
        <p:nvPicPr>
          <p:cNvPr id="110" name="Picture 109">
            <a:extLst>
              <a:ext uri="{FF2B5EF4-FFF2-40B4-BE49-F238E27FC236}">
                <a16:creationId xmlns:a16="http://schemas.microsoft.com/office/drawing/2014/main" id="{EEC0DCEB-0E3D-4284-A18A-0DEADD58A99D}"/>
              </a:ext>
            </a:extLst>
          </p:cNvPr>
          <p:cNvPicPr>
            <a:picLocks noChangeAspect="1"/>
          </p:cNvPicPr>
          <p:nvPr/>
        </p:nvPicPr>
        <p:blipFill>
          <a:blip r:embed="rId2"/>
          <a:stretch>
            <a:fillRect/>
          </a:stretch>
        </p:blipFill>
        <p:spPr>
          <a:xfrm>
            <a:off x="442913" y="1177838"/>
            <a:ext cx="7535917" cy="5315037"/>
          </a:xfrm>
          <a:prstGeom prst="rect">
            <a:avLst/>
          </a:prstGeom>
        </p:spPr>
      </p:pic>
    </p:spTree>
    <p:extLst>
      <p:ext uri="{BB962C8B-B14F-4D97-AF65-F5344CB8AC3E}">
        <p14:creationId xmlns:p14="http://schemas.microsoft.com/office/powerpoint/2010/main" val="144968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US" sz="9600" i="1" dirty="0"/>
              <a:t>THANK YOU</a:t>
            </a:r>
          </a:p>
        </p:txBody>
      </p:sp>
      <p:grpSp>
        <p:nvGrpSpPr>
          <p:cNvPr id="1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1208649" y="3793020"/>
            <a:ext cx="8677835" cy="1564953"/>
          </a:xfrm>
        </p:spPr>
        <p:txBody>
          <a:bodyPr lIns="0" tIns="0" rIns="0" bIns="0"/>
          <a:lstStyle/>
          <a:p>
            <a:pPr algn="l"/>
            <a:r>
              <a:rPr lang="en-US" sz="4800" dirty="0">
                <a:solidFill>
                  <a:schemeClr val="bg1"/>
                </a:solidFill>
              </a:rPr>
              <a:t>Team Members</a:t>
            </a:r>
            <a:br>
              <a:rPr lang="en-US" sz="4800" dirty="0">
                <a:solidFill>
                  <a:schemeClr val="bg1"/>
                </a:solidFill>
              </a:rPr>
            </a:br>
            <a:br>
              <a:rPr lang="en-US" sz="4800" dirty="0">
                <a:solidFill>
                  <a:schemeClr val="bg1"/>
                </a:solidFill>
              </a:rPr>
            </a:br>
            <a:r>
              <a:rPr lang="en-US" sz="4800" dirty="0">
                <a:solidFill>
                  <a:schemeClr val="bg1"/>
                </a:solidFill>
              </a:rPr>
              <a:t> K Sreekar Reddy  19BCE1227</a:t>
            </a:r>
            <a:br>
              <a:rPr lang="en-US" sz="4800" dirty="0">
                <a:solidFill>
                  <a:schemeClr val="bg1"/>
                </a:solidFill>
              </a:rPr>
            </a:br>
            <a:br>
              <a:rPr lang="en-US" sz="4800" dirty="0">
                <a:solidFill>
                  <a:schemeClr val="bg1"/>
                </a:solidFill>
              </a:rPr>
            </a:br>
            <a:r>
              <a:rPr lang="en-US" sz="4800" dirty="0">
                <a:solidFill>
                  <a:schemeClr val="bg1"/>
                </a:solidFill>
              </a:rPr>
              <a:t>Bollineni Nishanth 19BCE1805</a:t>
            </a:r>
            <a:br>
              <a:rPr lang="en-US" sz="4800" dirty="0">
                <a:solidFill>
                  <a:schemeClr val="bg1"/>
                </a:solidFill>
              </a:rPr>
            </a:br>
            <a:br>
              <a:rPr lang="en-US" sz="4800" dirty="0">
                <a:solidFill>
                  <a:schemeClr val="bg1"/>
                </a:solidFill>
              </a:rPr>
            </a:br>
            <a:r>
              <a:rPr lang="en-US" sz="4800" dirty="0">
                <a:solidFill>
                  <a:schemeClr val="bg1"/>
                </a:solidFill>
              </a:rPr>
              <a:t>Naga Chandan 19BCE1604</a:t>
            </a:r>
          </a:p>
        </p:txBody>
      </p:sp>
      <p:sp>
        <p:nvSpPr>
          <p:cNvPr id="7" name="Right Triangle 6">
            <a:extLst>
              <a:ext uri="{FF2B5EF4-FFF2-40B4-BE49-F238E27FC236}">
                <a16:creationId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3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9E0393-C20E-455E-A3E5-C47290094C22}"/>
              </a:ext>
            </a:extLst>
          </p:cNvPr>
          <p:cNvSpPr/>
          <p:nvPr/>
        </p:nvSpPr>
        <p:spPr>
          <a:xfrm>
            <a:off x="2" y="0"/>
            <a:ext cx="12192000" cy="6858000"/>
          </a:xfrm>
          <a:prstGeom prst="rect">
            <a:avLst/>
          </a:prstGeom>
          <a:gradFill flip="none" rotWithShape="1">
            <a:gsLst>
              <a:gs pos="0">
                <a:schemeClr val="accent1">
                  <a:alpha val="70000"/>
                </a:schemeClr>
              </a:gs>
              <a:gs pos="7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table, sitting, holding, keyboard&#10;&#10;Description automatically generated">
            <a:extLst>
              <a:ext uri="{FF2B5EF4-FFF2-40B4-BE49-F238E27FC236}">
                <a16:creationId xmlns:a16="http://schemas.microsoft.com/office/drawing/2014/main" id="{B15FFE87-48D9-4BBE-B0F6-43AA3EE9EA2A}"/>
              </a:ext>
            </a:extLst>
          </p:cNvPr>
          <p:cNvPicPr>
            <a:picLocks noChangeAspect="1"/>
          </p:cNvPicPr>
          <p:nvPr/>
        </p:nvPicPr>
        <p:blipFill rotWithShape="1">
          <a:blip r:embed="rId3" cstate="screen">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3" y="0"/>
            <a:ext cx="5660567" cy="6858000"/>
          </a:xfrm>
          <a:custGeom>
            <a:avLst/>
            <a:gdLst>
              <a:gd name="connsiteX0" fmla="*/ 0 w 5660567"/>
              <a:gd name="connsiteY0" fmla="*/ 0 h 6858000"/>
              <a:gd name="connsiteX1" fmla="*/ 5660567 w 5660567"/>
              <a:gd name="connsiteY1" fmla="*/ 0 h 6858000"/>
              <a:gd name="connsiteX2" fmla="*/ 2225866 w 5660567"/>
              <a:gd name="connsiteY2" fmla="*/ 6858000 h 6858000"/>
              <a:gd name="connsiteX3" fmla="*/ 0 w 56605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0"/>
                </a:moveTo>
                <a:lnTo>
                  <a:pt x="5660567" y="0"/>
                </a:lnTo>
                <a:lnTo>
                  <a:pt x="2225866" y="6858000"/>
                </a:lnTo>
                <a:lnTo>
                  <a:pt x="0" y="6858000"/>
                </a:lnTo>
                <a:close/>
              </a:path>
            </a:pathLst>
          </a:custGeom>
        </p:spPr>
      </p:pic>
      <p:sp>
        <p:nvSpPr>
          <p:cNvPr id="23" name="Freeform: Shape 22">
            <a:extLst>
              <a:ext uri="{FF2B5EF4-FFF2-40B4-BE49-F238E27FC236}">
                <a16:creationId xmlns:a16="http://schemas.microsoft.com/office/drawing/2014/main" id="{11B519FA-631B-4A02-8B37-692FCEB60D91}"/>
              </a:ext>
            </a:extLst>
          </p:cNvPr>
          <p:cNvSpPr/>
          <p:nvPr/>
        </p:nvSpPr>
        <p:spPr>
          <a:xfrm flipV="1">
            <a:off x="2" y="0"/>
            <a:ext cx="5660567"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204DF2FC-1D40-4440-A102-C38ACE6A5D74}"/>
              </a:ext>
            </a:extLst>
          </p:cNvPr>
          <p:cNvGrpSpPr/>
          <p:nvPr/>
        </p:nvGrpSpPr>
        <p:grpSpPr>
          <a:xfrm rot="10800000">
            <a:off x="5202438" y="6260492"/>
            <a:ext cx="6478588" cy="1"/>
            <a:chOff x="1523994" y="3509963"/>
            <a:chExt cx="16178965" cy="1"/>
          </a:xfrm>
        </p:grpSpPr>
        <p:cxnSp>
          <p:nvCxnSpPr>
            <p:cNvPr id="12" name="Straight Connector 11">
              <a:extLst>
                <a:ext uri="{FF2B5EF4-FFF2-40B4-BE49-F238E27FC236}">
                  <a16:creationId xmlns:a16="http://schemas.microsoft.com/office/drawing/2014/main" id="{B4F5339F-04E9-4047-840C-9101BCC8B86B}"/>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238019-D6D2-4B28-8292-3FAA3992EE4B}"/>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F34AA7B3-0C6A-41F4-9681-030357943B6F}"/>
              </a:ext>
            </a:extLst>
          </p:cNvPr>
          <p:cNvSpPr txBox="1"/>
          <p:nvPr/>
        </p:nvSpPr>
        <p:spPr>
          <a:xfrm>
            <a:off x="5357893" y="839060"/>
            <a:ext cx="6336259" cy="5179880"/>
          </a:xfrm>
          <a:prstGeom prst="rect">
            <a:avLst/>
          </a:prstGeom>
          <a:noFill/>
        </p:spPr>
        <p:txBody>
          <a:bodyPr wrap="square" lIns="0" tIns="0" rIns="0" bIns="0" rtlCol="0" anchor="ctr">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white"/>
                </a:solidFill>
                <a:effectLst/>
                <a:uLnTx/>
                <a:uFillTx/>
                <a:latin typeface="Century Gothic" panose="020B0502020202020204"/>
                <a:ea typeface="+mn-ea"/>
                <a:cs typeface="+mn-cs"/>
              </a:rPr>
              <a:t>Packet sniffing is a process of monitoring and capturing all data packets passing thorough a given network using a software application or a hardware device. Sniffers can be used to monitor all sorts of traffic either protected or unprotected. Using sniffers, attacker can gain information which might be helpful for further attacks. In this project we are going to know the basic working of a packet sniffer, network protocols that are many vulnerable to sniffing, various software that can be used for sniffing. there are possible defensive techniques used to defend against sniffing attacks. Sniffers are not hacking tools but they can help a hacker to launch further attacks such as session hijacking, DOS attacks, MITM attacks etc. </a:t>
            </a:r>
            <a:endParaRPr kumimoji="0" lang="en-IN" sz="2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nvGrpSpPr>
          <p:cNvPr id="46" name="Group 45">
            <a:extLst>
              <a:ext uri="{FF2B5EF4-FFF2-40B4-BE49-F238E27FC236}">
                <a16:creationId xmlns:a16="http://schemas.microsoft.com/office/drawing/2014/main" id="{B649CEFF-7A04-44DC-B938-0CD5FD4E6713}"/>
              </a:ext>
            </a:extLst>
          </p:cNvPr>
          <p:cNvGrpSpPr/>
          <p:nvPr/>
        </p:nvGrpSpPr>
        <p:grpSpPr>
          <a:xfrm rot="10800000">
            <a:off x="7851227" y="-2"/>
            <a:ext cx="3897859" cy="1098331"/>
            <a:chOff x="4203700" y="5759669"/>
            <a:chExt cx="3567824" cy="1098331"/>
          </a:xfrm>
        </p:grpSpPr>
        <p:cxnSp>
          <p:nvCxnSpPr>
            <p:cNvPr id="31" name="Straight Connector 30">
              <a:extLst>
                <a:ext uri="{FF2B5EF4-FFF2-40B4-BE49-F238E27FC236}">
                  <a16:creationId xmlns:a16="http://schemas.microsoft.com/office/drawing/2014/main" id="{243F41C6-BEAF-4935-A813-FF18A3A91F46}"/>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7757F-538B-416C-92E3-9B98CF3C1531}"/>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7A10E2-A935-4265-9407-584467B80488}"/>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23CC8C-C3B4-4CF6-AD79-81443DF24709}"/>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E72E619-B5EF-45C9-9F8C-FF6B329DF678}"/>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433588-5EE5-46B2-8E66-3BC19278929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1E9C90DC-11F6-4736-8AD1-520383ED1A57}"/>
              </a:ext>
            </a:extLst>
          </p:cNvPr>
          <p:cNvSpPr txBox="1">
            <a:spLocks/>
          </p:cNvSpPr>
          <p:nvPr/>
        </p:nvSpPr>
        <p:spPr>
          <a:xfrm>
            <a:off x="281967" y="549163"/>
            <a:ext cx="4622460" cy="18749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Arabic Typesetting" panose="03020402040406030203" pitchFamily="66" charset="-78"/>
              </a:defRPr>
            </a:lvl1pPr>
          </a:lstStyle>
          <a:p>
            <a:r>
              <a:rPr lang="en-US" sz="4000" dirty="0"/>
              <a:t>ABOUT </a:t>
            </a:r>
          </a:p>
          <a:p>
            <a:r>
              <a:rPr lang="en-US" sz="4000" dirty="0"/>
              <a:t>PACKET SNIFFER</a:t>
            </a:r>
          </a:p>
        </p:txBody>
      </p:sp>
      <p:sp>
        <p:nvSpPr>
          <p:cNvPr id="57" name="Freeform: Shape 56">
            <a:extLst>
              <a:ext uri="{FF2B5EF4-FFF2-40B4-BE49-F238E27FC236}">
                <a16:creationId xmlns:a16="http://schemas.microsoft.com/office/drawing/2014/main" id="{2C38566F-72FE-44D8-B8DF-379B54913ECC}"/>
              </a:ext>
            </a:extLst>
          </p:cNvPr>
          <p:cNvSpPr/>
          <p:nvPr/>
        </p:nvSpPr>
        <p:spPr>
          <a:xfrm flipV="1">
            <a:off x="2225868" y="0"/>
            <a:ext cx="3574648" cy="6858000"/>
          </a:xfrm>
          <a:custGeom>
            <a:avLst/>
            <a:gdLst>
              <a:gd name="connsiteX0" fmla="*/ 3434701 w 3574648"/>
              <a:gd name="connsiteY0" fmla="*/ 6858000 h 6858000"/>
              <a:gd name="connsiteX1" fmla="*/ 3574648 w 3574648"/>
              <a:gd name="connsiteY1" fmla="*/ 6858000 h 6858000"/>
              <a:gd name="connsiteX2" fmla="*/ 23835 w 3574648"/>
              <a:gd name="connsiteY2" fmla="*/ 0 h 6858000"/>
              <a:gd name="connsiteX3" fmla="*/ 0 w 3574648"/>
              <a:gd name="connsiteY3" fmla="*/ 0 h 6858000"/>
            </a:gdLst>
            <a:ahLst/>
            <a:cxnLst>
              <a:cxn ang="0">
                <a:pos x="connsiteX0" y="connsiteY0"/>
              </a:cxn>
              <a:cxn ang="0">
                <a:pos x="connsiteX1" y="connsiteY1"/>
              </a:cxn>
              <a:cxn ang="0">
                <a:pos x="connsiteX2" y="connsiteY2"/>
              </a:cxn>
              <a:cxn ang="0">
                <a:pos x="connsiteX3" y="connsiteY3"/>
              </a:cxn>
            </a:cxnLst>
            <a:rect l="l" t="t" r="r" b="b"/>
            <a:pathLst>
              <a:path w="3574648" h="6858000">
                <a:moveTo>
                  <a:pt x="3434701" y="6858000"/>
                </a:moveTo>
                <a:lnTo>
                  <a:pt x="3574648" y="6858000"/>
                </a:lnTo>
                <a:lnTo>
                  <a:pt x="23835" y="0"/>
                </a:lnTo>
                <a:lnTo>
                  <a:pt x="0" y="0"/>
                </a:lnTo>
                <a:close/>
              </a:path>
            </a:pathLst>
          </a:custGeom>
          <a:gradFill flip="none" rotWithShape="1">
            <a:gsLst>
              <a:gs pos="0">
                <a:schemeClr val="accent4">
                  <a:alpha val="83000"/>
                </a:schemeClr>
              </a:gs>
              <a:gs pos="9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706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9E0393-C20E-455E-A3E5-C47290094C22}"/>
              </a:ext>
            </a:extLst>
          </p:cNvPr>
          <p:cNvSpPr/>
          <p:nvPr/>
        </p:nvSpPr>
        <p:spPr>
          <a:xfrm>
            <a:off x="2" y="0"/>
            <a:ext cx="12192000" cy="6858000"/>
          </a:xfrm>
          <a:prstGeom prst="rect">
            <a:avLst/>
          </a:prstGeom>
          <a:gradFill flip="none" rotWithShape="1">
            <a:gsLst>
              <a:gs pos="0">
                <a:schemeClr val="accent1">
                  <a:alpha val="70000"/>
                </a:schemeClr>
              </a:gs>
              <a:gs pos="7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04DF2FC-1D40-4440-A102-C38ACE6A5D74}"/>
              </a:ext>
            </a:extLst>
          </p:cNvPr>
          <p:cNvGrpSpPr/>
          <p:nvPr/>
        </p:nvGrpSpPr>
        <p:grpSpPr>
          <a:xfrm rot="10800000">
            <a:off x="5622852" y="6691416"/>
            <a:ext cx="6478588" cy="1"/>
            <a:chOff x="1523994" y="3509963"/>
            <a:chExt cx="16178965" cy="1"/>
          </a:xfrm>
        </p:grpSpPr>
        <p:cxnSp>
          <p:nvCxnSpPr>
            <p:cNvPr id="12" name="Straight Connector 11">
              <a:extLst>
                <a:ext uri="{FF2B5EF4-FFF2-40B4-BE49-F238E27FC236}">
                  <a16:creationId xmlns:a16="http://schemas.microsoft.com/office/drawing/2014/main" id="{B4F5339F-04E9-4047-840C-9101BCC8B86B}"/>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238019-D6D2-4B28-8292-3FAA3992EE4B}"/>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F34AA7B3-0C6A-41F4-9681-030357943B6F}"/>
              </a:ext>
            </a:extLst>
          </p:cNvPr>
          <p:cNvSpPr txBox="1"/>
          <p:nvPr/>
        </p:nvSpPr>
        <p:spPr>
          <a:xfrm>
            <a:off x="184721" y="914401"/>
            <a:ext cx="11694152" cy="5539978"/>
          </a:xfrm>
          <a:prstGeom prst="rect">
            <a:avLst/>
          </a:prstGeom>
          <a:noFill/>
        </p:spPr>
        <p:txBody>
          <a:bodyPr wrap="square" lIns="0" tIns="0" rIns="0" bIns="0" rtlCol="0" anchor="ctr">
            <a:spAutoFit/>
          </a:bodyPr>
          <a:lstStyle/>
          <a:p>
            <a:r>
              <a:rPr lang="en-US" sz="2000" b="1" i="0" u="none" strike="noStrike" dirty="0">
                <a:solidFill>
                  <a:schemeClr val="bg1"/>
                </a:solidFill>
                <a:effectLst/>
              </a:rPr>
              <a:t> </a:t>
            </a:r>
            <a:r>
              <a:rPr lang="en-US" sz="2000" b="0" i="0" u="none" strike="noStrike" dirty="0">
                <a:solidFill>
                  <a:schemeClr val="bg1"/>
                </a:solidFill>
                <a:effectLst/>
              </a:rPr>
              <a:t>In the past few decades, computer networks have been increasing all over the world very rapidly. Number of its users have increased and also the traffic flow in these networks. So, it is very important to keep an eye on the traffic that flows between many servers and systems. It is also necessary to maintain the user's privacy and to keep the network smooth and it's a very tough task to maintain and monitor the network, because of the large amount of data available. For this purpose, packet sniffing is used. Packet sniffing is the process of capturing the information transmitted across networks. In this process NIC captures all traffic that flows inside or outside the network. Packet Sniffing mainly used in network management, monitoring and ethical hacking. To perform sniffing we use a tool named packet sniffer. A packet sniffer, sometimes referred to as a network analyzer, which can be used by a network administrator to monitor and troubleshoot network traffic. </a:t>
            </a:r>
          </a:p>
          <a:p>
            <a:endParaRPr lang="en-US" sz="2000" b="0" i="0" u="none" strike="noStrike" dirty="0">
              <a:solidFill>
                <a:schemeClr val="bg1"/>
              </a:solidFill>
              <a:effectLst/>
            </a:endParaRPr>
          </a:p>
          <a:p>
            <a:r>
              <a:rPr lang="en-US" sz="2000" b="0" i="0" u="none" strike="noStrike" dirty="0">
                <a:solidFill>
                  <a:schemeClr val="bg1"/>
                </a:solidFill>
                <a:effectLst/>
              </a:rPr>
              <a:t> Sniffers work by examining streams of data packets that flow between computers on a network as well as between networked computers and the larger Internet. These packets are intended for — and addressed to — specific machines, but using a packet sniffer in "promiscuous mode" allows IT professionals, end users or malicious intruders to examine any packet, regardless of destination. It's possible to configure sniffers in two ways. The first is "unfiltered," meaning they will capture all packets possible and write them to a local hard drive for later examination. Next is "filtered" mode, meaning </a:t>
            </a:r>
            <a:r>
              <a:rPr lang="en-US" sz="2000" b="0" i="0" u="none" strike="noStrike" dirty="0" err="1">
                <a:solidFill>
                  <a:schemeClr val="bg1"/>
                </a:solidFill>
                <a:effectLst/>
              </a:rPr>
              <a:t>analysers</a:t>
            </a:r>
            <a:r>
              <a:rPr lang="en-US" sz="2000" b="0" i="0" u="none" strike="noStrike" dirty="0">
                <a:solidFill>
                  <a:schemeClr val="bg1"/>
                </a:solidFill>
                <a:effectLst/>
              </a:rPr>
              <a:t> will only capture packets that contain specific data elements.         </a:t>
            </a:r>
            <a:endParaRPr lang="en-IN" sz="2800" dirty="0">
              <a:solidFill>
                <a:schemeClr val="bg1"/>
              </a:solidFill>
            </a:endParaRPr>
          </a:p>
        </p:txBody>
      </p:sp>
      <p:grpSp>
        <p:nvGrpSpPr>
          <p:cNvPr id="46" name="Group 45">
            <a:extLst>
              <a:ext uri="{FF2B5EF4-FFF2-40B4-BE49-F238E27FC236}">
                <a16:creationId xmlns:a16="http://schemas.microsoft.com/office/drawing/2014/main" id="{B649CEFF-7A04-44DC-B938-0CD5FD4E6713}"/>
              </a:ext>
            </a:extLst>
          </p:cNvPr>
          <p:cNvGrpSpPr/>
          <p:nvPr/>
        </p:nvGrpSpPr>
        <p:grpSpPr>
          <a:xfrm rot="10800000">
            <a:off x="7851227" y="-2"/>
            <a:ext cx="3897859" cy="1098331"/>
            <a:chOff x="4203700" y="5759669"/>
            <a:chExt cx="3567824" cy="1098331"/>
          </a:xfrm>
        </p:grpSpPr>
        <p:cxnSp>
          <p:nvCxnSpPr>
            <p:cNvPr id="31" name="Straight Connector 30">
              <a:extLst>
                <a:ext uri="{FF2B5EF4-FFF2-40B4-BE49-F238E27FC236}">
                  <a16:creationId xmlns:a16="http://schemas.microsoft.com/office/drawing/2014/main" id="{243F41C6-BEAF-4935-A813-FF18A3A91F46}"/>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7757F-538B-416C-92E3-9B98CF3C1531}"/>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7A10E2-A935-4265-9407-584467B80488}"/>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23CC8C-C3B4-4CF6-AD79-81443DF24709}"/>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E72E619-B5EF-45C9-9F8C-FF6B329DF678}"/>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433588-5EE5-46B2-8E66-3BC19278929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1E9C90DC-11F6-4736-8AD1-520383ED1A57}"/>
              </a:ext>
            </a:extLst>
          </p:cNvPr>
          <p:cNvSpPr txBox="1">
            <a:spLocks/>
          </p:cNvSpPr>
          <p:nvPr/>
        </p:nvSpPr>
        <p:spPr>
          <a:xfrm>
            <a:off x="899371" y="160281"/>
            <a:ext cx="3764516" cy="75412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Arabic Typesetting" panose="03020402040406030203" pitchFamily="66" charset="-78"/>
              </a:defRPr>
            </a:lvl1pPr>
          </a:lstStyle>
          <a:p>
            <a:r>
              <a:rPr lang="en-US" sz="4000" dirty="0"/>
              <a:t>Introduction</a:t>
            </a:r>
          </a:p>
        </p:txBody>
      </p:sp>
    </p:spTree>
    <p:extLst>
      <p:ext uri="{BB962C8B-B14F-4D97-AF65-F5344CB8AC3E}">
        <p14:creationId xmlns:p14="http://schemas.microsoft.com/office/powerpoint/2010/main" val="255815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9E0393-C20E-455E-A3E5-C47290094C22}"/>
              </a:ext>
            </a:extLst>
          </p:cNvPr>
          <p:cNvSpPr/>
          <p:nvPr/>
        </p:nvSpPr>
        <p:spPr>
          <a:xfrm>
            <a:off x="2" y="0"/>
            <a:ext cx="12192000" cy="6858000"/>
          </a:xfrm>
          <a:prstGeom prst="rect">
            <a:avLst/>
          </a:prstGeom>
          <a:gradFill flip="none" rotWithShape="1">
            <a:gsLst>
              <a:gs pos="0">
                <a:schemeClr val="accent1">
                  <a:alpha val="70000"/>
                </a:schemeClr>
              </a:gs>
              <a:gs pos="7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table, sitting, holding, keyboard&#10;&#10;Description automatically generated">
            <a:extLst>
              <a:ext uri="{FF2B5EF4-FFF2-40B4-BE49-F238E27FC236}">
                <a16:creationId xmlns:a16="http://schemas.microsoft.com/office/drawing/2014/main" id="{B15FFE87-48D9-4BBE-B0F6-43AA3EE9EA2A}"/>
              </a:ext>
            </a:extLst>
          </p:cNvPr>
          <p:cNvPicPr>
            <a:picLocks noChangeAspect="1"/>
          </p:cNvPicPr>
          <p:nvPr/>
        </p:nvPicPr>
        <p:blipFill rotWithShape="1">
          <a:blip r:embed="rId3" cstate="screen">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3" y="0"/>
            <a:ext cx="5660567" cy="6858000"/>
          </a:xfrm>
          <a:custGeom>
            <a:avLst/>
            <a:gdLst>
              <a:gd name="connsiteX0" fmla="*/ 0 w 5660567"/>
              <a:gd name="connsiteY0" fmla="*/ 0 h 6858000"/>
              <a:gd name="connsiteX1" fmla="*/ 5660567 w 5660567"/>
              <a:gd name="connsiteY1" fmla="*/ 0 h 6858000"/>
              <a:gd name="connsiteX2" fmla="*/ 2225866 w 5660567"/>
              <a:gd name="connsiteY2" fmla="*/ 6858000 h 6858000"/>
              <a:gd name="connsiteX3" fmla="*/ 0 w 56605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0"/>
                </a:moveTo>
                <a:lnTo>
                  <a:pt x="5660567" y="0"/>
                </a:lnTo>
                <a:lnTo>
                  <a:pt x="2225866" y="6858000"/>
                </a:lnTo>
                <a:lnTo>
                  <a:pt x="0" y="6858000"/>
                </a:lnTo>
                <a:close/>
              </a:path>
            </a:pathLst>
          </a:custGeom>
        </p:spPr>
      </p:pic>
      <p:sp>
        <p:nvSpPr>
          <p:cNvPr id="23" name="Freeform: Shape 22">
            <a:extLst>
              <a:ext uri="{FF2B5EF4-FFF2-40B4-BE49-F238E27FC236}">
                <a16:creationId xmlns:a16="http://schemas.microsoft.com/office/drawing/2014/main" id="{11B519FA-631B-4A02-8B37-692FCEB60D91}"/>
              </a:ext>
            </a:extLst>
          </p:cNvPr>
          <p:cNvSpPr/>
          <p:nvPr/>
        </p:nvSpPr>
        <p:spPr>
          <a:xfrm flipV="1">
            <a:off x="2" y="0"/>
            <a:ext cx="5660567" cy="6858000"/>
          </a:xfrm>
          <a:custGeom>
            <a:avLst/>
            <a:gdLst>
              <a:gd name="connsiteX0" fmla="*/ 0 w 5660567"/>
              <a:gd name="connsiteY0" fmla="*/ 6858000 h 6858000"/>
              <a:gd name="connsiteX1" fmla="*/ 5660567 w 5660567"/>
              <a:gd name="connsiteY1" fmla="*/ 6858000 h 6858000"/>
              <a:gd name="connsiteX2" fmla="*/ 2225866 w 5660567"/>
              <a:gd name="connsiteY2" fmla="*/ 0 h 6858000"/>
              <a:gd name="connsiteX3" fmla="*/ 0 w 5660567"/>
              <a:gd name="connsiteY3" fmla="*/ 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6858000"/>
                </a:moveTo>
                <a:lnTo>
                  <a:pt x="5660567" y="6858000"/>
                </a:lnTo>
                <a:lnTo>
                  <a:pt x="2225866" y="0"/>
                </a:lnTo>
                <a:lnTo>
                  <a:pt x="0" y="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204DF2FC-1D40-4440-A102-C38ACE6A5D74}"/>
              </a:ext>
            </a:extLst>
          </p:cNvPr>
          <p:cNvGrpSpPr/>
          <p:nvPr/>
        </p:nvGrpSpPr>
        <p:grpSpPr>
          <a:xfrm rot="10800000">
            <a:off x="5202438" y="6260492"/>
            <a:ext cx="6478588" cy="1"/>
            <a:chOff x="1523994" y="3509963"/>
            <a:chExt cx="16178965" cy="1"/>
          </a:xfrm>
        </p:grpSpPr>
        <p:cxnSp>
          <p:nvCxnSpPr>
            <p:cNvPr id="12" name="Straight Connector 11">
              <a:extLst>
                <a:ext uri="{FF2B5EF4-FFF2-40B4-BE49-F238E27FC236}">
                  <a16:creationId xmlns:a16="http://schemas.microsoft.com/office/drawing/2014/main" id="{B4F5339F-04E9-4047-840C-9101BCC8B86B}"/>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238019-D6D2-4B28-8292-3FAA3992EE4B}"/>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F34AA7B3-0C6A-41F4-9681-030357943B6F}"/>
              </a:ext>
            </a:extLst>
          </p:cNvPr>
          <p:cNvSpPr txBox="1"/>
          <p:nvPr/>
        </p:nvSpPr>
        <p:spPr>
          <a:xfrm>
            <a:off x="5483392" y="1490007"/>
            <a:ext cx="6665941" cy="3877985"/>
          </a:xfrm>
          <a:prstGeom prst="rect">
            <a:avLst/>
          </a:prstGeom>
          <a:noFill/>
        </p:spPr>
        <p:txBody>
          <a:bodyPr wrap="square" lIns="0" tIns="0" rIns="0" bIns="0" rtlCol="0" anchor="ctr">
            <a:spAutoFit/>
          </a:bodyPr>
          <a:lstStyle/>
          <a:p>
            <a:pPr marR="0" lvl="0"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prstClr val="white"/>
                </a:solidFill>
                <a:effectLst/>
                <a:uLnTx/>
                <a:uFillTx/>
                <a:ea typeface="+mn-ea"/>
                <a:cs typeface="+mn-cs"/>
              </a:rPr>
              <a:t>We are required to capture the packets from the system that are transferred over the network using packet sniffer that has been implemented using python and gain the information about the packets like its source and destination MAC addresses and IP addresses. It should also the describe the protocol of IP packets like TCP, UDP, ICMP and also raw data in encrypted form.</a:t>
            </a:r>
            <a:endParaRPr kumimoji="0" lang="en-IN" sz="2800" b="0" i="0" u="none" strike="noStrike" kern="1200" cap="none" spc="0" normalizeH="0" baseline="0" noProof="0" dirty="0">
              <a:ln>
                <a:noFill/>
              </a:ln>
              <a:solidFill>
                <a:prstClr val="white"/>
              </a:solidFill>
              <a:effectLst/>
              <a:uLnTx/>
              <a:uFillTx/>
              <a:ea typeface="+mn-ea"/>
              <a:cs typeface="+mn-cs"/>
            </a:endParaRPr>
          </a:p>
        </p:txBody>
      </p:sp>
      <p:grpSp>
        <p:nvGrpSpPr>
          <p:cNvPr id="46" name="Group 45">
            <a:extLst>
              <a:ext uri="{FF2B5EF4-FFF2-40B4-BE49-F238E27FC236}">
                <a16:creationId xmlns:a16="http://schemas.microsoft.com/office/drawing/2014/main" id="{B649CEFF-7A04-44DC-B938-0CD5FD4E6713}"/>
              </a:ext>
            </a:extLst>
          </p:cNvPr>
          <p:cNvGrpSpPr/>
          <p:nvPr/>
        </p:nvGrpSpPr>
        <p:grpSpPr>
          <a:xfrm rot="10800000">
            <a:off x="7851227" y="-2"/>
            <a:ext cx="3897859" cy="1098331"/>
            <a:chOff x="4203700" y="5759669"/>
            <a:chExt cx="3567824" cy="1098331"/>
          </a:xfrm>
        </p:grpSpPr>
        <p:cxnSp>
          <p:nvCxnSpPr>
            <p:cNvPr id="31" name="Straight Connector 30">
              <a:extLst>
                <a:ext uri="{FF2B5EF4-FFF2-40B4-BE49-F238E27FC236}">
                  <a16:creationId xmlns:a16="http://schemas.microsoft.com/office/drawing/2014/main" id="{243F41C6-BEAF-4935-A813-FF18A3A91F46}"/>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7757F-538B-416C-92E3-9B98CF3C1531}"/>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7A10E2-A935-4265-9407-584467B80488}"/>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23CC8C-C3B4-4CF6-AD79-81443DF24709}"/>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E72E619-B5EF-45C9-9F8C-FF6B329DF678}"/>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433588-5EE5-46B2-8E66-3BC19278929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1E9C90DC-11F6-4736-8AD1-520383ED1A57}"/>
              </a:ext>
            </a:extLst>
          </p:cNvPr>
          <p:cNvSpPr txBox="1">
            <a:spLocks/>
          </p:cNvSpPr>
          <p:nvPr/>
        </p:nvSpPr>
        <p:spPr>
          <a:xfrm>
            <a:off x="281967" y="549163"/>
            <a:ext cx="4622460" cy="187499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Arabic Typesetting" panose="03020402040406030203" pitchFamily="66" charset="-78"/>
              </a:defRPr>
            </a:lvl1pPr>
          </a:lstStyle>
          <a:p>
            <a:r>
              <a:rPr lang="en-US" sz="4000" dirty="0"/>
              <a:t>EXPECTED RESULT</a:t>
            </a:r>
          </a:p>
        </p:txBody>
      </p:sp>
      <p:sp>
        <p:nvSpPr>
          <p:cNvPr id="57" name="Freeform: Shape 56">
            <a:extLst>
              <a:ext uri="{FF2B5EF4-FFF2-40B4-BE49-F238E27FC236}">
                <a16:creationId xmlns:a16="http://schemas.microsoft.com/office/drawing/2014/main" id="{2C38566F-72FE-44D8-B8DF-379B54913ECC}"/>
              </a:ext>
            </a:extLst>
          </p:cNvPr>
          <p:cNvSpPr/>
          <p:nvPr/>
        </p:nvSpPr>
        <p:spPr>
          <a:xfrm flipV="1">
            <a:off x="2225868" y="0"/>
            <a:ext cx="3574648" cy="6858000"/>
          </a:xfrm>
          <a:custGeom>
            <a:avLst/>
            <a:gdLst>
              <a:gd name="connsiteX0" fmla="*/ 3434701 w 3574648"/>
              <a:gd name="connsiteY0" fmla="*/ 6858000 h 6858000"/>
              <a:gd name="connsiteX1" fmla="*/ 3574648 w 3574648"/>
              <a:gd name="connsiteY1" fmla="*/ 6858000 h 6858000"/>
              <a:gd name="connsiteX2" fmla="*/ 23835 w 3574648"/>
              <a:gd name="connsiteY2" fmla="*/ 0 h 6858000"/>
              <a:gd name="connsiteX3" fmla="*/ 0 w 3574648"/>
              <a:gd name="connsiteY3" fmla="*/ 0 h 6858000"/>
            </a:gdLst>
            <a:ahLst/>
            <a:cxnLst>
              <a:cxn ang="0">
                <a:pos x="connsiteX0" y="connsiteY0"/>
              </a:cxn>
              <a:cxn ang="0">
                <a:pos x="connsiteX1" y="connsiteY1"/>
              </a:cxn>
              <a:cxn ang="0">
                <a:pos x="connsiteX2" y="connsiteY2"/>
              </a:cxn>
              <a:cxn ang="0">
                <a:pos x="connsiteX3" y="connsiteY3"/>
              </a:cxn>
            </a:cxnLst>
            <a:rect l="l" t="t" r="r" b="b"/>
            <a:pathLst>
              <a:path w="3574648" h="6858000">
                <a:moveTo>
                  <a:pt x="3434701" y="6858000"/>
                </a:moveTo>
                <a:lnTo>
                  <a:pt x="3574648" y="6858000"/>
                </a:lnTo>
                <a:lnTo>
                  <a:pt x="23835" y="0"/>
                </a:lnTo>
                <a:lnTo>
                  <a:pt x="0" y="0"/>
                </a:lnTo>
                <a:close/>
              </a:path>
            </a:pathLst>
          </a:custGeom>
          <a:gradFill flip="none" rotWithShape="1">
            <a:gsLst>
              <a:gs pos="0">
                <a:schemeClr val="accent4">
                  <a:alpha val="83000"/>
                </a:schemeClr>
              </a:gs>
              <a:gs pos="9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298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rallelogram 30">
            <a:extLst>
              <a:ext uri="{FF2B5EF4-FFF2-40B4-BE49-F238E27FC236}">
                <a16:creationId xmlns:a16="http://schemas.microsoft.com/office/drawing/2014/main" id="{5724E867-7B4B-408D-B28A-97C50608BCE4}"/>
              </a:ext>
            </a:extLst>
          </p:cNvPr>
          <p:cNvSpPr/>
          <p:nvPr/>
        </p:nvSpPr>
        <p:spPr>
          <a:xfrm>
            <a:off x="4259100" y="262657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id="{E2B4E927-4DF9-4090-91FC-D84DB5C060CB}"/>
              </a:ext>
            </a:extLst>
          </p:cNvPr>
          <p:cNvSpPr/>
          <p:nvPr/>
        </p:nvSpPr>
        <p:spPr>
          <a:xfrm>
            <a:off x="4975467" y="58461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142068" y="1725766"/>
            <a:ext cx="4076795" cy="1146255"/>
          </a:xfrm>
        </p:spPr>
        <p:txBody>
          <a:bodyPr/>
          <a:lstStyle/>
          <a:p>
            <a:r>
              <a:rPr lang="en-US" sz="3600" dirty="0"/>
              <a:t>EXISTING PACKET SNIFFER</a:t>
            </a:r>
          </a:p>
        </p:txBody>
      </p:sp>
      <p:sp>
        <p:nvSpPr>
          <p:cNvPr id="35" name="Freeform: Shape 34">
            <a:extLst>
              <a:ext uri="{FF2B5EF4-FFF2-40B4-BE49-F238E27FC236}">
                <a16:creationId xmlns:a16="http://schemas.microsoft.com/office/drawing/2014/main" id="{237073B6-201B-4603-AA47-DB5340A95B12}"/>
              </a:ext>
            </a:extLst>
          </p:cNvPr>
          <p:cNvSpPr/>
          <p:nvPr/>
        </p:nvSpPr>
        <p:spPr>
          <a:xfrm flipH="1">
            <a:off x="2256508"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 name="Group 9">
            <a:extLst>
              <a:ext uri="{FF2B5EF4-FFF2-40B4-BE49-F238E27FC236}">
                <a16:creationId xmlns:a16="http://schemas.microsoft.com/office/drawing/2014/main" id="{836BBCA7-4811-43D7-B0B5-78A80EFE38DB}"/>
              </a:ext>
            </a:extLst>
          </p:cNvPr>
          <p:cNvGrpSpPr/>
          <p:nvPr/>
        </p:nvGrpSpPr>
        <p:grpSpPr>
          <a:xfrm>
            <a:off x="6618477" y="617251"/>
            <a:ext cx="4947324" cy="718405"/>
            <a:chOff x="1152975" y="622913"/>
            <a:chExt cx="4795485" cy="842345"/>
          </a:xfrm>
        </p:grpSpPr>
        <p:sp>
          <p:nvSpPr>
            <p:cNvPr id="11" name="TextBox 10">
              <a:extLst>
                <a:ext uri="{FF2B5EF4-FFF2-40B4-BE49-F238E27FC236}">
                  <a16:creationId xmlns:a16="http://schemas.microsoft.com/office/drawing/2014/main" id="{4B0091BA-973F-4F85-A28D-481102EB33B8}"/>
                </a:ext>
              </a:extLst>
            </p:cNvPr>
            <p:cNvSpPr txBox="1"/>
            <p:nvPr/>
          </p:nvSpPr>
          <p:spPr>
            <a:xfrm>
              <a:off x="1152976" y="622913"/>
              <a:ext cx="2305846" cy="577400"/>
            </a:xfrm>
            <a:prstGeom prst="rect">
              <a:avLst/>
            </a:prstGeom>
            <a:noFill/>
          </p:spPr>
          <p:txBody>
            <a:bodyPr wrap="none" lIns="0" tIns="0" rIns="0" bIns="0" rtlCol="0" anchor="ctr">
              <a:spAutoFit/>
            </a:bodyPr>
            <a:lstStyle/>
            <a:p>
              <a:r>
                <a:rPr lang="en-US" sz="3200" b="1" i="1" dirty="0">
                  <a:solidFill>
                    <a:schemeClr val="bg1"/>
                  </a:solidFill>
                </a:rPr>
                <a:t>WIRESHARK</a:t>
              </a:r>
              <a:endParaRPr lang="id-ID" sz="3200" b="1" i="1" dirty="0">
                <a:solidFill>
                  <a:schemeClr val="bg1"/>
                </a:solidFill>
              </a:endParaRPr>
            </a:p>
          </p:txBody>
        </p:sp>
        <p:sp>
          <p:nvSpPr>
            <p:cNvPr id="12" name="TextBox 11">
              <a:extLst>
                <a:ext uri="{FF2B5EF4-FFF2-40B4-BE49-F238E27FC236}">
                  <a16:creationId xmlns:a16="http://schemas.microsoft.com/office/drawing/2014/main" id="{BCF11BB6-2B41-4B10-BB57-54B8DFF355AA}"/>
                </a:ext>
              </a:extLst>
            </p:cNvPr>
            <p:cNvSpPr txBox="1"/>
            <p:nvPr/>
          </p:nvSpPr>
          <p:spPr>
            <a:xfrm>
              <a:off x="1152975" y="1249814"/>
              <a:ext cx="4795485"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3" name="Group 12">
            <a:extLst>
              <a:ext uri="{FF2B5EF4-FFF2-40B4-BE49-F238E27FC236}">
                <a16:creationId xmlns:a16="http://schemas.microsoft.com/office/drawing/2014/main" id="{28AE1E76-00B5-448C-8C59-8E8F25FC360D}"/>
              </a:ext>
            </a:extLst>
          </p:cNvPr>
          <p:cNvGrpSpPr/>
          <p:nvPr/>
        </p:nvGrpSpPr>
        <p:grpSpPr>
          <a:xfrm>
            <a:off x="5841891" y="2015384"/>
            <a:ext cx="5653088" cy="999380"/>
            <a:chOff x="1152974" y="465878"/>
            <a:chExt cx="5486178" cy="999380"/>
          </a:xfrm>
        </p:grpSpPr>
        <p:sp>
          <p:nvSpPr>
            <p:cNvPr id="14" name="TextBox 13">
              <a:extLst>
                <a:ext uri="{FF2B5EF4-FFF2-40B4-BE49-F238E27FC236}">
                  <a16:creationId xmlns:a16="http://schemas.microsoft.com/office/drawing/2014/main" id="{76B789FC-A019-409F-BB8F-A8BC4380A61F}"/>
                </a:ext>
              </a:extLst>
            </p:cNvPr>
            <p:cNvSpPr txBox="1"/>
            <p:nvPr/>
          </p:nvSpPr>
          <p:spPr>
            <a:xfrm>
              <a:off x="1906631" y="465878"/>
              <a:ext cx="1902216" cy="492443"/>
            </a:xfrm>
            <a:prstGeom prst="rect">
              <a:avLst/>
            </a:prstGeom>
            <a:noFill/>
          </p:spPr>
          <p:txBody>
            <a:bodyPr wrap="none" lIns="0" tIns="0" rIns="0" bIns="0" rtlCol="0" anchor="ctr">
              <a:spAutoFit/>
            </a:bodyPr>
            <a:lstStyle/>
            <a:p>
              <a:r>
                <a:rPr lang="en-US" sz="3200" b="1" i="1" dirty="0">
                  <a:solidFill>
                    <a:schemeClr val="bg1"/>
                  </a:solidFill>
                </a:rPr>
                <a:t>TCPDUMP</a:t>
              </a:r>
              <a:endParaRPr lang="id-ID" sz="3200"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1152974" y="1249814"/>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sp>
        <p:nvSpPr>
          <p:cNvPr id="26" name="Parallelogram 25">
            <a:extLst>
              <a:ext uri="{FF2B5EF4-FFF2-40B4-BE49-F238E27FC236}">
                <a16:creationId xmlns:a16="http://schemas.microsoft.com/office/drawing/2014/main" id="{3BB1E039-BB18-426D-A97F-E2A7EFEE292C}"/>
              </a:ext>
            </a:extLst>
          </p:cNvPr>
          <p:cNvSpPr/>
          <p:nvPr/>
        </p:nvSpPr>
        <p:spPr>
          <a:xfrm>
            <a:off x="4429158" y="1793052"/>
            <a:ext cx="1452632" cy="842624"/>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t>#</a:t>
            </a:r>
            <a:r>
              <a:rPr lang="en-US" sz="4000" b="1" i="1" dirty="0"/>
              <a:t>2</a:t>
            </a:r>
          </a:p>
        </p:txBody>
      </p:sp>
      <p:sp>
        <p:nvSpPr>
          <p:cNvPr id="27" name="Parallelogram 26">
            <a:extLst>
              <a:ext uri="{FF2B5EF4-FFF2-40B4-BE49-F238E27FC236}">
                <a16:creationId xmlns:a16="http://schemas.microsoft.com/office/drawing/2014/main" id="{12A710E1-B97D-44CB-9A08-7BFFF2A8E4CF}"/>
              </a:ext>
            </a:extLst>
          </p:cNvPr>
          <p:cNvSpPr/>
          <p:nvPr/>
        </p:nvSpPr>
        <p:spPr>
          <a:xfrm>
            <a:off x="4758927" y="336386"/>
            <a:ext cx="1452632" cy="842624"/>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t>#</a:t>
            </a:r>
            <a:r>
              <a:rPr lang="en-US" sz="4000" b="1" i="1" dirty="0"/>
              <a:t>1</a:t>
            </a:r>
          </a:p>
        </p:txBody>
      </p:sp>
      <p:grpSp>
        <p:nvGrpSpPr>
          <p:cNvPr id="46" name="Group 4">
            <a:extLst>
              <a:ext uri="{FF2B5EF4-FFF2-40B4-BE49-F238E27FC236}">
                <a16:creationId xmlns:a16="http://schemas.microsoft.com/office/drawing/2014/main" id="{B4B81435-CF0D-41AF-B3FE-9EE63C7BB685}"/>
              </a:ext>
            </a:extLst>
          </p:cNvPr>
          <p:cNvGrpSpPr>
            <a:grpSpLocks noChangeAspect="1"/>
          </p:cNvGrpSpPr>
          <p:nvPr/>
        </p:nvGrpSpPr>
        <p:grpSpPr bwMode="auto">
          <a:xfrm>
            <a:off x="254385" y="360086"/>
            <a:ext cx="885272" cy="1133149"/>
            <a:chOff x="0" y="2946"/>
            <a:chExt cx="1500" cy="1920"/>
          </a:xfrm>
          <a:solidFill>
            <a:schemeClr val="accent3"/>
          </a:solidFill>
        </p:grpSpPr>
        <p:sp>
          <p:nvSpPr>
            <p:cNvPr id="48" name="Rectangle 5">
              <a:extLst>
                <a:ext uri="{FF2B5EF4-FFF2-40B4-BE49-F238E27FC236}">
                  <a16:creationId xmlns:a16="http://schemas.microsoft.com/office/drawing/2014/main"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a16="http://schemas.microsoft.com/office/drawing/2014/main"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a16="http://schemas.microsoft.com/office/drawing/2014/main"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a16="http://schemas.microsoft.com/office/drawing/2014/main"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a16="http://schemas.microsoft.com/office/drawing/2014/main"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a16="http://schemas.microsoft.com/office/drawing/2014/main"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a16="http://schemas.microsoft.com/office/drawing/2014/main"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a16="http://schemas.microsoft.com/office/drawing/2014/main"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a16="http://schemas.microsoft.com/office/drawing/2014/main"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a16="http://schemas.microsoft.com/office/drawing/2014/main"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a16="http://schemas.microsoft.com/office/drawing/2014/main"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a16="http://schemas.microsoft.com/office/drawing/2014/main"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a16="http://schemas.microsoft.com/office/drawing/2014/main"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a16="http://schemas.microsoft.com/office/drawing/2014/main"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a16="http://schemas.microsoft.com/office/drawing/2014/main"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a16="http://schemas.microsoft.com/office/drawing/2014/main"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26">
              <a:extLst>
                <a:ext uri="{FF2B5EF4-FFF2-40B4-BE49-F238E27FC236}">
                  <a16:creationId xmlns:a16="http://schemas.microsoft.com/office/drawing/2014/main"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a:extLst>
              <a:ext uri="{FF2B5EF4-FFF2-40B4-BE49-F238E27FC236}">
                <a16:creationId xmlns:a16="http://schemas.microsoft.com/office/drawing/2014/main" id="{230991EE-B711-40C2-9F69-0B2D078E7E50}"/>
              </a:ext>
            </a:extLst>
          </p:cNvPr>
          <p:cNvPicPr>
            <a:picLocks noChangeAspect="1"/>
          </p:cNvPicPr>
          <p:nvPr/>
        </p:nvPicPr>
        <p:blipFill>
          <a:blip r:embed="rId3"/>
          <a:stretch>
            <a:fillRect/>
          </a:stretch>
        </p:blipFill>
        <p:spPr>
          <a:xfrm>
            <a:off x="413143" y="3014764"/>
            <a:ext cx="5342462" cy="3493968"/>
          </a:xfrm>
          <a:prstGeom prst="rect">
            <a:avLst/>
          </a:prstGeom>
        </p:spPr>
      </p:pic>
      <p:pic>
        <p:nvPicPr>
          <p:cNvPr id="71" name="Picture 70">
            <a:extLst>
              <a:ext uri="{FF2B5EF4-FFF2-40B4-BE49-F238E27FC236}">
                <a16:creationId xmlns:a16="http://schemas.microsoft.com/office/drawing/2014/main" id="{35926759-C74C-4D38-86F8-37ED06313F71}"/>
              </a:ext>
            </a:extLst>
          </p:cNvPr>
          <p:cNvPicPr>
            <a:picLocks noChangeAspect="1"/>
          </p:cNvPicPr>
          <p:nvPr/>
        </p:nvPicPr>
        <p:blipFill>
          <a:blip r:embed="rId4"/>
          <a:stretch>
            <a:fillRect/>
          </a:stretch>
        </p:blipFill>
        <p:spPr>
          <a:xfrm>
            <a:off x="6205181" y="3388170"/>
            <a:ext cx="5653088" cy="2478259"/>
          </a:xfrm>
          <a:prstGeom prst="rect">
            <a:avLst/>
          </a:prstGeom>
        </p:spPr>
      </p:pic>
    </p:spTree>
    <p:extLst>
      <p:ext uri="{BB962C8B-B14F-4D97-AF65-F5344CB8AC3E}">
        <p14:creationId xmlns:p14="http://schemas.microsoft.com/office/powerpoint/2010/main" val="303350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02F5841-A9B3-4966-95C6-5C3DEE838AEA}"/>
              </a:ext>
            </a:extLst>
          </p:cNvPr>
          <p:cNvGrpSpPr/>
          <p:nvPr/>
        </p:nvGrpSpPr>
        <p:grpSpPr>
          <a:xfrm flipH="1">
            <a:off x="-3" y="2307770"/>
            <a:ext cx="12192002" cy="4550229"/>
            <a:chOff x="899886" y="0"/>
            <a:chExt cx="5003799" cy="6858000"/>
          </a:xfrm>
        </p:grpSpPr>
        <p:sp>
          <p:nvSpPr>
            <p:cNvPr id="10" name="Rectangle 9">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5E118EA9-FC14-46C2-9FC0-7ED4CD89CCAF}"/>
              </a:ext>
            </a:extLst>
          </p:cNvPr>
          <p:cNvGrpSpPr/>
          <p:nvPr/>
        </p:nvGrpSpPr>
        <p:grpSpPr>
          <a:xfrm>
            <a:off x="515008" y="1280934"/>
            <a:ext cx="7682005" cy="3625793"/>
            <a:chOff x="5757596" y="1280934"/>
            <a:chExt cx="4014091" cy="3625793"/>
          </a:xfrm>
        </p:grpSpPr>
        <p:grpSp>
          <p:nvGrpSpPr>
            <p:cNvPr id="181" name="Group 180">
              <a:extLst>
                <a:ext uri="{FF2B5EF4-FFF2-40B4-BE49-F238E27FC236}">
                  <a16:creationId xmlns:a16="http://schemas.microsoft.com/office/drawing/2014/main" id="{0AA57D4D-D374-4646-8783-797A4DF2A873}"/>
                </a:ext>
              </a:extLst>
            </p:cNvPr>
            <p:cNvGrpSpPr/>
            <p:nvPr/>
          </p:nvGrpSpPr>
          <p:grpSpPr>
            <a:xfrm>
              <a:off x="5757596" y="1280934"/>
              <a:ext cx="4014091" cy="677108"/>
              <a:chOff x="5757596" y="1448591"/>
              <a:chExt cx="4014091" cy="677108"/>
            </a:xfrm>
          </p:grpSpPr>
          <p:sp>
            <p:nvSpPr>
              <p:cNvPr id="156" name="TextBox 155">
                <a:extLst>
                  <a:ext uri="{FF2B5EF4-FFF2-40B4-BE49-F238E27FC236}">
                    <a16:creationId xmlns:a16="http://schemas.microsoft.com/office/drawing/2014/main" id="{ABB4694B-BC3D-404C-ADAE-04FB35710FDE}"/>
                  </a:ext>
                </a:extLst>
              </p:cNvPr>
              <p:cNvSpPr txBox="1"/>
              <p:nvPr/>
            </p:nvSpPr>
            <p:spPr>
              <a:xfrm>
                <a:off x="6547655" y="1571701"/>
                <a:ext cx="3224032" cy="430887"/>
              </a:xfrm>
              <a:prstGeom prst="rect">
                <a:avLst/>
              </a:prstGeom>
              <a:noFill/>
            </p:spPr>
            <p:txBody>
              <a:bodyPr wrap="none" lIns="0" tIns="0" rIns="0" bIns="0" rtlCol="0" anchor="ctr">
                <a:spAutoFit/>
              </a:bodyPr>
              <a:lstStyle/>
              <a:p>
                <a:r>
                  <a:rPr lang="en-US" sz="2800" b="0" i="0" dirty="0">
                    <a:solidFill>
                      <a:schemeClr val="bg1"/>
                    </a:solidFill>
                    <a:effectLst/>
                  </a:rPr>
                  <a:t>Capturing packets using sockets library</a:t>
                </a:r>
              </a:p>
            </p:txBody>
          </p:sp>
          <p:sp>
            <p:nvSpPr>
              <p:cNvPr id="176" name="TextBox 175">
                <a:extLst>
                  <a:ext uri="{FF2B5EF4-FFF2-40B4-BE49-F238E27FC236}">
                    <a16:creationId xmlns:a16="http://schemas.microsoft.com/office/drawing/2014/main" id="{29BFA65E-1C87-438E-A2F4-EFB4FC6F3FA9}"/>
                  </a:ext>
                </a:extLst>
              </p:cNvPr>
              <p:cNvSpPr txBox="1"/>
              <p:nvPr/>
            </p:nvSpPr>
            <p:spPr>
              <a:xfrm>
                <a:off x="5757596" y="1448591"/>
                <a:ext cx="647613" cy="677108"/>
              </a:xfrm>
              <a:prstGeom prst="rect">
                <a:avLst/>
              </a:prstGeom>
              <a:noFill/>
            </p:spPr>
            <p:txBody>
              <a:bodyPr wrap="none" lIns="0" tIns="0" rIns="0" bIns="0" rtlCol="0" anchor="ctr">
                <a:spAutoFit/>
              </a:bodyPr>
              <a:lstStyle/>
              <a:p>
                <a:r>
                  <a:rPr lang="en-US" sz="4400" b="1" i="1" dirty="0">
                    <a:solidFill>
                      <a:schemeClr val="accent3"/>
                    </a:solidFill>
                  </a:rPr>
                  <a:t>#1</a:t>
                </a:r>
                <a:endParaRPr lang="id-ID" sz="4400" b="1" i="1" dirty="0">
                  <a:solidFill>
                    <a:schemeClr val="accent3"/>
                  </a:solidFill>
                </a:endParaRPr>
              </a:p>
            </p:txBody>
          </p:sp>
        </p:grpSp>
        <p:sp>
          <p:nvSpPr>
            <p:cNvPr id="177" name="TextBox 176">
              <a:extLst>
                <a:ext uri="{FF2B5EF4-FFF2-40B4-BE49-F238E27FC236}">
                  <a16:creationId xmlns:a16="http://schemas.microsoft.com/office/drawing/2014/main" id="{CC4E74BA-47B0-49C7-8FE5-9B5AB4649BF2}"/>
                </a:ext>
              </a:extLst>
            </p:cNvPr>
            <p:cNvSpPr txBox="1"/>
            <p:nvPr/>
          </p:nvSpPr>
          <p:spPr>
            <a:xfrm>
              <a:off x="5757596" y="2263829"/>
              <a:ext cx="647613" cy="677108"/>
            </a:xfrm>
            <a:prstGeom prst="rect">
              <a:avLst/>
            </a:prstGeom>
            <a:noFill/>
          </p:spPr>
          <p:txBody>
            <a:bodyPr wrap="none" lIns="0" tIns="0" rIns="0" bIns="0" rtlCol="0" anchor="ctr">
              <a:spAutoFit/>
            </a:bodyPr>
            <a:lstStyle/>
            <a:p>
              <a:r>
                <a:rPr lang="en-US" sz="4400" b="1" i="1" dirty="0">
                  <a:solidFill>
                    <a:schemeClr val="accent3"/>
                  </a:solidFill>
                </a:rPr>
                <a:t>#2</a:t>
              </a:r>
              <a:endParaRPr lang="id-ID" sz="4400" b="1" i="1" dirty="0">
                <a:solidFill>
                  <a:schemeClr val="accent3"/>
                </a:solidFill>
              </a:endParaRPr>
            </a:p>
          </p:txBody>
        </p:sp>
        <p:sp>
          <p:nvSpPr>
            <p:cNvPr id="178" name="TextBox 177">
              <a:extLst>
                <a:ext uri="{FF2B5EF4-FFF2-40B4-BE49-F238E27FC236}">
                  <a16:creationId xmlns:a16="http://schemas.microsoft.com/office/drawing/2014/main" id="{B9F2C4D1-E3DB-4538-814B-12C0D1BC56F5}"/>
                </a:ext>
              </a:extLst>
            </p:cNvPr>
            <p:cNvSpPr txBox="1"/>
            <p:nvPr/>
          </p:nvSpPr>
          <p:spPr>
            <a:xfrm>
              <a:off x="5757596" y="3246724"/>
              <a:ext cx="647613" cy="677108"/>
            </a:xfrm>
            <a:prstGeom prst="rect">
              <a:avLst/>
            </a:prstGeom>
            <a:noFill/>
          </p:spPr>
          <p:txBody>
            <a:bodyPr wrap="none" lIns="0" tIns="0" rIns="0" bIns="0" rtlCol="0" anchor="ctr">
              <a:spAutoFit/>
            </a:bodyPr>
            <a:lstStyle/>
            <a:p>
              <a:r>
                <a:rPr lang="en-US" sz="4400" b="1" i="1" dirty="0">
                  <a:solidFill>
                    <a:schemeClr val="accent3"/>
                  </a:solidFill>
                </a:rPr>
                <a:t>#3</a:t>
              </a:r>
              <a:endParaRPr lang="id-ID" sz="4400" b="1" i="1" dirty="0">
                <a:solidFill>
                  <a:schemeClr val="accent3"/>
                </a:solidFill>
              </a:endParaRPr>
            </a:p>
          </p:txBody>
        </p:sp>
        <p:sp>
          <p:nvSpPr>
            <p:cNvPr id="179" name="TextBox 178">
              <a:extLst>
                <a:ext uri="{FF2B5EF4-FFF2-40B4-BE49-F238E27FC236}">
                  <a16:creationId xmlns:a16="http://schemas.microsoft.com/office/drawing/2014/main" id="{CCE36BDA-CAF8-4BB5-B71B-BDA283AF54EA}"/>
                </a:ext>
              </a:extLst>
            </p:cNvPr>
            <p:cNvSpPr txBox="1"/>
            <p:nvPr/>
          </p:nvSpPr>
          <p:spPr>
            <a:xfrm>
              <a:off x="5757596" y="4229619"/>
              <a:ext cx="647613" cy="677108"/>
            </a:xfrm>
            <a:prstGeom prst="rect">
              <a:avLst/>
            </a:prstGeom>
            <a:noFill/>
          </p:spPr>
          <p:txBody>
            <a:bodyPr wrap="none" lIns="0" tIns="0" rIns="0" bIns="0" rtlCol="0" anchor="ctr">
              <a:spAutoFit/>
            </a:bodyPr>
            <a:lstStyle/>
            <a:p>
              <a:r>
                <a:rPr lang="en-US" sz="4400" b="1" i="1" dirty="0">
                  <a:solidFill>
                    <a:schemeClr val="accent3"/>
                  </a:solidFill>
                </a:rPr>
                <a:t>#4</a:t>
              </a:r>
              <a:endParaRPr lang="id-ID" sz="4400" b="1" i="1" dirty="0">
                <a:solidFill>
                  <a:schemeClr val="accent3"/>
                </a:solidFill>
              </a:endParaRPr>
            </a:p>
          </p:txBody>
        </p:sp>
      </p:grpSp>
      <p:sp>
        <p:nvSpPr>
          <p:cNvPr id="33" name="Title 1">
            <a:extLst>
              <a:ext uri="{FF2B5EF4-FFF2-40B4-BE49-F238E27FC236}">
                <a16:creationId xmlns:a16="http://schemas.microsoft.com/office/drawing/2014/main" id="{83C7A08E-1306-404B-80B3-2FC3AAD117B2}"/>
              </a:ext>
            </a:extLst>
          </p:cNvPr>
          <p:cNvSpPr txBox="1">
            <a:spLocks/>
          </p:cNvSpPr>
          <p:nvPr/>
        </p:nvSpPr>
        <p:spPr>
          <a:xfrm>
            <a:off x="627247" y="183058"/>
            <a:ext cx="11306173" cy="142434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Arabic Typesetting" panose="03020402040406030203" pitchFamily="66" charset="-78"/>
              </a:defRPr>
            </a:lvl1pPr>
          </a:lstStyle>
          <a:p>
            <a:pPr algn="ctr"/>
            <a:r>
              <a:rPr lang="en-US"/>
              <a:t>IMPLEMENTATION OF PACKET SNIFFER</a:t>
            </a:r>
            <a:endParaRPr lang="en-US" dirty="0"/>
          </a:p>
        </p:txBody>
      </p:sp>
      <p:sp>
        <p:nvSpPr>
          <p:cNvPr id="34" name="TextBox 33">
            <a:extLst>
              <a:ext uri="{FF2B5EF4-FFF2-40B4-BE49-F238E27FC236}">
                <a16:creationId xmlns:a16="http://schemas.microsoft.com/office/drawing/2014/main" id="{3517156E-55F8-432D-8A12-DE20467ADF39}"/>
              </a:ext>
            </a:extLst>
          </p:cNvPr>
          <p:cNvSpPr txBox="1"/>
          <p:nvPr/>
        </p:nvSpPr>
        <p:spPr>
          <a:xfrm>
            <a:off x="2026991" y="2386939"/>
            <a:ext cx="3048720" cy="430887"/>
          </a:xfrm>
          <a:prstGeom prst="rect">
            <a:avLst/>
          </a:prstGeom>
          <a:noFill/>
        </p:spPr>
        <p:txBody>
          <a:bodyPr wrap="none" lIns="0" tIns="0" rIns="0" bIns="0" rtlCol="0" anchor="ctr">
            <a:spAutoFit/>
          </a:bodyPr>
          <a:lstStyle/>
          <a:p>
            <a:r>
              <a:rPr lang="en-US" sz="2800" b="0" i="0" dirty="0">
                <a:solidFill>
                  <a:schemeClr val="bg1"/>
                </a:solidFill>
                <a:effectLst/>
              </a:rPr>
              <a:t>Parsing the packets</a:t>
            </a:r>
          </a:p>
        </p:txBody>
      </p:sp>
      <p:sp>
        <p:nvSpPr>
          <p:cNvPr id="35" name="TextBox 34">
            <a:extLst>
              <a:ext uri="{FF2B5EF4-FFF2-40B4-BE49-F238E27FC236}">
                <a16:creationId xmlns:a16="http://schemas.microsoft.com/office/drawing/2014/main" id="{85517FB1-CF42-43B1-87A3-92B3AC82F02D}"/>
              </a:ext>
            </a:extLst>
          </p:cNvPr>
          <p:cNvSpPr txBox="1"/>
          <p:nvPr/>
        </p:nvSpPr>
        <p:spPr>
          <a:xfrm>
            <a:off x="2026991" y="3333933"/>
            <a:ext cx="3494996" cy="430887"/>
          </a:xfrm>
          <a:prstGeom prst="rect">
            <a:avLst/>
          </a:prstGeom>
          <a:noFill/>
        </p:spPr>
        <p:txBody>
          <a:bodyPr wrap="none" lIns="0" tIns="0" rIns="0" bIns="0" rtlCol="0" anchor="ctr">
            <a:spAutoFit/>
          </a:bodyPr>
          <a:lstStyle/>
          <a:p>
            <a:r>
              <a:rPr lang="en-US" sz="2800" b="0" i="0" dirty="0">
                <a:solidFill>
                  <a:schemeClr val="bg1"/>
                </a:solidFill>
                <a:effectLst/>
              </a:rPr>
              <a:t>Protocol Identification</a:t>
            </a:r>
          </a:p>
        </p:txBody>
      </p:sp>
      <p:sp>
        <p:nvSpPr>
          <p:cNvPr id="36" name="TextBox 35">
            <a:extLst>
              <a:ext uri="{FF2B5EF4-FFF2-40B4-BE49-F238E27FC236}">
                <a16:creationId xmlns:a16="http://schemas.microsoft.com/office/drawing/2014/main" id="{7B026922-1148-4026-BC4C-44CAC4ABF8D9}"/>
              </a:ext>
            </a:extLst>
          </p:cNvPr>
          <p:cNvSpPr txBox="1"/>
          <p:nvPr/>
        </p:nvSpPr>
        <p:spPr>
          <a:xfrm>
            <a:off x="2026991" y="4352729"/>
            <a:ext cx="2969724" cy="430887"/>
          </a:xfrm>
          <a:prstGeom prst="rect">
            <a:avLst/>
          </a:prstGeom>
          <a:noFill/>
        </p:spPr>
        <p:txBody>
          <a:bodyPr wrap="none" lIns="0" tIns="0" rIns="0" bIns="0" rtlCol="0" anchor="ctr">
            <a:spAutoFit/>
          </a:bodyPr>
          <a:lstStyle/>
          <a:p>
            <a:r>
              <a:rPr lang="en-US" sz="2800" dirty="0">
                <a:solidFill>
                  <a:schemeClr val="bg1"/>
                </a:solidFill>
              </a:rPr>
              <a:t>Unpacking packets</a:t>
            </a:r>
            <a:endParaRPr lang="en-US" sz="2800" b="0" i="0" dirty="0">
              <a:solidFill>
                <a:schemeClr val="bg1"/>
              </a:solidFill>
              <a:effectLst/>
            </a:endParaRPr>
          </a:p>
        </p:txBody>
      </p:sp>
    </p:spTree>
    <p:extLst>
      <p:ext uri="{BB962C8B-B14F-4D97-AF65-F5344CB8AC3E}">
        <p14:creationId xmlns:p14="http://schemas.microsoft.com/office/powerpoint/2010/main" val="417361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627247" y="183058"/>
            <a:ext cx="11306173" cy="1424346"/>
          </a:xfrm>
        </p:spPr>
        <p:txBody>
          <a:bodyPr/>
          <a:lstStyle/>
          <a:p>
            <a:pPr algn="ctr"/>
            <a:r>
              <a:rPr lang="en-US" dirty="0"/>
              <a:t>IMPLEMENTATION OF PACKET SNIFFER</a:t>
            </a:r>
          </a:p>
        </p:txBody>
      </p:sp>
      <p:sp>
        <p:nvSpPr>
          <p:cNvPr id="6" name="TextBox 5">
            <a:extLst>
              <a:ext uri="{FF2B5EF4-FFF2-40B4-BE49-F238E27FC236}">
                <a16:creationId xmlns:a16="http://schemas.microsoft.com/office/drawing/2014/main" id="{C35B076B-0D8E-43AC-BD07-70164CEA934F}"/>
              </a:ext>
            </a:extLst>
          </p:cNvPr>
          <p:cNvSpPr txBox="1"/>
          <p:nvPr/>
        </p:nvSpPr>
        <p:spPr>
          <a:xfrm>
            <a:off x="627247" y="1454974"/>
            <a:ext cx="11306173" cy="1661993"/>
          </a:xfrm>
          <a:prstGeom prst="rect">
            <a:avLst/>
          </a:prstGeom>
          <a:noFill/>
        </p:spPr>
        <p:txBody>
          <a:bodyPr wrap="square" lIns="0" tIns="0" rIns="0" bIns="0" rtlCol="0" anchor="t">
            <a:spAutoFit/>
          </a:bodyPr>
          <a:lstStyle/>
          <a:p>
            <a:pPr marL="571500" indent="-571500">
              <a:buFont typeface="Arial" panose="020B0604020202020204" pitchFamily="34" charset="0"/>
              <a:buChar char="•"/>
            </a:pPr>
            <a:r>
              <a:rPr lang="en-US" sz="3600" b="0" i="0" dirty="0">
                <a:solidFill>
                  <a:schemeClr val="bg1"/>
                </a:solidFill>
                <a:effectLst/>
              </a:rPr>
              <a:t>Capturing packets using sockets library</a:t>
            </a:r>
          </a:p>
          <a:p>
            <a:pPr marL="571500" indent="-571500">
              <a:buFont typeface="Arial" panose="020B0604020202020204" pitchFamily="34" charset="0"/>
              <a:buChar char="•"/>
            </a:pPr>
            <a:endParaRPr lang="en-US" sz="3200" b="0" i="0" dirty="0">
              <a:solidFill>
                <a:schemeClr val="bg1"/>
              </a:solidFill>
              <a:effectLst/>
            </a:endParaRPr>
          </a:p>
          <a:p>
            <a:pPr marL="571500" indent="-571500">
              <a:buFont typeface="Arial" panose="020B0604020202020204" pitchFamily="34" charset="0"/>
              <a:buChar char="•"/>
            </a:pPr>
            <a:endParaRPr lang="en-US" sz="3600" dirty="0">
              <a:solidFill>
                <a:schemeClr val="bg1"/>
              </a:solidFill>
            </a:endParaRP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8299443" y="6496756"/>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 name="Content Placeholder 9">
            <a:extLst>
              <a:ext uri="{FF2B5EF4-FFF2-40B4-BE49-F238E27FC236}">
                <a16:creationId xmlns:a16="http://schemas.microsoft.com/office/drawing/2014/main" id="{7646164D-71C2-4591-9352-8C88E00A9987}"/>
              </a:ext>
            </a:extLst>
          </p:cNvPr>
          <p:cNvSpPr>
            <a:spLocks noGrp="1"/>
          </p:cNvSpPr>
          <p:nvPr>
            <p:ph idx="1"/>
          </p:nvPr>
        </p:nvSpPr>
        <p:spPr>
          <a:xfrm>
            <a:off x="627247" y="1790461"/>
            <a:ext cx="11744569" cy="5699783"/>
          </a:xfrm>
        </p:spPr>
        <p:txBody>
          <a:bodyPr>
            <a:normAutofit fontScale="62500" lnSpcReduction="20000"/>
          </a:bodyPr>
          <a:lstStyle/>
          <a:p>
            <a:pPr marL="266700" indent="0" algn="just" rtl="0">
              <a:spcBef>
                <a:spcPts val="0"/>
              </a:spcBef>
              <a:spcAft>
                <a:spcPts val="0"/>
              </a:spcAft>
              <a:buNone/>
            </a:pPr>
            <a:endParaRPr lang="en-US" sz="1800" b="0" i="0" u="none" strike="noStrike" dirty="0">
              <a:effectLst/>
              <a:latin typeface="Times New Roman" panose="02020603050405020304" pitchFamily="18" charset="0"/>
            </a:endParaRPr>
          </a:p>
          <a:p>
            <a:pPr marL="266700" indent="0" algn="just" rtl="0">
              <a:spcBef>
                <a:spcPts val="0"/>
              </a:spcBef>
              <a:spcAft>
                <a:spcPts val="0"/>
              </a:spcAft>
              <a:buNone/>
            </a:pPr>
            <a:endParaRPr lang="en-US" dirty="0">
              <a:latin typeface="Times New Roman" panose="02020603050405020304" pitchFamily="18" charset="0"/>
            </a:endParaRPr>
          </a:p>
          <a:p>
            <a:pPr marL="266700" indent="0" algn="just" rtl="0">
              <a:spcBef>
                <a:spcPts val="0"/>
              </a:spcBef>
              <a:spcAft>
                <a:spcPts val="0"/>
              </a:spcAft>
              <a:buNone/>
            </a:pPr>
            <a:endParaRPr lang="en-US" sz="2400" b="0" i="0" u="none" strike="noStrike" dirty="0">
              <a:effectLst/>
              <a:latin typeface="+mn-lt"/>
            </a:endParaRPr>
          </a:p>
          <a:p>
            <a:pPr marL="266700" indent="0" algn="just" rtl="0">
              <a:spcBef>
                <a:spcPts val="0"/>
              </a:spcBef>
              <a:spcAft>
                <a:spcPts val="0"/>
              </a:spcAft>
              <a:buNone/>
            </a:pPr>
            <a:endParaRPr lang="en-US" sz="2400" b="0" i="0" u="none" strike="noStrike" dirty="0">
              <a:effectLst/>
              <a:latin typeface="+mn-lt"/>
            </a:endParaRPr>
          </a:p>
          <a:p>
            <a:pPr marL="266700" indent="0" algn="just" rtl="0">
              <a:spcBef>
                <a:spcPts val="0"/>
              </a:spcBef>
              <a:spcAft>
                <a:spcPts val="0"/>
              </a:spcAft>
              <a:buNone/>
            </a:pPr>
            <a:endParaRPr lang="en-US" sz="2400" dirty="0">
              <a:latin typeface="+mn-lt"/>
            </a:endParaRPr>
          </a:p>
          <a:p>
            <a:pPr marL="266700" indent="0" algn="just">
              <a:spcBef>
                <a:spcPts val="0"/>
              </a:spcBef>
              <a:buNone/>
            </a:pPr>
            <a:r>
              <a:rPr lang="en-US" sz="3800" b="0" i="0" u="none" strike="noStrike" dirty="0">
                <a:effectLst/>
                <a:latin typeface="+mn-lt"/>
              </a:rPr>
              <a:t>Importing socket library in python, A simple packet sniffer in Python can be</a:t>
            </a:r>
          </a:p>
          <a:p>
            <a:pPr marL="266700" indent="0" algn="just">
              <a:spcBef>
                <a:spcPts val="0"/>
              </a:spcBef>
              <a:buNone/>
            </a:pPr>
            <a:endParaRPr lang="en-US" sz="3800" dirty="0">
              <a:latin typeface="+mn-lt"/>
            </a:endParaRPr>
          </a:p>
          <a:p>
            <a:pPr marL="266700" indent="0" algn="just">
              <a:spcBef>
                <a:spcPts val="0"/>
              </a:spcBef>
              <a:buNone/>
            </a:pPr>
            <a:r>
              <a:rPr lang="en-US" sz="3800" b="0" i="0" u="none" strike="noStrike" dirty="0">
                <a:effectLst/>
                <a:latin typeface="+mn-lt"/>
              </a:rPr>
              <a:t> created with the help socket module. We can use the raw socket type to </a:t>
            </a:r>
          </a:p>
          <a:p>
            <a:pPr marL="266700" indent="0" algn="just">
              <a:spcBef>
                <a:spcPts val="0"/>
              </a:spcBef>
              <a:buNone/>
            </a:pPr>
            <a:endParaRPr lang="en-US" sz="3800" dirty="0">
              <a:latin typeface="+mn-lt"/>
            </a:endParaRPr>
          </a:p>
          <a:p>
            <a:pPr marL="266700" indent="0" algn="just">
              <a:spcBef>
                <a:spcPts val="0"/>
              </a:spcBef>
              <a:buNone/>
            </a:pPr>
            <a:r>
              <a:rPr lang="en-US" sz="3800" b="0" i="0" u="none" strike="noStrike" dirty="0">
                <a:effectLst/>
                <a:latin typeface="+mn-lt"/>
              </a:rPr>
              <a:t>get the packets. A raw socket provides access to the underlying protocols, which </a:t>
            </a:r>
          </a:p>
          <a:p>
            <a:pPr marL="266700" indent="0" algn="just">
              <a:spcBef>
                <a:spcPts val="0"/>
              </a:spcBef>
              <a:buNone/>
            </a:pPr>
            <a:endParaRPr lang="en-US" sz="3800" dirty="0">
              <a:latin typeface="+mn-lt"/>
            </a:endParaRPr>
          </a:p>
          <a:p>
            <a:pPr marL="266700" indent="0" algn="just">
              <a:spcBef>
                <a:spcPts val="0"/>
              </a:spcBef>
              <a:buNone/>
            </a:pPr>
            <a:r>
              <a:rPr lang="en-US" sz="3800" b="0" i="0" u="none" strike="noStrike" dirty="0">
                <a:effectLst/>
                <a:latin typeface="+mn-lt"/>
              </a:rPr>
              <a:t>support socket abstractions. Since raw sockets are part of the internet socket API, </a:t>
            </a:r>
          </a:p>
          <a:p>
            <a:pPr marL="266700" indent="0" algn="just">
              <a:spcBef>
                <a:spcPts val="0"/>
              </a:spcBef>
              <a:buNone/>
            </a:pPr>
            <a:endParaRPr lang="en-US" sz="3800" dirty="0">
              <a:latin typeface="+mn-lt"/>
            </a:endParaRPr>
          </a:p>
          <a:p>
            <a:pPr marL="266700" indent="0" algn="just">
              <a:spcBef>
                <a:spcPts val="0"/>
              </a:spcBef>
              <a:buNone/>
            </a:pPr>
            <a:r>
              <a:rPr lang="en-US" sz="3800" b="0" i="0" u="none" strike="noStrike" dirty="0">
                <a:effectLst/>
                <a:latin typeface="+mn-lt"/>
              </a:rPr>
              <a:t>they can only be used to generate and receive IP packets.</a:t>
            </a:r>
          </a:p>
          <a:p>
            <a:pPr marL="266700" indent="0" algn="just" rtl="0">
              <a:spcBef>
                <a:spcPts val="0"/>
              </a:spcBef>
              <a:spcAft>
                <a:spcPts val="0"/>
              </a:spcAft>
              <a:buNone/>
            </a:pPr>
            <a:endParaRPr lang="en-US" sz="3800" b="0" i="0" u="none" strike="noStrike" dirty="0">
              <a:effectLst/>
              <a:latin typeface="+mn-lt"/>
            </a:endParaRPr>
          </a:p>
          <a:p>
            <a:pPr marL="266700" indent="0" algn="just" rtl="0">
              <a:spcBef>
                <a:spcPts val="0"/>
              </a:spcBef>
              <a:spcAft>
                <a:spcPts val="0"/>
              </a:spcAft>
              <a:buNone/>
            </a:pPr>
            <a:endParaRPr lang="en-US" dirty="0">
              <a:latin typeface="Times New Roman" panose="02020603050405020304" pitchFamily="18" charset="0"/>
            </a:endParaRPr>
          </a:p>
          <a:p>
            <a:pPr marL="266700" indent="0" algn="just" rtl="0">
              <a:spcBef>
                <a:spcPts val="0"/>
              </a:spcBef>
              <a:spcAft>
                <a:spcPts val="0"/>
              </a:spcAft>
              <a:buNone/>
            </a:pPr>
            <a:endParaRPr lang="en-US" sz="1800" b="0" i="0" u="none" strike="noStrike" dirty="0">
              <a:effectLst/>
              <a:latin typeface="Times New Roman" panose="02020603050405020304" pitchFamily="18" charset="0"/>
            </a:endParaRPr>
          </a:p>
          <a:p>
            <a:pPr marL="266700" indent="0" algn="just" rtl="0">
              <a:spcBef>
                <a:spcPts val="0"/>
              </a:spcBef>
              <a:spcAft>
                <a:spcPts val="0"/>
              </a:spcAft>
              <a:buNone/>
            </a:pPr>
            <a:endParaRPr lang="en-US" sz="1800" b="0" i="0" u="none" strike="noStrike" dirty="0">
              <a:effectLst/>
              <a:latin typeface="Times New Roman" panose="02020603050405020304" pitchFamily="18" charset="0"/>
            </a:endParaRPr>
          </a:p>
          <a:p>
            <a:pPr marL="266700" indent="0" algn="just" rtl="0">
              <a:spcBef>
                <a:spcPts val="0"/>
              </a:spcBef>
              <a:spcAft>
                <a:spcPts val="0"/>
              </a:spcAft>
              <a:buNone/>
            </a:pPr>
            <a:endParaRPr lang="en-US" sz="1800" b="0" i="0" u="none" strike="noStrike" dirty="0">
              <a:effectLst/>
              <a:latin typeface="Times New Roman" panose="02020603050405020304" pitchFamily="18" charset="0"/>
            </a:endParaRPr>
          </a:p>
          <a:p>
            <a:pPr marL="495300" algn="just" rtl="0">
              <a:spcBef>
                <a:spcPts val="0"/>
              </a:spcBef>
              <a:spcAft>
                <a:spcPts val="0"/>
              </a:spcAft>
            </a:pPr>
            <a:endParaRPr lang="en-US" sz="2200" b="0" dirty="0">
              <a:effectLst/>
            </a:endParaRPr>
          </a:p>
          <a:p>
            <a:pPr marL="266700" indent="0" algn="just" rtl="0">
              <a:spcBef>
                <a:spcPts val="0"/>
              </a:spcBef>
              <a:spcAft>
                <a:spcPts val="800"/>
              </a:spcAft>
              <a:buNone/>
            </a:pPr>
            <a:r>
              <a:rPr lang="en-US" sz="2200" dirty="0"/>
              <a:t>    </a:t>
            </a:r>
            <a:r>
              <a:rPr lang="en-IN" sz="3600" b="1" i="0" u="none" strike="noStrike" dirty="0">
                <a:effectLst/>
                <a:latin typeface="+mn-lt"/>
              </a:rPr>
              <a:t>conn = </a:t>
            </a:r>
            <a:r>
              <a:rPr lang="en-IN" sz="3600" b="1" i="0" u="none" strike="noStrike" dirty="0" err="1">
                <a:effectLst/>
                <a:latin typeface="+mn-lt"/>
              </a:rPr>
              <a:t>socket.socket</a:t>
            </a:r>
            <a:r>
              <a:rPr lang="en-IN" sz="3600" b="1" i="0" u="none" strike="noStrike" dirty="0">
                <a:effectLst/>
                <a:latin typeface="+mn-lt"/>
              </a:rPr>
              <a:t>(</a:t>
            </a:r>
            <a:r>
              <a:rPr lang="en-IN" sz="3600" b="1" i="0" u="none" strike="noStrike" dirty="0" err="1">
                <a:effectLst/>
                <a:latin typeface="+mn-lt"/>
              </a:rPr>
              <a:t>socket.AF_PACKET</a:t>
            </a:r>
            <a:r>
              <a:rPr lang="en-IN" sz="3600" b="1" i="0" u="none" strike="noStrike" dirty="0">
                <a:effectLst/>
                <a:latin typeface="+mn-lt"/>
              </a:rPr>
              <a:t>, </a:t>
            </a:r>
            <a:r>
              <a:rPr lang="en-IN" sz="3600" b="1" i="0" u="none" strike="noStrike" dirty="0" err="1">
                <a:effectLst/>
                <a:latin typeface="+mn-lt"/>
              </a:rPr>
              <a:t>socket.SOCK_RAW</a:t>
            </a:r>
            <a:r>
              <a:rPr lang="en-IN" sz="3600" b="1" i="0" u="none" strike="noStrike" dirty="0">
                <a:effectLst/>
                <a:latin typeface="+mn-lt"/>
              </a:rPr>
              <a:t>, </a:t>
            </a:r>
            <a:r>
              <a:rPr lang="en-IN" sz="3600" b="1" i="0" u="none" strike="noStrike" dirty="0" err="1">
                <a:effectLst/>
                <a:latin typeface="+mn-lt"/>
              </a:rPr>
              <a:t>socket.ntohs</a:t>
            </a:r>
            <a:r>
              <a:rPr lang="en-IN" sz="3600" b="1" i="0" u="none" strike="noStrike" dirty="0">
                <a:effectLst/>
                <a:latin typeface="+mn-lt"/>
              </a:rPr>
              <a:t>(3</a:t>
            </a:r>
            <a:r>
              <a:rPr lang="en-IN" sz="3600" b="1" dirty="0">
                <a:latin typeface="+mn-lt"/>
              </a:rPr>
              <a:t>))</a:t>
            </a:r>
            <a:endParaRPr lang="en-IN" sz="2200" b="0" dirty="0">
              <a:effectLst/>
              <a:latin typeface="+mn-lt"/>
            </a:endParaRPr>
          </a:p>
          <a:p>
            <a:pPr marL="0" indent="0">
              <a:buNone/>
            </a:pPr>
            <a:br>
              <a:rPr lang="en-IN" dirty="0"/>
            </a:br>
            <a:br>
              <a:rPr lang="en-US" dirty="0"/>
            </a:br>
            <a:endParaRPr lang="en-IN" dirty="0"/>
          </a:p>
          <a:p>
            <a:pPr marL="0" indent="0">
              <a:buNone/>
            </a:pPr>
            <a:br>
              <a:rPr lang="en-IN" dirty="0"/>
            </a:br>
            <a:br>
              <a:rPr lang="en-US" dirty="0"/>
            </a:br>
            <a:endParaRPr lang="en-IN" dirty="0"/>
          </a:p>
          <a:p>
            <a:endParaRPr lang="en-IN" dirty="0"/>
          </a:p>
        </p:txBody>
      </p:sp>
    </p:spTree>
    <p:extLst>
      <p:ext uri="{BB962C8B-B14F-4D97-AF65-F5344CB8AC3E}">
        <p14:creationId xmlns:p14="http://schemas.microsoft.com/office/powerpoint/2010/main" val="258430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5B076B-0D8E-43AC-BD07-70164CEA934F}"/>
              </a:ext>
            </a:extLst>
          </p:cNvPr>
          <p:cNvSpPr txBox="1"/>
          <p:nvPr/>
        </p:nvSpPr>
        <p:spPr>
          <a:xfrm>
            <a:off x="726692" y="253733"/>
            <a:ext cx="11306173" cy="1661993"/>
          </a:xfrm>
          <a:prstGeom prst="rect">
            <a:avLst/>
          </a:prstGeom>
          <a:noFill/>
        </p:spPr>
        <p:txBody>
          <a:bodyPr wrap="square" lIns="0" tIns="0" rIns="0" bIns="0" rtlCol="0" anchor="t">
            <a:spAutoFit/>
          </a:bodyPr>
          <a:lstStyle/>
          <a:p>
            <a:pPr marL="571500" indent="-571500">
              <a:buFont typeface="Arial" panose="020B0604020202020204" pitchFamily="34" charset="0"/>
              <a:buChar char="•"/>
            </a:pPr>
            <a:r>
              <a:rPr lang="en-US" sz="3600" b="0" i="0" dirty="0">
                <a:solidFill>
                  <a:schemeClr val="bg1"/>
                </a:solidFill>
                <a:effectLst/>
              </a:rPr>
              <a:t>Capturing packets using sockets library</a:t>
            </a:r>
          </a:p>
          <a:p>
            <a:pPr marL="571500" indent="-571500">
              <a:buFont typeface="Arial" panose="020B0604020202020204" pitchFamily="34" charset="0"/>
              <a:buChar char="•"/>
            </a:pPr>
            <a:endParaRPr lang="en-US" sz="3200" b="0" i="0" dirty="0">
              <a:solidFill>
                <a:schemeClr val="bg1"/>
              </a:solidFill>
              <a:effectLst/>
            </a:endParaRPr>
          </a:p>
          <a:p>
            <a:pPr marL="571500" indent="-571500">
              <a:buFont typeface="Arial" panose="020B0604020202020204" pitchFamily="34" charset="0"/>
              <a:buChar char="•"/>
            </a:pPr>
            <a:endParaRPr lang="en-US" sz="3600" dirty="0">
              <a:solidFill>
                <a:schemeClr val="bg1"/>
              </a:solidFill>
            </a:endParaRPr>
          </a:p>
        </p:txBody>
      </p:sp>
      <p:sp>
        <p:nvSpPr>
          <p:cNvPr id="10" name="Content Placeholder 9">
            <a:extLst>
              <a:ext uri="{FF2B5EF4-FFF2-40B4-BE49-F238E27FC236}">
                <a16:creationId xmlns:a16="http://schemas.microsoft.com/office/drawing/2014/main" id="{7646164D-71C2-4591-9352-8C88E00A9987}"/>
              </a:ext>
            </a:extLst>
          </p:cNvPr>
          <p:cNvSpPr>
            <a:spLocks noGrp="1"/>
          </p:cNvSpPr>
          <p:nvPr>
            <p:ph idx="1"/>
          </p:nvPr>
        </p:nvSpPr>
        <p:spPr>
          <a:xfrm>
            <a:off x="826137" y="1084729"/>
            <a:ext cx="11107281" cy="1153186"/>
          </a:xfrm>
        </p:spPr>
        <p:txBody>
          <a:bodyPr>
            <a:normAutofit lnSpcReduction="10000"/>
          </a:bodyPr>
          <a:lstStyle/>
          <a:p>
            <a:pPr marL="0" indent="0">
              <a:buNone/>
            </a:pPr>
            <a:r>
              <a:rPr lang="en-IN" sz="2000" dirty="0">
                <a:latin typeface="+mn-lt"/>
              </a:rPr>
              <a:t>Both reading and writing to a raw socket require creating a raw socket first. Here we use the INET family raw socket. </a:t>
            </a:r>
          </a:p>
          <a:p>
            <a:pPr marL="0" indent="0">
              <a:buNone/>
            </a:pPr>
            <a:r>
              <a:rPr lang="en-IN" sz="2000" dirty="0">
                <a:latin typeface="+mn-lt"/>
              </a:rPr>
              <a:t>The family parameter for a socket describes the address family of the socket. The following are the address family constants:</a:t>
            </a:r>
            <a:endParaRPr lang="en-IN" sz="2000" dirty="0"/>
          </a:p>
        </p:txBody>
      </p:sp>
      <p:graphicFrame>
        <p:nvGraphicFramePr>
          <p:cNvPr id="3" name="Table 3">
            <a:extLst>
              <a:ext uri="{FF2B5EF4-FFF2-40B4-BE49-F238E27FC236}">
                <a16:creationId xmlns:a16="http://schemas.microsoft.com/office/drawing/2014/main" id="{8506CF8C-87C1-461C-8E10-695D210AE0CD}"/>
              </a:ext>
            </a:extLst>
          </p:cNvPr>
          <p:cNvGraphicFramePr>
            <a:graphicFrameLocks noGrp="1"/>
          </p:cNvGraphicFramePr>
          <p:nvPr>
            <p:extLst>
              <p:ext uri="{D42A27DB-BD31-4B8C-83A1-F6EECF244321}">
                <p14:modId xmlns:p14="http://schemas.microsoft.com/office/powerpoint/2010/main" val="742571629"/>
              </p:ext>
            </p:extLst>
          </p:nvPr>
        </p:nvGraphicFramePr>
        <p:xfrm>
          <a:off x="2179145" y="2530107"/>
          <a:ext cx="8128000" cy="40741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247405686"/>
                    </a:ext>
                  </a:extLst>
                </a:gridCol>
                <a:gridCol w="4064000">
                  <a:extLst>
                    <a:ext uri="{9D8B030D-6E8A-4147-A177-3AD203B41FA5}">
                      <a16:colId xmlns:a16="http://schemas.microsoft.com/office/drawing/2014/main" val="1727372198"/>
                    </a:ext>
                  </a:extLst>
                </a:gridCol>
              </a:tblGrid>
              <a:tr h="0">
                <a:tc>
                  <a:txBody>
                    <a:bodyPr/>
                    <a:lstStyle/>
                    <a:p>
                      <a:r>
                        <a:rPr lang="en-US" dirty="0"/>
                        <a:t>Family of socket</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531402373"/>
                  </a:ext>
                </a:extLst>
              </a:tr>
              <a:tr h="370840">
                <a:tc>
                  <a:txBody>
                    <a:bodyPr/>
                    <a:lstStyle/>
                    <a:p>
                      <a:r>
                        <a:rPr lang="en-IN" sz="1800" dirty="0"/>
                        <a:t>AF_LOCAL</a:t>
                      </a:r>
                      <a:endParaRPr lang="en-IN" dirty="0"/>
                    </a:p>
                  </a:txBody>
                  <a:tcPr/>
                </a:tc>
                <a:tc>
                  <a:txBody>
                    <a:bodyPr/>
                    <a:lstStyle/>
                    <a:p>
                      <a:r>
                        <a:rPr lang="en-IN" sz="1800" dirty="0"/>
                        <a:t>Used for local communication</a:t>
                      </a:r>
                      <a:endParaRPr lang="en-IN" dirty="0"/>
                    </a:p>
                  </a:txBody>
                  <a:tcPr/>
                </a:tc>
                <a:extLst>
                  <a:ext uri="{0D108BD9-81ED-4DB2-BD59-A6C34878D82A}">
                    <a16:rowId xmlns:a16="http://schemas.microsoft.com/office/drawing/2014/main" val="2985543704"/>
                  </a:ext>
                </a:extLst>
              </a:tr>
              <a:tr h="370840">
                <a:tc>
                  <a:txBody>
                    <a:bodyPr/>
                    <a:lstStyle/>
                    <a:p>
                      <a:r>
                        <a:rPr lang="en-IN" sz="1800" dirty="0"/>
                        <a:t>AF_UNIX</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Unix domain sockets</a:t>
                      </a:r>
                    </a:p>
                  </a:txBody>
                  <a:tcPr/>
                </a:tc>
                <a:extLst>
                  <a:ext uri="{0D108BD9-81ED-4DB2-BD59-A6C34878D82A}">
                    <a16:rowId xmlns:a16="http://schemas.microsoft.com/office/drawing/2014/main" val="1583784350"/>
                  </a:ext>
                </a:extLst>
              </a:tr>
              <a:tr h="370840">
                <a:tc>
                  <a:txBody>
                    <a:bodyPr/>
                    <a:lstStyle/>
                    <a:p>
                      <a:r>
                        <a:rPr lang="en-IN" sz="1800" dirty="0"/>
                        <a:t>AF_INET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IP version 4</a:t>
                      </a:r>
                    </a:p>
                  </a:txBody>
                  <a:tcPr/>
                </a:tc>
                <a:extLst>
                  <a:ext uri="{0D108BD9-81ED-4DB2-BD59-A6C34878D82A}">
                    <a16:rowId xmlns:a16="http://schemas.microsoft.com/office/drawing/2014/main" val="3825926610"/>
                  </a:ext>
                </a:extLst>
              </a:tr>
              <a:tr h="370840">
                <a:tc>
                  <a:txBody>
                    <a:bodyPr/>
                    <a:lstStyle/>
                    <a:p>
                      <a:r>
                        <a:rPr lang="en-IN" sz="1800" dirty="0"/>
                        <a:t>AF_INET6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IP version 6</a:t>
                      </a:r>
                    </a:p>
                  </a:txBody>
                  <a:tcPr/>
                </a:tc>
                <a:extLst>
                  <a:ext uri="{0D108BD9-81ED-4DB2-BD59-A6C34878D82A}">
                    <a16:rowId xmlns:a16="http://schemas.microsoft.com/office/drawing/2014/main" val="910858182"/>
                  </a:ext>
                </a:extLst>
              </a:tr>
              <a:tr h="370840">
                <a:tc>
                  <a:txBody>
                    <a:bodyPr/>
                    <a:lstStyle/>
                    <a:p>
                      <a:r>
                        <a:rPr lang="en-IN" sz="1800" dirty="0"/>
                        <a:t>AF_IPX</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Novell IPX</a:t>
                      </a:r>
                    </a:p>
                  </a:txBody>
                  <a:tcPr/>
                </a:tc>
                <a:extLst>
                  <a:ext uri="{0D108BD9-81ED-4DB2-BD59-A6C34878D82A}">
                    <a16:rowId xmlns:a16="http://schemas.microsoft.com/office/drawing/2014/main" val="1681284525"/>
                  </a:ext>
                </a:extLst>
              </a:tr>
              <a:tr h="370840">
                <a:tc>
                  <a:txBody>
                    <a:bodyPr/>
                    <a:lstStyle/>
                    <a:p>
                      <a:r>
                        <a:rPr lang="en-IN" sz="1800" dirty="0"/>
                        <a:t>AF_NETLINK</a:t>
                      </a:r>
                      <a:endParaRPr lang="en-IN" dirty="0"/>
                    </a:p>
                  </a:txBody>
                  <a:tcPr/>
                </a:tc>
                <a:tc>
                  <a:txBody>
                    <a:bodyPr/>
                    <a:lstStyle/>
                    <a:p>
                      <a:r>
                        <a:rPr lang="en-IN" sz="1800" dirty="0"/>
                        <a:t>Kernel user-interface device</a:t>
                      </a:r>
                      <a:endParaRPr lang="en-IN" dirty="0"/>
                    </a:p>
                  </a:txBody>
                  <a:tcPr/>
                </a:tc>
                <a:extLst>
                  <a:ext uri="{0D108BD9-81ED-4DB2-BD59-A6C34878D82A}">
                    <a16:rowId xmlns:a16="http://schemas.microsoft.com/office/drawing/2014/main" val="755142697"/>
                  </a:ext>
                </a:extLst>
              </a:tr>
              <a:tr h="370840">
                <a:tc>
                  <a:txBody>
                    <a:bodyPr/>
                    <a:lstStyle/>
                    <a:p>
                      <a:r>
                        <a:rPr lang="en-IN" sz="1800" dirty="0"/>
                        <a:t>AF_X25</a:t>
                      </a:r>
                      <a:endParaRPr lang="en-IN" dirty="0"/>
                    </a:p>
                  </a:txBody>
                  <a:tcPr/>
                </a:tc>
                <a:tc>
                  <a:txBody>
                    <a:bodyPr/>
                    <a:lstStyle/>
                    <a:p>
                      <a:r>
                        <a:rPr lang="en-IN" sz="1800" dirty="0"/>
                        <a:t>Reserved for X.25 project</a:t>
                      </a:r>
                      <a:endParaRPr lang="en-IN" dirty="0"/>
                    </a:p>
                  </a:txBody>
                  <a:tcPr/>
                </a:tc>
                <a:extLst>
                  <a:ext uri="{0D108BD9-81ED-4DB2-BD59-A6C34878D82A}">
                    <a16:rowId xmlns:a16="http://schemas.microsoft.com/office/drawing/2014/main" val="2790307879"/>
                  </a:ext>
                </a:extLst>
              </a:tr>
              <a:tr h="370840">
                <a:tc>
                  <a:txBody>
                    <a:bodyPr/>
                    <a:lstStyle/>
                    <a:p>
                      <a:r>
                        <a:rPr lang="en-IN" sz="1800" dirty="0"/>
                        <a:t>AF_APPLETALK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t>Appletalk</a:t>
                      </a:r>
                      <a:r>
                        <a:rPr lang="en-IN" sz="1800" dirty="0"/>
                        <a:t> DDP</a:t>
                      </a:r>
                    </a:p>
                  </a:txBody>
                  <a:tcPr/>
                </a:tc>
                <a:extLst>
                  <a:ext uri="{0D108BD9-81ED-4DB2-BD59-A6C34878D82A}">
                    <a16:rowId xmlns:a16="http://schemas.microsoft.com/office/drawing/2014/main" val="1499283303"/>
                  </a:ext>
                </a:extLst>
              </a:tr>
              <a:tr h="370840">
                <a:tc>
                  <a:txBody>
                    <a:bodyPr/>
                    <a:lstStyle/>
                    <a:p>
                      <a:r>
                        <a:rPr lang="en-IN" sz="1800" dirty="0"/>
                        <a:t>AF_PACKET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Low-level packet interface</a:t>
                      </a:r>
                    </a:p>
                  </a:txBody>
                  <a:tcPr/>
                </a:tc>
                <a:extLst>
                  <a:ext uri="{0D108BD9-81ED-4DB2-BD59-A6C34878D82A}">
                    <a16:rowId xmlns:a16="http://schemas.microsoft.com/office/drawing/2014/main" val="1932239042"/>
                  </a:ext>
                </a:extLst>
              </a:tr>
              <a:tr h="370840">
                <a:tc>
                  <a:txBody>
                    <a:bodyPr/>
                    <a:lstStyle/>
                    <a:p>
                      <a:r>
                        <a:rPr lang="en-IN" sz="1800" dirty="0"/>
                        <a:t>AF_ALG</a:t>
                      </a:r>
                      <a:endParaRPr lang="en-IN" dirty="0"/>
                    </a:p>
                  </a:txBody>
                  <a:tcPr/>
                </a:tc>
                <a:tc>
                  <a:txBody>
                    <a:bodyPr/>
                    <a:lstStyle/>
                    <a:p>
                      <a:r>
                        <a:rPr lang="en-IN" sz="1800" dirty="0"/>
                        <a:t>Interface to kernel crypto API</a:t>
                      </a:r>
                      <a:endParaRPr lang="en-IN" dirty="0"/>
                    </a:p>
                  </a:txBody>
                  <a:tcPr/>
                </a:tc>
                <a:extLst>
                  <a:ext uri="{0D108BD9-81ED-4DB2-BD59-A6C34878D82A}">
                    <a16:rowId xmlns:a16="http://schemas.microsoft.com/office/drawing/2014/main" val="4068635592"/>
                  </a:ext>
                </a:extLst>
              </a:tr>
            </a:tbl>
          </a:graphicData>
        </a:graphic>
      </p:graphicFrame>
    </p:spTree>
    <p:extLst>
      <p:ext uri="{BB962C8B-B14F-4D97-AF65-F5344CB8AC3E}">
        <p14:creationId xmlns:p14="http://schemas.microsoft.com/office/powerpoint/2010/main" val="2925727703"/>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1344</Words>
  <Application>Microsoft Office PowerPoint</Application>
  <PresentationFormat>Widescreen</PresentationFormat>
  <Paragraphs>148</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vt:lpstr>
      <vt:lpstr>Times New Roman</vt:lpstr>
      <vt:lpstr>Office Theme</vt:lpstr>
      <vt:lpstr>PACKET SNIFFER</vt:lpstr>
      <vt:lpstr>Team Members   K Sreekar Reddy  19BCE1227  Bollineni Nishanth 19BCE1805  Naga Chandan 19BCE1604</vt:lpstr>
      <vt:lpstr>PowerPoint Presentation</vt:lpstr>
      <vt:lpstr>PowerPoint Presentation</vt:lpstr>
      <vt:lpstr>PowerPoint Presentation</vt:lpstr>
      <vt:lpstr>EXISTING PACKET SNIFFER</vt:lpstr>
      <vt:lpstr>PowerPoint Presentation</vt:lpstr>
      <vt:lpstr>IMPLEMENTATION OF PACKET SNIFFER</vt:lpstr>
      <vt:lpstr>PowerPoint Presentation</vt:lpstr>
      <vt:lpstr>PowerPoint Presentation</vt:lpstr>
      <vt:lpstr>IMPLEMENTATION OF PACKET SNIFFER</vt:lpstr>
      <vt:lpstr>IMPLEMENTATION OF PACKET SNIFFER</vt:lpstr>
      <vt:lpstr>IMPLEMENTATION OF PACKET SNIFFER</vt:lpstr>
      <vt:lpstr>IMPLEMENTATION OF PACKET SNIFFER</vt:lpstr>
      <vt:lpstr>IMPLEMENTATION OF PACKET SNIFFER</vt:lpstr>
      <vt:lpstr>IMPLEMENTATION OF PACKET SNIFFER</vt:lpstr>
      <vt:lpstr>IMPLEMENTATION OF PACKET SNIFFER</vt:lpstr>
      <vt:lpstr>OUTPUT SCREENSHOTS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Sreekar Kataru</cp:lastModifiedBy>
  <cp:revision>38</cp:revision>
  <dcterms:created xsi:type="dcterms:W3CDTF">2020-07-28T06:43:44Z</dcterms:created>
  <dcterms:modified xsi:type="dcterms:W3CDTF">2021-12-07T05:52:51Z</dcterms:modified>
</cp:coreProperties>
</file>