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C196D-292D-2C4B-A973-5E51D96E5822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19B00-C45D-EE47-AB13-46C65A1F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9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05EC-1030-4F4B-B4F6-3F4964DD56C5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9C46-A13B-4A41-A8D6-B18BB2EE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36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D4BF08-94E2-0F4C-94CD-ABB851FD1517}"/>
              </a:ext>
            </a:extLst>
          </p:cNvPr>
          <p:cNvGrpSpPr/>
          <p:nvPr/>
        </p:nvGrpSpPr>
        <p:grpSpPr>
          <a:xfrm>
            <a:off x="0" y="0"/>
            <a:ext cx="13074173" cy="6858000"/>
            <a:chOff x="0" y="0"/>
            <a:chExt cx="9805630" cy="5143500"/>
          </a:xfrm>
        </p:grpSpPr>
        <p:pic>
          <p:nvPicPr>
            <p:cNvPr id="3" name="Picture 2" descr="A child playing basketball&#10;&#10;Description automatically generated with low confidence">
              <a:extLst>
                <a:ext uri="{FF2B5EF4-FFF2-40B4-BE49-F238E27FC236}">
                  <a16:creationId xmlns:a16="http://schemas.microsoft.com/office/drawing/2014/main" id="{507DD2E6-1CFD-D843-AABE-E8D1C846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60173" y="0"/>
              <a:ext cx="3413498" cy="5143500"/>
            </a:xfrm>
            <a:prstGeom prst="rect">
              <a:avLst/>
            </a:prstGeom>
          </p:spPr>
        </p:pic>
        <p:pic>
          <p:nvPicPr>
            <p:cNvPr id="5" name="Picture 4" descr="A football player holding a football&#10;&#10;Description automatically generated with medium confidence">
              <a:extLst>
                <a:ext uri="{FF2B5EF4-FFF2-40B4-BE49-F238E27FC236}">
                  <a16:creationId xmlns:a16="http://schemas.microsoft.com/office/drawing/2014/main" id="{9E47D7BA-FD24-4345-B9AF-C90D7E00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3460173" cy="5143500"/>
            </a:xfrm>
            <a:prstGeom prst="rect">
              <a:avLst/>
            </a:prstGeom>
          </p:spPr>
        </p:pic>
        <p:pic>
          <p:nvPicPr>
            <p:cNvPr id="7" name="Picture 6" descr="A baseball player swinging a bat&#10;&#10;Description automatically generated with low confidence">
              <a:extLst>
                <a:ext uri="{FF2B5EF4-FFF2-40B4-BE49-F238E27FC236}">
                  <a16:creationId xmlns:a16="http://schemas.microsoft.com/office/drawing/2014/main" id="{50844EC3-B3B8-4145-99E1-009632959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9427" r="26290"/>
            <a:stretch/>
          </p:blipFill>
          <p:spPr>
            <a:xfrm>
              <a:off x="6345457" y="0"/>
              <a:ext cx="3460173" cy="5143500"/>
            </a:xfrm>
            <a:prstGeom prst="rect">
              <a:avLst/>
            </a:prstGeom>
          </p:spPr>
        </p:pic>
      </p:grp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1564" y="3972910"/>
            <a:ext cx="9144000" cy="30387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en" sz="5300" b="1" dirty="0" err="1">
                <a:latin typeface="Helvetica" pitchFamily="2" charset="0"/>
              </a:rPr>
              <a:t>Sreekar</a:t>
            </a:r>
            <a:r>
              <a:rPr lang="en" sz="5300" b="1" dirty="0">
                <a:latin typeface="Helvetica" pitchFamily="2" charset="0"/>
              </a:rPr>
              <a:t> </a:t>
            </a:r>
            <a:r>
              <a:rPr lang="en" sz="5300" b="1" dirty="0" err="1">
                <a:latin typeface="Helvetica" pitchFamily="2" charset="0"/>
              </a:rPr>
              <a:t>Kutagulla</a:t>
            </a:r>
            <a:br>
              <a:rPr lang="en" sz="4800" b="1" dirty="0">
                <a:latin typeface="Helvetica" pitchFamily="2" charset="0"/>
              </a:rPr>
            </a:br>
            <a:r>
              <a:rPr lang="en" sz="3100" b="1" dirty="0">
                <a:latin typeface="Helvetica" pitchFamily="2" charset="0"/>
              </a:rPr>
              <a:t>Lancer Analytics, Co-Founder</a:t>
            </a:r>
            <a:br>
              <a:rPr lang="en" sz="3733" b="1" dirty="0">
                <a:latin typeface="Helvetica" pitchFamily="2" charset="0"/>
              </a:rPr>
            </a:br>
            <a:r>
              <a:rPr lang="en" sz="3200" b="1" dirty="0">
                <a:latin typeface="Helvetica" pitchFamily="2" charset="0"/>
              </a:rPr>
              <a:t>Sports Analytics Portfolio</a:t>
            </a:r>
            <a:br>
              <a:rPr lang="en" sz="3200" b="1" dirty="0">
                <a:latin typeface="Helvetica" pitchFamily="2" charset="0"/>
              </a:rPr>
            </a:br>
            <a:br>
              <a:rPr lang="en" sz="3200" b="1" dirty="0">
                <a:latin typeface="Helvetica" pitchFamily="2" charset="0"/>
              </a:rPr>
            </a:br>
            <a:r>
              <a:rPr lang="en" sz="2133" b="1" dirty="0" err="1">
                <a:latin typeface="Helvetica" pitchFamily="2" charset="0"/>
              </a:rPr>
              <a:t>sreekarkutagulla@sfhs.com</a:t>
            </a:r>
            <a:br>
              <a:rPr lang="en" sz="2133" b="1" dirty="0">
                <a:latin typeface="Helvetica" pitchFamily="2" charset="0"/>
              </a:rPr>
            </a:br>
            <a:r>
              <a:rPr lang="en" sz="2133" b="1" dirty="0">
                <a:latin typeface="Helvetica" pitchFamily="2" charset="0"/>
              </a:rPr>
              <a:t>Saint Francis High School ‘23</a:t>
            </a:r>
            <a:br>
              <a:rPr lang="en" sz="3733" b="1" dirty="0">
                <a:latin typeface="Helvetica" pitchFamily="2" charset="0"/>
              </a:rPr>
            </a:br>
            <a:endParaRPr sz="3733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1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3FEC5-FE2A-AC49-9576-805603CC9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" t="20729" r="27172"/>
          <a:stretch/>
        </p:blipFill>
        <p:spPr>
          <a:xfrm>
            <a:off x="4103947" y="-33691"/>
            <a:ext cx="8088053" cy="4176908"/>
          </a:xfrm>
          <a:prstGeom prst="rect">
            <a:avLst/>
          </a:prstGeom>
        </p:spPr>
      </p:pic>
      <p:sp>
        <p:nvSpPr>
          <p:cNvPr id="2" name="Google Shape;277;p13">
            <a:extLst>
              <a:ext uri="{FF2B5EF4-FFF2-40B4-BE49-F238E27FC236}">
                <a16:creationId xmlns:a16="http://schemas.microsoft.com/office/drawing/2014/main" id="{3FA70BCD-4AAB-5544-90F8-7431D2FF25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3768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300" b="1" dirty="0">
                <a:latin typeface="Helvetica" pitchFamily="2" charset="0"/>
              </a:rPr>
              <a:t>Football Breakdown</a:t>
            </a:r>
            <a:endParaRPr lang="en-US" sz="3733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41F16-D599-4A4B-8B04-F9253BAB4F4D}"/>
              </a:ext>
            </a:extLst>
          </p:cNvPr>
          <p:cNvSpPr txBox="1"/>
          <p:nvPr/>
        </p:nvSpPr>
        <p:spPr>
          <a:xfrm>
            <a:off x="2333297" y="1542315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Helvetica Bold Oblique" pitchFamily="2" charset="0"/>
              </a:rPr>
              <a:t>Full Pipeline Automation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829C28-4F76-2040-B23F-5D604F11EDF3}"/>
              </a:ext>
            </a:extLst>
          </p:cNvPr>
          <p:cNvGrpSpPr/>
          <p:nvPr/>
        </p:nvGrpSpPr>
        <p:grpSpPr>
          <a:xfrm>
            <a:off x="8954473" y="341538"/>
            <a:ext cx="2748794" cy="4481819"/>
            <a:chOff x="8365895" y="215414"/>
            <a:chExt cx="2748794" cy="44818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FDDBA6-5827-8149-8E58-CAF33A81C85E}"/>
                </a:ext>
              </a:extLst>
            </p:cNvPr>
            <p:cNvGrpSpPr/>
            <p:nvPr/>
          </p:nvGrpSpPr>
          <p:grpSpPr>
            <a:xfrm>
              <a:off x="8365895" y="751912"/>
              <a:ext cx="2748794" cy="3945321"/>
              <a:chOff x="8365895" y="751912"/>
              <a:chExt cx="2748794" cy="39453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8390F4-05AC-E74A-8980-0E45CF861467}"/>
                  </a:ext>
                </a:extLst>
              </p:cNvPr>
              <p:cNvSpPr/>
              <p:nvPr/>
            </p:nvSpPr>
            <p:spPr>
              <a:xfrm>
                <a:off x="8371489" y="751912"/>
                <a:ext cx="2743200" cy="7278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Run/Pass Percentage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A569C-BDDC-7546-B1E4-39462987E411}"/>
                  </a:ext>
                </a:extLst>
              </p:cNvPr>
              <p:cNvSpPr/>
              <p:nvPr/>
            </p:nvSpPr>
            <p:spPr>
              <a:xfrm>
                <a:off x="8365895" y="1812325"/>
                <a:ext cx="2743200" cy="7278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Formation Frequency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FF6E06-5E21-D84E-A74F-4879DBA35AB5}"/>
                  </a:ext>
                </a:extLst>
              </p:cNvPr>
              <p:cNvSpPr/>
              <p:nvPr/>
            </p:nvSpPr>
            <p:spPr>
              <a:xfrm>
                <a:off x="8365895" y="2904088"/>
                <a:ext cx="2743200" cy="7278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Formation Situational Efficiency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BA7AC1-71AC-B74D-9400-0D0360610D62}"/>
                  </a:ext>
                </a:extLst>
              </p:cNvPr>
              <p:cNvSpPr/>
              <p:nvPr/>
            </p:nvSpPr>
            <p:spPr>
              <a:xfrm>
                <a:off x="8365895" y="3969391"/>
                <a:ext cx="2743200" cy="7278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Helvetica" pitchFamily="2" charset="0"/>
                </a:endParaRPr>
              </a:p>
              <a:p>
                <a:pPr algn="ctr"/>
                <a:r>
                  <a:rPr lang="en-US" b="1" dirty="0">
                    <a:latin typeface="Helvetica" pitchFamily="2" charset="0"/>
                  </a:rPr>
                  <a:t>Formation Efficiency Search System</a:t>
                </a:r>
              </a:p>
              <a:p>
                <a:pPr algn="ctr"/>
                <a:endParaRPr lang="en-US" b="1" dirty="0">
                  <a:latin typeface="Helvetica" pitchFamily="2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0665BF-1AD3-F244-9BBC-F8F16D4B1E8A}"/>
                </a:ext>
              </a:extLst>
            </p:cNvPr>
            <p:cNvSpPr txBox="1"/>
            <p:nvPr/>
          </p:nvSpPr>
          <p:spPr>
            <a:xfrm>
              <a:off x="8881240" y="215414"/>
              <a:ext cx="172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Helvetica Bold Oblique" pitchFamily="2" charset="0"/>
                </a:rPr>
                <a:t>Deliverables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D02F27-A170-AF46-85F7-84701CF29624}"/>
              </a:ext>
            </a:extLst>
          </p:cNvPr>
          <p:cNvGrpSpPr/>
          <p:nvPr/>
        </p:nvGrpSpPr>
        <p:grpSpPr>
          <a:xfrm>
            <a:off x="352098" y="2166445"/>
            <a:ext cx="7241628" cy="2829909"/>
            <a:chOff x="0" y="1836684"/>
            <a:chExt cx="7241628" cy="282990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26E4A7A-3917-A743-B5FC-DBC4CD1CF40D}"/>
                </a:ext>
              </a:extLst>
            </p:cNvPr>
            <p:cNvGrpSpPr/>
            <p:nvPr/>
          </p:nvGrpSpPr>
          <p:grpSpPr>
            <a:xfrm>
              <a:off x="220718" y="2112580"/>
              <a:ext cx="6684578" cy="2238703"/>
              <a:chOff x="220718" y="2112580"/>
              <a:chExt cx="6684578" cy="223870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1931AE5-D46D-454F-9544-FDAC673AEDAB}"/>
                  </a:ext>
                </a:extLst>
              </p:cNvPr>
              <p:cNvGrpSpPr/>
              <p:nvPr/>
            </p:nvGrpSpPr>
            <p:grpSpPr>
              <a:xfrm>
                <a:off x="220718" y="2112580"/>
                <a:ext cx="2743200" cy="2238703"/>
                <a:chOff x="367862" y="1376855"/>
                <a:chExt cx="2743200" cy="223870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3FD1CE8-9F00-714D-9D29-812C7703846B}"/>
                    </a:ext>
                  </a:extLst>
                </p:cNvPr>
                <p:cNvSpPr/>
                <p:nvPr/>
              </p:nvSpPr>
              <p:spPr>
                <a:xfrm>
                  <a:off x="367862" y="2123089"/>
                  <a:ext cx="2743200" cy="14924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Helvetica Light" panose="020B0403020202020204" pitchFamily="34" charset="0"/>
                    </a:rPr>
                    <a:t>Sourced from HUDL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Helvetica Light" panose="020B0403020202020204" pitchFamily="34" charset="0"/>
                    </a:rPr>
                    <a:t>Game tape analysis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Helvetica Light" panose="020B0403020202020204" pitchFamily="34" charset="0"/>
                    </a:rPr>
                    <a:t>Play call and results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C09B362-7560-5B4D-BC08-C75FC3069A52}"/>
                    </a:ext>
                  </a:extLst>
                </p:cNvPr>
                <p:cNvSpPr/>
                <p:nvPr/>
              </p:nvSpPr>
              <p:spPr>
                <a:xfrm>
                  <a:off x="367862" y="1376855"/>
                  <a:ext cx="2743200" cy="72784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Helvetica" pitchFamily="2" charset="0"/>
                    </a:rPr>
                    <a:t>Raw Game Data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2BF61FA-DABF-2147-9B8C-3E7D6816A9C5}"/>
                  </a:ext>
                </a:extLst>
              </p:cNvPr>
              <p:cNvGrpSpPr/>
              <p:nvPr/>
            </p:nvGrpSpPr>
            <p:grpSpPr>
              <a:xfrm>
                <a:off x="4162096" y="2112580"/>
                <a:ext cx="2743200" cy="2238703"/>
                <a:chOff x="367862" y="1376855"/>
                <a:chExt cx="2743200" cy="2238703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90CDF40-8DE0-E243-8B15-4BAC3E45199E}"/>
                    </a:ext>
                  </a:extLst>
                </p:cNvPr>
                <p:cNvSpPr/>
                <p:nvPr/>
              </p:nvSpPr>
              <p:spPr>
                <a:xfrm>
                  <a:off x="367862" y="2123089"/>
                  <a:ext cx="2743200" cy="149246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err="1">
                      <a:latin typeface="Helvetica Light" panose="020B0403020202020204" pitchFamily="34" charset="0"/>
                    </a:rPr>
                    <a:t>Redzone</a:t>
                  </a:r>
                  <a:r>
                    <a:rPr lang="en-US" dirty="0">
                      <a:latin typeface="Helvetica Light" panose="020B0403020202020204" pitchFamily="34" charset="0"/>
                    </a:rPr>
                    <a:t> Analysis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Helvetica Light" panose="020B0403020202020204" pitchFamily="34" charset="0"/>
                    </a:rPr>
                    <a:t>Midfield Analysis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Helvetica Light" panose="020B0403020202020204" pitchFamily="34" charset="0"/>
                    </a:rPr>
                    <a:t>Backed Up Analysis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6ED3F40-CB65-8A47-A2DE-68726C795D35}"/>
                    </a:ext>
                  </a:extLst>
                </p:cNvPr>
                <p:cNvSpPr/>
                <p:nvPr/>
              </p:nvSpPr>
              <p:spPr>
                <a:xfrm>
                  <a:off x="367862" y="1376855"/>
                  <a:ext cx="2743200" cy="72784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Helvetica" pitchFamily="2" charset="0"/>
                    </a:rPr>
                    <a:t>Formation Analysis</a:t>
                  </a:r>
                </a:p>
              </p:txBody>
            </p:sp>
          </p:grp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4ACE1E04-BEC1-3947-957B-2B3085F94BD0}"/>
                  </a:ext>
                </a:extLst>
              </p:cNvPr>
              <p:cNvSpPr/>
              <p:nvPr/>
            </p:nvSpPr>
            <p:spPr>
              <a:xfrm>
                <a:off x="3174124" y="2840422"/>
                <a:ext cx="756745" cy="588578"/>
              </a:xfrm>
              <a:prstGeom prst="rightArrow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88630E95-C8D0-724A-A522-77C2070B4BE6}"/>
                </a:ext>
              </a:extLst>
            </p:cNvPr>
            <p:cNvSpPr/>
            <p:nvPr/>
          </p:nvSpPr>
          <p:spPr>
            <a:xfrm>
              <a:off x="0" y="1836684"/>
              <a:ext cx="7241628" cy="2829909"/>
            </a:xfrm>
            <a:prstGeom prst="frame">
              <a:avLst>
                <a:gd name="adj1" fmla="val 10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A4614-4ED7-C64A-87F5-A38014133786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7593726" y="1241957"/>
            <a:ext cx="1366341" cy="233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5273A2-535A-CF45-98D3-713308A7275F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 flipV="1">
            <a:off x="7593726" y="2302370"/>
            <a:ext cx="1360747" cy="127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69646C-6017-8F4E-8F3F-0C27CFAB434E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 flipV="1">
            <a:off x="7593726" y="3394133"/>
            <a:ext cx="1360747" cy="187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86953F-CFC2-9B4C-98C1-18813506BBAB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>
            <a:off x="7593726" y="3581400"/>
            <a:ext cx="1360747" cy="87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Google Shape;277;p13">
            <a:extLst>
              <a:ext uri="{FF2B5EF4-FFF2-40B4-BE49-F238E27FC236}">
                <a16:creationId xmlns:a16="http://schemas.microsoft.com/office/drawing/2014/main" id="{093CE703-ACBB-4C4B-9E33-4B8BDA6A798C}"/>
              </a:ext>
            </a:extLst>
          </p:cNvPr>
          <p:cNvSpPr txBox="1">
            <a:spLocks/>
          </p:cNvSpPr>
          <p:nvPr/>
        </p:nvSpPr>
        <p:spPr>
          <a:xfrm>
            <a:off x="191815" y="5658505"/>
            <a:ext cx="11808369" cy="13768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u="sng" dirty="0">
                <a:latin typeface="Helvetica" pitchFamily="2" charset="0"/>
              </a:rPr>
              <a:t>Competitive Edge: Data Driven Decision Making For Coaches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743BE-8FFC-7341-8691-2147C24F40B8}"/>
              </a:ext>
            </a:extLst>
          </p:cNvPr>
          <p:cNvSpPr/>
          <p:nvPr/>
        </p:nvSpPr>
        <p:spPr>
          <a:xfrm>
            <a:off x="8954473" y="5160818"/>
            <a:ext cx="2743200" cy="727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Quarter Based Zone Analysis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300587-BBC4-884B-92FF-349381458E2E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>
            <a:off x="7593726" y="3581400"/>
            <a:ext cx="1360747" cy="1943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042A6D1-44AA-CA41-B9EC-0C3E338E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7465" y="21827"/>
            <a:ext cx="7010400" cy="70104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reflection endPos="0" dir="5400000" sy="-100000" algn="bl" rotWithShape="0"/>
          </a:effectLst>
          <a:scene3d>
            <a:camera prst="orthographicFront"/>
            <a:lightRig rig="chilly" dir="t"/>
          </a:scene3d>
          <a:sp3d prstMaterial="clear"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CB75D8-C8EB-4346-836E-F77AA1F58062}"/>
              </a:ext>
            </a:extLst>
          </p:cNvPr>
          <p:cNvSpPr/>
          <p:nvPr/>
        </p:nvSpPr>
        <p:spPr>
          <a:xfrm>
            <a:off x="1362531" y="1201373"/>
            <a:ext cx="3983421" cy="3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58D60-63A6-7E46-899B-C4F3A4E6DF92}"/>
              </a:ext>
            </a:extLst>
          </p:cNvPr>
          <p:cNvSpPr txBox="1"/>
          <p:nvPr/>
        </p:nvSpPr>
        <p:spPr>
          <a:xfrm>
            <a:off x="262758" y="241738"/>
            <a:ext cx="736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Use Case – DLS Game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AB889-1361-8347-AFF9-A8725C82DA71}"/>
              </a:ext>
            </a:extLst>
          </p:cNvPr>
          <p:cNvSpPr txBox="1"/>
          <p:nvPr/>
        </p:nvSpPr>
        <p:spPr>
          <a:xfrm>
            <a:off x="1383553" y="1293579"/>
            <a:ext cx="3972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Pre-Game Formation </a:t>
            </a:r>
          </a:p>
          <a:p>
            <a:pPr algn="ctr"/>
            <a:r>
              <a:rPr lang="en-US" sz="2000" b="1" dirty="0">
                <a:latin typeface="Helvetica" pitchFamily="2" charset="0"/>
              </a:rPr>
              <a:t>Analysis 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DC794-5DFE-DA41-AF52-95F1583802D4}"/>
              </a:ext>
            </a:extLst>
          </p:cNvPr>
          <p:cNvCxnSpPr>
            <a:cxnSpLocks/>
          </p:cNvCxnSpPr>
          <p:nvPr/>
        </p:nvCxnSpPr>
        <p:spPr>
          <a:xfrm>
            <a:off x="1373042" y="2077425"/>
            <a:ext cx="39729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A17F42-5A34-894D-AECF-C5A15C08EFC7}"/>
              </a:ext>
            </a:extLst>
          </p:cNvPr>
          <p:cNvSpPr txBox="1"/>
          <p:nvPr/>
        </p:nvSpPr>
        <p:spPr>
          <a:xfrm>
            <a:off x="1373042" y="2077425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F3A85-7F36-E74F-B976-D9D9DE899567}"/>
              </a:ext>
            </a:extLst>
          </p:cNvPr>
          <p:cNvSpPr txBox="1"/>
          <p:nvPr/>
        </p:nvSpPr>
        <p:spPr>
          <a:xfrm>
            <a:off x="1383553" y="2087936"/>
            <a:ext cx="396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Collected data from HUDL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Developed script to analyze 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Found pass-formation X to be the most 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Found heavily used run-formation Y to be the least efficient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2D0A10B-961F-3949-85C2-CCBB940E6ECB}"/>
              </a:ext>
            </a:extLst>
          </p:cNvPr>
          <p:cNvSpPr/>
          <p:nvPr/>
        </p:nvSpPr>
        <p:spPr>
          <a:xfrm>
            <a:off x="5606264" y="2711884"/>
            <a:ext cx="756745" cy="588578"/>
          </a:xfrm>
          <a:prstGeom prst="rightArrow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F7B90C-EE77-8B4B-B106-6330E50D8F41}"/>
              </a:ext>
            </a:extLst>
          </p:cNvPr>
          <p:cNvSpPr txBox="1"/>
          <p:nvPr/>
        </p:nvSpPr>
        <p:spPr>
          <a:xfrm>
            <a:off x="6629250" y="2118643"/>
            <a:ext cx="396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Pass-formation X was used 33% more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Pass- formation X efficiency increased by 22.5%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Passing overall increased by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Run-formation Y was used 10%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Run-formation Y’s efficiency increased by 5%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1CE23C-4B42-7840-931C-791D95E8281B}"/>
              </a:ext>
            </a:extLst>
          </p:cNvPr>
          <p:cNvCxnSpPr>
            <a:cxnSpLocks/>
          </p:cNvCxnSpPr>
          <p:nvPr/>
        </p:nvCxnSpPr>
        <p:spPr>
          <a:xfrm>
            <a:off x="6594688" y="2077427"/>
            <a:ext cx="3993932" cy="41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B89A9C-B5AE-0649-998E-C22AE27305B3}"/>
              </a:ext>
            </a:extLst>
          </p:cNvPr>
          <p:cNvSpPr txBox="1"/>
          <p:nvPr/>
        </p:nvSpPr>
        <p:spPr>
          <a:xfrm>
            <a:off x="6576605" y="1293581"/>
            <a:ext cx="3972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Changes Made to Offensive Game-plan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857D6A0-5EFF-DC4A-B39F-5B3F4C843093}"/>
              </a:ext>
            </a:extLst>
          </p:cNvPr>
          <p:cNvSpPr/>
          <p:nvPr/>
        </p:nvSpPr>
        <p:spPr>
          <a:xfrm>
            <a:off x="6576605" y="1201373"/>
            <a:ext cx="3983421" cy="3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05F53B-D1CF-CB4B-9B84-E6F31B266F4E}"/>
              </a:ext>
            </a:extLst>
          </p:cNvPr>
          <p:cNvGrpSpPr/>
          <p:nvPr/>
        </p:nvGrpSpPr>
        <p:grpSpPr>
          <a:xfrm>
            <a:off x="118919" y="5065317"/>
            <a:ext cx="11980727" cy="1650027"/>
            <a:chOff x="-1321337" y="4806719"/>
            <a:chExt cx="11980727" cy="165002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84AA3D5-0314-9943-9A28-2032010495F7}"/>
                </a:ext>
              </a:extLst>
            </p:cNvPr>
            <p:cNvGrpSpPr/>
            <p:nvPr/>
          </p:nvGrpSpPr>
          <p:grpSpPr>
            <a:xfrm>
              <a:off x="-1321337" y="5717064"/>
              <a:ext cx="11980727" cy="739682"/>
              <a:chOff x="-1321337" y="5717064"/>
              <a:chExt cx="11980727" cy="73968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1549ABB-6399-2C4A-8469-BB15C65988F7}"/>
                  </a:ext>
                </a:extLst>
              </p:cNvPr>
              <p:cNvSpPr/>
              <p:nvPr/>
            </p:nvSpPr>
            <p:spPr>
              <a:xfrm>
                <a:off x="-1321337" y="5728904"/>
                <a:ext cx="2743200" cy="727842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Won 31-28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31063-DD00-CF4A-86B3-EF0F861827FE}"/>
                  </a:ext>
                </a:extLst>
              </p:cNvPr>
              <p:cNvSpPr/>
              <p:nvPr/>
            </p:nvSpPr>
            <p:spPr>
              <a:xfrm>
                <a:off x="1748628" y="5717064"/>
                <a:ext cx="2743200" cy="727842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Broke DLS 30 Year Win Streak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EC27091-48A7-2244-AE07-A9B487507DA3}"/>
                  </a:ext>
                </a:extLst>
              </p:cNvPr>
              <p:cNvSpPr/>
              <p:nvPr/>
            </p:nvSpPr>
            <p:spPr>
              <a:xfrm>
                <a:off x="4832409" y="5728904"/>
                <a:ext cx="2743200" cy="727842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Became 1</a:t>
                </a:r>
                <a:r>
                  <a:rPr lang="en-US" b="1" baseline="30000" dirty="0">
                    <a:latin typeface="Helvetica" pitchFamily="2" charset="0"/>
                  </a:rPr>
                  <a:t>st</a:t>
                </a:r>
                <a:r>
                  <a:rPr lang="en-US" b="1" dirty="0">
                    <a:latin typeface="Helvetica" pitchFamily="2" charset="0"/>
                  </a:rPr>
                  <a:t> in CCS division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216213D-3FE6-A14D-9FD7-C536DE4B20EA}"/>
                  </a:ext>
                </a:extLst>
              </p:cNvPr>
              <p:cNvSpPr/>
              <p:nvPr/>
            </p:nvSpPr>
            <p:spPr>
              <a:xfrm>
                <a:off x="7916190" y="5717064"/>
                <a:ext cx="2743200" cy="727842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Helvetica" pitchFamily="2" charset="0"/>
                  </a:rPr>
                  <a:t>Remained Undefeated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D1169A-D9CC-A34D-AC69-79229A76A7B0}"/>
                </a:ext>
              </a:extLst>
            </p:cNvPr>
            <p:cNvSpPr txBox="1"/>
            <p:nvPr/>
          </p:nvSpPr>
          <p:spPr>
            <a:xfrm>
              <a:off x="3629979" y="4806719"/>
              <a:ext cx="172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i="1" dirty="0">
                <a:latin typeface="Helvetica Bold Oblique" pitchFamily="2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1EC78808-30C7-934B-8ADA-EF25943EA582}"/>
              </a:ext>
            </a:extLst>
          </p:cNvPr>
          <p:cNvSpPr/>
          <p:nvPr/>
        </p:nvSpPr>
        <p:spPr>
          <a:xfrm>
            <a:off x="4979494" y="5138238"/>
            <a:ext cx="2010284" cy="47337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8852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C9D0D4-E44C-DC40-AC96-AB110511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752" y="221941"/>
            <a:ext cx="8069580" cy="6858000"/>
          </a:xfrm>
          <a:prstGeom prst="rect">
            <a:avLst/>
          </a:prstGeom>
          <a:scene3d>
            <a:camera prst="orthographicFront"/>
            <a:lightRig rig="brightRoom" dir="t"/>
          </a:scene3d>
          <a:sp3d prstMaterial="clear"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7063D-455C-624B-AD8A-4419872B08C2}"/>
              </a:ext>
            </a:extLst>
          </p:cNvPr>
          <p:cNvSpPr txBox="1"/>
          <p:nvPr/>
        </p:nvSpPr>
        <p:spPr>
          <a:xfrm>
            <a:off x="1502981" y="136525"/>
            <a:ext cx="92806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latin typeface="Helvetica" pitchFamily="2" charset="0"/>
              </a:rPr>
              <a:t>Use Case – VCHS Game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2F2C33-548D-6642-A50B-759FBF82C49A}"/>
              </a:ext>
            </a:extLst>
          </p:cNvPr>
          <p:cNvCxnSpPr/>
          <p:nvPr/>
        </p:nvCxnSpPr>
        <p:spPr>
          <a:xfrm>
            <a:off x="5257" y="96647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58C277-E525-4840-93B5-D39C94496F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4051" y="1319605"/>
            <a:ext cx="699518" cy="674560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F3C746-01C8-9446-A69A-B30CDACF162D}"/>
              </a:ext>
            </a:extLst>
          </p:cNvPr>
          <p:cNvSpPr>
            <a:spLocks/>
          </p:cNvSpPr>
          <p:nvPr/>
        </p:nvSpPr>
        <p:spPr>
          <a:xfrm>
            <a:off x="254695" y="2066664"/>
            <a:ext cx="4112472" cy="2262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69878-0641-4B43-A9CC-C70572D28F1E}"/>
              </a:ext>
            </a:extLst>
          </p:cNvPr>
          <p:cNvSpPr txBox="1">
            <a:spLocks/>
          </p:cNvSpPr>
          <p:nvPr/>
        </p:nvSpPr>
        <p:spPr>
          <a:xfrm>
            <a:off x="258760" y="2297653"/>
            <a:ext cx="4265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Watched game-film and collected data using HUDL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Developed script to analyze play types(run or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80% of passes thrown to number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81% of plays were runs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4BD14A-A365-7E44-A5BF-272115AD6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94" y="1153263"/>
            <a:ext cx="792334" cy="792334"/>
          </a:xfrm>
          <a:prstGeom prst="rect">
            <a:avLst/>
          </a:prstGeom>
          <a:scene3d>
            <a:camera prst="orthographicFront"/>
            <a:lightRig rig="brightRoom" dir="t"/>
          </a:scene3d>
          <a:sp3d prstMaterial="dkEdge"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4EA5BD-C2E6-BB4D-A804-89783E3DE6C0}"/>
              </a:ext>
            </a:extLst>
          </p:cNvPr>
          <p:cNvSpPr txBox="1">
            <a:spLocks/>
          </p:cNvSpPr>
          <p:nvPr/>
        </p:nvSpPr>
        <p:spPr>
          <a:xfrm>
            <a:off x="1187721" y="1422084"/>
            <a:ext cx="3179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latin typeface="Helvetica Bold Oblique" pitchFamily="2" charset="0"/>
              </a:rPr>
              <a:t>Game film analysis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2C620-1355-BB4D-A832-756C5D54ECAB}"/>
              </a:ext>
            </a:extLst>
          </p:cNvPr>
          <p:cNvSpPr>
            <a:spLocks/>
          </p:cNvSpPr>
          <p:nvPr/>
        </p:nvSpPr>
        <p:spPr>
          <a:xfrm>
            <a:off x="7705595" y="2066664"/>
            <a:ext cx="4227290" cy="2262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8B7A4-59E8-9149-8D32-17A818F707D5}"/>
              </a:ext>
            </a:extLst>
          </p:cNvPr>
          <p:cNvSpPr txBox="1">
            <a:spLocks/>
          </p:cNvSpPr>
          <p:nvPr/>
        </p:nvSpPr>
        <p:spPr>
          <a:xfrm>
            <a:off x="8648066" y="1479279"/>
            <a:ext cx="3179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latin typeface="Helvetica Bold Oblique" pitchFamily="2" charset="0"/>
              </a:rPr>
              <a:t>Scheme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EB4215-BBB5-2742-9739-ED68C0ED603B}"/>
              </a:ext>
            </a:extLst>
          </p:cNvPr>
          <p:cNvSpPr txBox="1"/>
          <p:nvPr/>
        </p:nvSpPr>
        <p:spPr>
          <a:xfrm>
            <a:off x="7705595" y="2188997"/>
            <a:ext cx="4112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If offense comes out in bunch formation, &gt;60% chance number 13 runs a slant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If number 13 is alone, &gt;70% chance he runs a fade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Solution: double team using free safety or ROLB/LOLB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D1630-15F3-8246-AD51-D6E82675D968}"/>
              </a:ext>
            </a:extLst>
          </p:cNvPr>
          <p:cNvSpPr/>
          <p:nvPr/>
        </p:nvSpPr>
        <p:spPr>
          <a:xfrm>
            <a:off x="4996438" y="4435366"/>
            <a:ext cx="2010284" cy="47337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Outputs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25AE17-F040-C641-BF2B-4AD429FB3878}"/>
              </a:ext>
            </a:extLst>
          </p:cNvPr>
          <p:cNvCxnSpPr>
            <a:cxnSpLocks/>
          </p:cNvCxnSpPr>
          <p:nvPr/>
        </p:nvCxnSpPr>
        <p:spPr>
          <a:xfrm>
            <a:off x="4367167" y="3048000"/>
            <a:ext cx="3338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37D8C-E9FE-5148-B5EF-74E0D9625D6B}"/>
              </a:ext>
            </a:extLst>
          </p:cNvPr>
          <p:cNvCxnSpPr>
            <a:cxnSpLocks/>
          </p:cNvCxnSpPr>
          <p:nvPr/>
        </p:nvCxnSpPr>
        <p:spPr>
          <a:xfrm>
            <a:off x="6001580" y="3048000"/>
            <a:ext cx="0" cy="1387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C376FA3-F44A-AD48-A83B-6E07C157AA07}"/>
              </a:ext>
            </a:extLst>
          </p:cNvPr>
          <p:cNvSpPr/>
          <p:nvPr/>
        </p:nvSpPr>
        <p:spPr>
          <a:xfrm>
            <a:off x="2995567" y="5849538"/>
            <a:ext cx="2743200" cy="72784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41-27 Win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B71023-EE29-7346-AEE9-89414B47B17C}"/>
              </a:ext>
            </a:extLst>
          </p:cNvPr>
          <p:cNvSpPr/>
          <p:nvPr/>
        </p:nvSpPr>
        <p:spPr>
          <a:xfrm>
            <a:off x="6467394" y="5849538"/>
            <a:ext cx="2743200" cy="72784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#13 held to 1 catch over 15 yards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99D639-F91C-F243-B008-0C766EBB5B8C}"/>
              </a:ext>
            </a:extLst>
          </p:cNvPr>
          <p:cNvCxnSpPr>
            <a:stCxn id="40" idx="2"/>
            <a:endCxn id="56" idx="0"/>
          </p:cNvCxnSpPr>
          <p:nvPr/>
        </p:nvCxnSpPr>
        <p:spPr>
          <a:xfrm>
            <a:off x="6001580" y="4908743"/>
            <a:ext cx="1837414" cy="940795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DBE48D-A9B6-AD44-80A1-BBBC375344B9}"/>
              </a:ext>
            </a:extLst>
          </p:cNvPr>
          <p:cNvCxnSpPr>
            <a:stCxn id="40" idx="2"/>
          </p:cNvCxnSpPr>
          <p:nvPr/>
        </p:nvCxnSpPr>
        <p:spPr>
          <a:xfrm flipH="1">
            <a:off x="4367167" y="4908743"/>
            <a:ext cx="1634413" cy="94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42F145E-4B29-494C-81A3-112D23CE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 detail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213" y="-1864552"/>
            <a:ext cx="5806620" cy="5818470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clear"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E2225-886A-5B46-BA41-33D75FBC1EC1}"/>
              </a:ext>
            </a:extLst>
          </p:cNvPr>
          <p:cNvSpPr txBox="1"/>
          <p:nvPr/>
        </p:nvSpPr>
        <p:spPr>
          <a:xfrm>
            <a:off x="105104" y="136634"/>
            <a:ext cx="6768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Helvetica" pitchFamily="2" charset="0"/>
              </a:rPr>
              <a:t>Basketball Breakdown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0E820-BDF7-0445-BFC1-7E0C91B18862}"/>
              </a:ext>
            </a:extLst>
          </p:cNvPr>
          <p:cNvSpPr/>
          <p:nvPr/>
        </p:nvSpPr>
        <p:spPr>
          <a:xfrm>
            <a:off x="315311" y="2355592"/>
            <a:ext cx="2907792" cy="29077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5E455D4-52D7-054D-8DBF-23883C9B5E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6500" y="982020"/>
            <a:ext cx="1267654" cy="17534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733BFCE-2861-1249-A5D7-11E856EF5DB6}"/>
              </a:ext>
            </a:extLst>
          </p:cNvPr>
          <p:cNvCxnSpPr>
            <a:cxnSpLocks/>
            <a:stCxn id="13" idx="7"/>
          </p:cNvCxnSpPr>
          <p:nvPr/>
        </p:nvCxnSpPr>
        <p:spPr>
          <a:xfrm rot="5400000" flipH="1" flipV="1">
            <a:off x="3384301" y="1550074"/>
            <a:ext cx="644320" cy="181838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1AA29D-A64E-9B44-B76A-8E6B8C7C2A4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223103" y="3809488"/>
            <a:ext cx="13925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43AB2CA-DC64-804B-B4D5-639868B102C1}"/>
              </a:ext>
            </a:extLst>
          </p:cNvPr>
          <p:cNvCxnSpPr>
            <a:cxnSpLocks/>
            <a:stCxn id="13" idx="5"/>
          </p:cNvCxnSpPr>
          <p:nvPr/>
        </p:nvCxnSpPr>
        <p:spPr>
          <a:xfrm rot="16200000" flipH="1">
            <a:off x="3436412" y="4198403"/>
            <a:ext cx="540099" cy="181838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8757A8-726E-A64A-8554-E33A56E2D512}"/>
              </a:ext>
            </a:extLst>
          </p:cNvPr>
          <p:cNvSpPr txBox="1"/>
          <p:nvPr/>
        </p:nvSpPr>
        <p:spPr>
          <a:xfrm>
            <a:off x="670876" y="2753339"/>
            <a:ext cx="2196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latin typeface="Helvetica" pitchFamily="2" charset="0"/>
              </a:rPr>
              <a:t>Data Collectio</a:t>
            </a:r>
            <a:r>
              <a:rPr lang="en-US" b="1" u="sng" dirty="0">
                <a:latin typeface="Helvetica" pitchFamily="2" charset="0"/>
              </a:rPr>
              <a:t>n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Sourced data sets from HUDL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Gathered historical data from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FB78CBF-E58C-1C48-8F06-240152B5E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5498" y="948462"/>
            <a:ext cx="552904" cy="552904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090D534-FB43-4443-82B7-1A1780A3D308}"/>
              </a:ext>
            </a:extLst>
          </p:cNvPr>
          <p:cNvSpPr/>
          <p:nvPr/>
        </p:nvSpPr>
        <p:spPr>
          <a:xfrm>
            <a:off x="3223103" y="927369"/>
            <a:ext cx="3683875" cy="5529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7ECDA-5503-A647-866F-67E4158F68EB}"/>
              </a:ext>
            </a:extLst>
          </p:cNvPr>
          <p:cNvSpPr txBox="1"/>
          <p:nvPr/>
        </p:nvSpPr>
        <p:spPr>
          <a:xfrm>
            <a:off x="3252277" y="1046708"/>
            <a:ext cx="3565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" pitchFamily="2" charset="0"/>
              </a:rPr>
              <a:t>Shooting Quality and Efficiency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1BD4038-77D1-4F49-B771-DB4A0847B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5606" y="1835701"/>
            <a:ext cx="557784" cy="557784"/>
          </a:xfrm>
          <a:prstGeom prst="rect">
            <a:avLst/>
          </a:prstGeom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340802D-1682-434E-BD1A-CA96106A9890}"/>
              </a:ext>
            </a:extLst>
          </p:cNvPr>
          <p:cNvSpPr/>
          <p:nvPr/>
        </p:nvSpPr>
        <p:spPr>
          <a:xfrm>
            <a:off x="4974697" y="1832919"/>
            <a:ext cx="3683875" cy="5529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21B60A-8B8C-7749-813D-D2FDD8355FC0}"/>
              </a:ext>
            </a:extLst>
          </p:cNvPr>
          <p:cNvSpPr txBox="1"/>
          <p:nvPr/>
        </p:nvSpPr>
        <p:spPr>
          <a:xfrm>
            <a:off x="5092936" y="5141669"/>
            <a:ext cx="3447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" pitchFamily="2" charset="0"/>
              </a:rPr>
              <a:t>Player Efficiency Metric called Lancer Analytic Score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CFCDD4B-AAA7-3E4A-8381-1085DB173FBE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5921" y="4895735"/>
            <a:ext cx="1271016" cy="175564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96F885A9-D027-A54F-9EC3-D0B9AB04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7309" y="3535530"/>
            <a:ext cx="557784" cy="557784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692691E-1DCA-1C4E-BB5D-54F6449BFF38}"/>
              </a:ext>
            </a:extLst>
          </p:cNvPr>
          <p:cNvSpPr/>
          <p:nvPr/>
        </p:nvSpPr>
        <p:spPr>
          <a:xfrm>
            <a:off x="5035093" y="3527868"/>
            <a:ext cx="3623479" cy="5529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B57BF0D-16E2-E24C-AD5C-EF5A87D67482}"/>
              </a:ext>
            </a:extLst>
          </p:cNvPr>
          <p:cNvSpPr txBox="1"/>
          <p:nvPr/>
        </p:nvSpPr>
        <p:spPr>
          <a:xfrm>
            <a:off x="5081694" y="3568287"/>
            <a:ext cx="3447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" pitchFamily="2" charset="0"/>
              </a:rPr>
              <a:t>Spider Chart of player strengths and weaknesses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4406721-6DF0-B34B-8245-6149D14C5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890" y="5098755"/>
            <a:ext cx="557784" cy="557784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1F93AD8-CED5-824D-94C0-086DAC84C019}"/>
              </a:ext>
            </a:extLst>
          </p:cNvPr>
          <p:cNvSpPr/>
          <p:nvPr/>
        </p:nvSpPr>
        <p:spPr>
          <a:xfrm>
            <a:off x="5004894" y="5087287"/>
            <a:ext cx="3653678" cy="5529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00014E-1DA8-384E-8B43-2C5B6505A590}"/>
              </a:ext>
            </a:extLst>
          </p:cNvPr>
          <p:cNvSpPr txBox="1"/>
          <p:nvPr/>
        </p:nvSpPr>
        <p:spPr>
          <a:xfrm>
            <a:off x="5092937" y="1963177"/>
            <a:ext cx="34473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" pitchFamily="2" charset="0"/>
              </a:rPr>
              <a:t>Rebounding and Defensive Efficiency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0AF7044-CD21-9344-B480-B2D57A84A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4493" y="6126813"/>
            <a:ext cx="557784" cy="557784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A27EE3E-D8AF-4346-9F11-1C13BDA3FBFB}"/>
              </a:ext>
            </a:extLst>
          </p:cNvPr>
          <p:cNvSpPr/>
          <p:nvPr/>
        </p:nvSpPr>
        <p:spPr>
          <a:xfrm>
            <a:off x="3247319" y="6106636"/>
            <a:ext cx="3653678" cy="5529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A84F-3887-1448-8736-A1F2A64A1B2B}"/>
              </a:ext>
            </a:extLst>
          </p:cNvPr>
          <p:cNvSpPr txBox="1"/>
          <p:nvPr/>
        </p:nvSpPr>
        <p:spPr>
          <a:xfrm>
            <a:off x="3341343" y="6236894"/>
            <a:ext cx="34473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" pitchFamily="2" charset="0"/>
              </a:rPr>
              <a:t>Player Profiles and Reports</a:t>
            </a:r>
          </a:p>
        </p:txBody>
      </p:sp>
    </p:spTree>
    <p:extLst>
      <p:ext uri="{BB962C8B-B14F-4D97-AF65-F5344CB8AC3E}">
        <p14:creationId xmlns:p14="http://schemas.microsoft.com/office/powerpoint/2010/main" val="358819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7ED38014-231B-7243-AC62-CD4E58A24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401" y="-527820"/>
            <a:ext cx="6502400" cy="6502400"/>
          </a:xfrm>
          <a:prstGeom prst="rect">
            <a:avLst/>
          </a:prstGeom>
          <a:scene3d>
            <a:camera prst="orthographicFront"/>
            <a:lightRig rig="flood" dir="t"/>
          </a:scene3d>
          <a:sp3d prstMaterial="clear"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F649D7-64A4-FC45-AEB9-8327E464680B}"/>
              </a:ext>
            </a:extLst>
          </p:cNvPr>
          <p:cNvSpPr txBox="1"/>
          <p:nvPr/>
        </p:nvSpPr>
        <p:spPr>
          <a:xfrm>
            <a:off x="157655" y="167716"/>
            <a:ext cx="101319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Lineup</a:t>
            </a:r>
            <a:r>
              <a:rPr lang="en-US" sz="4500" b="1" dirty="0">
                <a:latin typeface="Helvetica" pitchFamily="2" charset="0"/>
              </a:rPr>
              <a:t> Optimization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2A6184-FA28-0441-8189-4174CCF0B540}"/>
              </a:ext>
            </a:extLst>
          </p:cNvPr>
          <p:cNvSpPr/>
          <p:nvPr/>
        </p:nvSpPr>
        <p:spPr>
          <a:xfrm>
            <a:off x="1373041" y="1323775"/>
            <a:ext cx="3983421" cy="3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5D6D62-927C-BC41-9310-C8312D834E84}"/>
              </a:ext>
            </a:extLst>
          </p:cNvPr>
          <p:cNvSpPr txBox="1"/>
          <p:nvPr/>
        </p:nvSpPr>
        <p:spPr>
          <a:xfrm>
            <a:off x="1394063" y="1415981"/>
            <a:ext cx="3972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Pre-Game</a:t>
            </a:r>
          </a:p>
          <a:p>
            <a:pPr algn="ctr"/>
            <a:r>
              <a:rPr lang="en-US" sz="2000" b="1" dirty="0">
                <a:latin typeface="Helvetica" pitchFamily="2" charset="0"/>
              </a:rPr>
              <a:t>Lineup Analysis </a:t>
            </a:r>
          </a:p>
          <a:p>
            <a:pPr algn="ctr"/>
            <a:r>
              <a:rPr lang="en-US" sz="2000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629D5F-A2E0-C847-AF76-F1BFABB3DE05}"/>
              </a:ext>
            </a:extLst>
          </p:cNvPr>
          <p:cNvCxnSpPr>
            <a:cxnSpLocks/>
          </p:cNvCxnSpPr>
          <p:nvPr/>
        </p:nvCxnSpPr>
        <p:spPr>
          <a:xfrm>
            <a:off x="1383552" y="2199827"/>
            <a:ext cx="39729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0FD20A-1204-0F45-9401-122BB04D0B1B}"/>
              </a:ext>
            </a:extLst>
          </p:cNvPr>
          <p:cNvSpPr txBox="1"/>
          <p:nvPr/>
        </p:nvSpPr>
        <p:spPr>
          <a:xfrm>
            <a:off x="1383552" y="2199827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98A84A-6270-1043-9A29-522B9717FA38}"/>
              </a:ext>
            </a:extLst>
          </p:cNvPr>
          <p:cNvSpPr txBox="1"/>
          <p:nvPr/>
        </p:nvSpPr>
        <p:spPr>
          <a:xfrm>
            <a:off x="1394063" y="2130202"/>
            <a:ext cx="396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Collected data from HUDL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Developed script to analyze player efficiencies(PER, RBE, 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Developed script to analyze shooting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Developed script to create spider charts to help coaching decisions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928EAB-FF08-F54A-AD09-1C2CACD3807D}"/>
              </a:ext>
            </a:extLst>
          </p:cNvPr>
          <p:cNvSpPr txBox="1"/>
          <p:nvPr/>
        </p:nvSpPr>
        <p:spPr>
          <a:xfrm>
            <a:off x="6660781" y="2294548"/>
            <a:ext cx="396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Eye Test: “chemistry between new lineup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Data: collect efficiency ratings per player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Execution: Compare older practice efficiency ratings vs newer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If newer ratings are higher, the new lineup will play more minutes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B11390-0C32-554E-BE73-262F446A19A4}"/>
              </a:ext>
            </a:extLst>
          </p:cNvPr>
          <p:cNvCxnSpPr>
            <a:cxnSpLocks/>
          </p:cNvCxnSpPr>
          <p:nvPr/>
        </p:nvCxnSpPr>
        <p:spPr>
          <a:xfrm>
            <a:off x="6650271" y="2225910"/>
            <a:ext cx="3948859" cy="15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A026BF-E85E-9D4E-BABD-4EBF5D6B3E26}"/>
              </a:ext>
            </a:extLst>
          </p:cNvPr>
          <p:cNvSpPr txBox="1"/>
          <p:nvPr/>
        </p:nvSpPr>
        <p:spPr>
          <a:xfrm>
            <a:off x="6639760" y="1581424"/>
            <a:ext cx="397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Practice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68D79-6C63-8D4D-8E6E-9BA42FC29578}"/>
              </a:ext>
            </a:extLst>
          </p:cNvPr>
          <p:cNvSpPr/>
          <p:nvPr/>
        </p:nvSpPr>
        <p:spPr>
          <a:xfrm>
            <a:off x="6660781" y="1323775"/>
            <a:ext cx="3983421" cy="3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41" name="Plus 40">
            <a:extLst>
              <a:ext uri="{FF2B5EF4-FFF2-40B4-BE49-F238E27FC236}">
                <a16:creationId xmlns:a16="http://schemas.microsoft.com/office/drawing/2014/main" id="{4B39DB17-0A02-A14B-8F0E-0EBBA487CEAF}"/>
              </a:ext>
            </a:extLst>
          </p:cNvPr>
          <p:cNvSpPr/>
          <p:nvPr/>
        </p:nvSpPr>
        <p:spPr>
          <a:xfrm>
            <a:off x="5603973" y="2715551"/>
            <a:ext cx="798786" cy="826048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06A8C8-86E3-3B4F-96BB-AABFA33FB141}"/>
              </a:ext>
            </a:extLst>
          </p:cNvPr>
          <p:cNvGrpSpPr/>
          <p:nvPr/>
        </p:nvGrpSpPr>
        <p:grpSpPr>
          <a:xfrm>
            <a:off x="3045851" y="5064235"/>
            <a:ext cx="5915030" cy="1638187"/>
            <a:chOff x="1748628" y="4806719"/>
            <a:chExt cx="5915030" cy="163818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45C347-B699-AA47-B280-D4161473A752}"/>
                </a:ext>
              </a:extLst>
            </p:cNvPr>
            <p:cNvGrpSpPr/>
            <p:nvPr/>
          </p:nvGrpSpPr>
          <p:grpSpPr>
            <a:xfrm>
              <a:off x="1748628" y="5717064"/>
              <a:ext cx="5915030" cy="727842"/>
              <a:chOff x="1748628" y="5717064"/>
              <a:chExt cx="5915030" cy="7278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3A92FD-1D1D-B04A-A4B2-49909F6DFB8E}"/>
                  </a:ext>
                </a:extLst>
              </p:cNvPr>
              <p:cNvSpPr/>
              <p:nvPr/>
            </p:nvSpPr>
            <p:spPr>
              <a:xfrm>
                <a:off x="1748628" y="5717064"/>
                <a:ext cx="2743200" cy="727842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Helvetica" pitchFamily="2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2EFD21F-D4F2-AA42-BDC8-73D5DBB9879D}"/>
                  </a:ext>
                </a:extLst>
              </p:cNvPr>
              <p:cNvSpPr/>
              <p:nvPr/>
            </p:nvSpPr>
            <p:spPr>
              <a:xfrm>
                <a:off x="4920458" y="5717064"/>
                <a:ext cx="2743200" cy="727842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Helvetica" pitchFamily="2" charset="0"/>
                </a:endParaRPr>
              </a:p>
              <a:p>
                <a:pPr algn="ctr"/>
                <a:r>
                  <a:rPr lang="en-US" b="1" dirty="0">
                    <a:latin typeface="Helvetica" pitchFamily="2" charset="0"/>
                  </a:rPr>
                  <a:t>Made CCS playoffs</a:t>
                </a:r>
              </a:p>
              <a:p>
                <a:pPr algn="ctr"/>
                <a:endParaRPr lang="en-US" b="1" dirty="0">
                  <a:latin typeface="Helvetica" pitchFamily="2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655F8B-C731-6D45-A69B-B0F46D6D0DD5}"/>
                </a:ext>
              </a:extLst>
            </p:cNvPr>
            <p:cNvSpPr txBox="1"/>
            <p:nvPr/>
          </p:nvSpPr>
          <p:spPr>
            <a:xfrm>
              <a:off x="3629979" y="4806719"/>
              <a:ext cx="172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i="1" dirty="0">
                <a:latin typeface="Helvetica Bold Oblique" pitchFamily="2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317FCE9-1F55-5542-8D40-05B6DE9981B9}"/>
              </a:ext>
            </a:extLst>
          </p:cNvPr>
          <p:cNvSpPr/>
          <p:nvPr/>
        </p:nvSpPr>
        <p:spPr>
          <a:xfrm>
            <a:off x="4998224" y="5239483"/>
            <a:ext cx="2010284" cy="47337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Outcomes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6BFBA2-2677-B44A-859A-816F69308405}"/>
              </a:ext>
            </a:extLst>
          </p:cNvPr>
          <p:cNvSpPr/>
          <p:nvPr/>
        </p:nvSpPr>
        <p:spPr>
          <a:xfrm>
            <a:off x="2092058" y="6018968"/>
            <a:ext cx="4714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Came back from </a:t>
            </a:r>
          </a:p>
          <a:p>
            <a:pPr algn="ctr"/>
            <a:r>
              <a:rPr lang="en-US" b="1" dirty="0">
                <a:latin typeface="Helvetica" pitchFamily="2" charset="0"/>
              </a:rPr>
              <a:t>Relegation last season</a:t>
            </a:r>
          </a:p>
        </p:txBody>
      </p:sp>
    </p:spTree>
    <p:extLst>
      <p:ext uri="{BB962C8B-B14F-4D97-AF65-F5344CB8AC3E}">
        <p14:creationId xmlns:p14="http://schemas.microsoft.com/office/powerpoint/2010/main" val="382619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{684B4D64-09D0-754D-A2ED-22E447FDB188}tf10001076</Template>
  <TotalTime>16139</TotalTime>
  <Words>374</Words>
  <Application>Microsoft Macintosh PowerPoint</Application>
  <PresentationFormat>Widescreen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Bold Oblique</vt:lpstr>
      <vt:lpstr>Helvetica Light</vt:lpstr>
      <vt:lpstr>Office Theme</vt:lpstr>
      <vt:lpstr>Sreekar Kutagulla Lancer Analytics, Co-Founder Sports Analytics Portfolio  sreekarkutagulla@sfhs.com Saint Francis High School ‘23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Sreekar Kutagulla Lancer Analytics, Co-Founder Sports Analytics Portfolio  sreekarkutagulla@sfhs.edu Saint Francis High School ‘24 </dc:title>
  <dc:creator>shanmukh kutagulla</dc:creator>
  <cp:lastModifiedBy>Microsoft Office User</cp:lastModifiedBy>
  <cp:revision>57</cp:revision>
  <dcterms:created xsi:type="dcterms:W3CDTF">2022-02-11T03:36:24Z</dcterms:created>
  <dcterms:modified xsi:type="dcterms:W3CDTF">2022-02-23T00:23:58Z</dcterms:modified>
</cp:coreProperties>
</file>