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60" r:id="rId4"/>
    <p:sldId id="259" r:id="rId5"/>
    <p:sldId id="263" r:id="rId6"/>
    <p:sldId id="264"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904" autoAdjust="0"/>
    <p:restoredTop sz="94660"/>
  </p:normalViewPr>
  <p:slideViewPr>
    <p:cSldViewPr snapToGrid="0">
      <p:cViewPr>
        <p:scale>
          <a:sx n="60" d="100"/>
          <a:sy n="60" d="100"/>
        </p:scale>
        <p:origin x="53"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DC4F-24A4-4CFA-ADDF-C080E21F7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418B28-2707-4C80-8EA2-54B0E6A56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2A859E-AEAD-42FE-9B23-DA75D96547E0}"/>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1BCEA895-D440-4614-B182-607342046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C3C7A-80EC-47BA-9D8F-DE4632E5F7F7}"/>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74758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CD7C-D901-4200-84A3-161DE7864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85DDCA-79EB-4111-91E4-AD4146A50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0B0F8-1265-4465-BEDB-308D51C04546}"/>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22A94D21-8FD1-41C9-A431-EAAB165AF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8285E-5DA1-4782-99CC-5D8E6C35E095}"/>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16570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1613E-6C49-4F2F-BD89-2CA8761560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7BD9B1-20DA-4D03-B62C-117379168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AA9BE-4E7D-42AF-AD6B-D5F3955310A6}"/>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127FD15A-8D28-4DBA-B597-1460BB22C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41D46-6749-4BD0-870E-EBFD3A914374}"/>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74739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C2E1-F1DE-44CC-9F92-0028CE5E31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FA43A-33B5-4C74-B8D1-BCD0E3388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61175-7167-4BC8-B57C-6E4A119AA985}"/>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C202D4FE-F1DC-4DD3-A94A-E06CB08A0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E9E6C-4CFE-4485-8475-EF8F18DF6FAA}"/>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38930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FD46-648F-441A-89D4-EF1CCE639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5ECE6-F8B9-433B-AD47-BC33C435F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EDB90-5FA3-4AE4-AF18-DE4A2D05B1A7}"/>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0360F0EA-629C-4FFC-89B0-FDC4FC8D4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AD897-3693-4350-BFE3-78CC78AA2882}"/>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95450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EF5B-81AF-4A68-8CFA-5019C1849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5EACA5-C6DB-491F-B0FD-AFAF66F92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48B5DE-42C0-42D9-9B20-745A6DDA6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CBD792-394D-4616-BF41-B204E46FA890}"/>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6" name="Footer Placeholder 5">
            <a:extLst>
              <a:ext uri="{FF2B5EF4-FFF2-40B4-BE49-F238E27FC236}">
                <a16:creationId xmlns:a16="http://schemas.microsoft.com/office/drawing/2014/main" id="{1B0567C8-7D4C-4611-90EA-926B8FD78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9F38-A159-430E-8852-9C83DB7A6FB3}"/>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60597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46E1-96BE-44A1-ACBE-23324980A2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7C616-B2B3-4A42-9EFF-2277E85CF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75413-8F5B-4F52-95BA-C6E0344AE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9FD027-8629-4D4C-8F35-A07BE019F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D6908-195B-4F05-9D61-3E33110F5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57F7E-86D2-4F5C-BCC9-46211AB683D3}"/>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8" name="Footer Placeholder 7">
            <a:extLst>
              <a:ext uri="{FF2B5EF4-FFF2-40B4-BE49-F238E27FC236}">
                <a16:creationId xmlns:a16="http://schemas.microsoft.com/office/drawing/2014/main" id="{8DC1634A-319C-4637-A40F-13D6565602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1A508-6088-480C-ACDA-CAF769ABFAAA}"/>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77047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DA17-ED65-491D-937D-51345DAE87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E3B69-A289-47B1-931E-106C2C5B82CD}"/>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4" name="Footer Placeholder 3">
            <a:extLst>
              <a:ext uri="{FF2B5EF4-FFF2-40B4-BE49-F238E27FC236}">
                <a16:creationId xmlns:a16="http://schemas.microsoft.com/office/drawing/2014/main" id="{55583A8E-DF50-453A-B103-F004552336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0F8868-C996-4DBF-9F14-F1CCE8D8378B}"/>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59630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123F7-9EB9-49BE-B998-723C09ED1CA4}"/>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3" name="Footer Placeholder 2">
            <a:extLst>
              <a:ext uri="{FF2B5EF4-FFF2-40B4-BE49-F238E27FC236}">
                <a16:creationId xmlns:a16="http://schemas.microsoft.com/office/drawing/2014/main" id="{6335CA01-90BB-4375-BF3D-2E3B00ED52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0D31D2-3CA7-45F1-9325-FB51EBD0E7C6}"/>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173033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2A4D-A8A7-4148-BF11-D294F2242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5DADB-9CE6-4F05-975D-A9B4AEDB3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075876-7381-4BA8-8203-C2FF41C76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95144-BFE6-4A82-85E9-3C8278D14535}"/>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6" name="Footer Placeholder 5">
            <a:extLst>
              <a:ext uri="{FF2B5EF4-FFF2-40B4-BE49-F238E27FC236}">
                <a16:creationId xmlns:a16="http://schemas.microsoft.com/office/drawing/2014/main" id="{120DF1BA-E6D7-4BB0-8F6B-818786891E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4A2B24-DC9B-4547-BF01-A6F5D55CD77E}"/>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237545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8E04-5256-419C-86BB-EB7818CE7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DC1FB7-F415-4EBF-B9D0-68D30FF48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D69BA6-71F5-48AF-893C-DBD4C08A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334E5-279D-409B-B46B-A5CDE91F7ED6}"/>
              </a:ext>
            </a:extLst>
          </p:cNvPr>
          <p:cNvSpPr>
            <a:spLocks noGrp="1"/>
          </p:cNvSpPr>
          <p:nvPr>
            <p:ph type="dt" sz="half" idx="10"/>
          </p:nvPr>
        </p:nvSpPr>
        <p:spPr/>
        <p:txBody>
          <a:bodyPr/>
          <a:lstStyle/>
          <a:p>
            <a:fld id="{E4847244-23B7-4795-8E71-D26581CDEC16}" type="datetimeFigureOut">
              <a:rPr lang="en-IN" smtClean="0"/>
              <a:t>23-10-2024</a:t>
            </a:fld>
            <a:endParaRPr lang="en-IN"/>
          </a:p>
        </p:txBody>
      </p:sp>
      <p:sp>
        <p:nvSpPr>
          <p:cNvPr id="6" name="Footer Placeholder 5">
            <a:extLst>
              <a:ext uri="{FF2B5EF4-FFF2-40B4-BE49-F238E27FC236}">
                <a16:creationId xmlns:a16="http://schemas.microsoft.com/office/drawing/2014/main" id="{5A776529-4DCB-4E13-A345-5C37CEC65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94460D-5F5C-459A-9334-0076221DC0A2}"/>
              </a:ext>
            </a:extLst>
          </p:cNvPr>
          <p:cNvSpPr>
            <a:spLocks noGrp="1"/>
          </p:cNvSpPr>
          <p:nvPr>
            <p:ph type="sldNum" sz="quarter" idx="12"/>
          </p:nvPr>
        </p:nvSpPr>
        <p:spPr/>
        <p:txBody>
          <a:bodyPr/>
          <a:lstStyle/>
          <a:p>
            <a:fld id="{73B130D9-FE00-434F-9E55-F866F1D573F3}" type="slidenum">
              <a:rPr lang="en-IN" smtClean="0"/>
              <a:t>‹#›</a:t>
            </a:fld>
            <a:endParaRPr lang="en-IN"/>
          </a:p>
        </p:txBody>
      </p:sp>
    </p:spTree>
    <p:extLst>
      <p:ext uri="{BB962C8B-B14F-4D97-AF65-F5344CB8AC3E}">
        <p14:creationId xmlns:p14="http://schemas.microsoft.com/office/powerpoint/2010/main" val="371152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E4673-EC05-4591-B78A-1EA1F482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10D303-2DAB-49BD-9188-EFC359700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72E3D-0EA4-455A-889C-C0A4E03F3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47244-23B7-4795-8E71-D26581CDEC16}" type="datetimeFigureOut">
              <a:rPr lang="en-IN" smtClean="0"/>
              <a:t>23-10-2024</a:t>
            </a:fld>
            <a:endParaRPr lang="en-IN"/>
          </a:p>
        </p:txBody>
      </p:sp>
      <p:sp>
        <p:nvSpPr>
          <p:cNvPr id="5" name="Footer Placeholder 4">
            <a:extLst>
              <a:ext uri="{FF2B5EF4-FFF2-40B4-BE49-F238E27FC236}">
                <a16:creationId xmlns:a16="http://schemas.microsoft.com/office/drawing/2014/main" id="{6DF4190B-0AEF-423C-8B65-054F9491A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1FCAD-4AE5-4D88-A6EE-3B9C24BF4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30D9-FE00-434F-9E55-F866F1D573F3}" type="slidenum">
              <a:rPr lang="en-IN" smtClean="0"/>
              <a:t>‹#›</a:t>
            </a:fld>
            <a:endParaRPr lang="en-IN"/>
          </a:p>
        </p:txBody>
      </p:sp>
    </p:spTree>
    <p:extLst>
      <p:ext uri="{BB962C8B-B14F-4D97-AF65-F5344CB8AC3E}">
        <p14:creationId xmlns:p14="http://schemas.microsoft.com/office/powerpoint/2010/main" val="186619985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FA8170-E0F2-485F-8C41-2F684B3B3353}"/>
              </a:ext>
            </a:extLst>
          </p:cNvPr>
          <p:cNvSpPr txBox="1"/>
          <p:nvPr/>
        </p:nvSpPr>
        <p:spPr>
          <a:xfrm>
            <a:off x="2967318" y="2659559"/>
            <a:ext cx="6490447" cy="769441"/>
          </a:xfrm>
          <a:prstGeom prst="rect">
            <a:avLst/>
          </a:prstGeom>
          <a:noFill/>
        </p:spPr>
        <p:txBody>
          <a:bodyPr wrap="square" rtlCol="0">
            <a:spAutoFit/>
          </a:bodyPr>
          <a:lstStyle/>
          <a:p>
            <a:r>
              <a:rPr lang="en-IN" sz="4400" b="1" dirty="0">
                <a:latin typeface="Calibri Light" panose="020F0302020204030204" pitchFamily="34" charset="0"/>
                <a:cs typeface="Calibri Light" panose="020F0302020204030204" pitchFamily="34" charset="0"/>
              </a:rPr>
              <a:t>Project </a:t>
            </a:r>
          </a:p>
        </p:txBody>
      </p:sp>
    </p:spTree>
    <p:extLst>
      <p:ext uri="{BB962C8B-B14F-4D97-AF65-F5344CB8AC3E}">
        <p14:creationId xmlns:p14="http://schemas.microsoft.com/office/powerpoint/2010/main" val="72738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77AC93-8CEB-4831-9658-70875591FD2D}"/>
              </a:ext>
            </a:extLst>
          </p:cNvPr>
          <p:cNvSpPr/>
          <p:nvPr/>
        </p:nvSpPr>
        <p:spPr>
          <a:xfrm>
            <a:off x="5020235" y="304800"/>
            <a:ext cx="2088777" cy="6275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Datasets</a:t>
            </a:r>
          </a:p>
        </p:txBody>
      </p:sp>
      <p:sp>
        <p:nvSpPr>
          <p:cNvPr id="5" name="TextBox 4">
            <a:extLst>
              <a:ext uri="{FF2B5EF4-FFF2-40B4-BE49-F238E27FC236}">
                <a16:creationId xmlns:a16="http://schemas.microsoft.com/office/drawing/2014/main" id="{4CEEE7D0-913B-48AD-B82F-0E6B3078E7A2}"/>
              </a:ext>
            </a:extLst>
          </p:cNvPr>
          <p:cNvSpPr txBox="1"/>
          <p:nvPr/>
        </p:nvSpPr>
        <p:spPr>
          <a:xfrm>
            <a:off x="1228165" y="1703294"/>
            <a:ext cx="9879106"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j-lt"/>
              </a:rPr>
              <a:t>Domain : Finance</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Project: Bank loan of customers</a:t>
            </a:r>
          </a:p>
          <a:p>
            <a:endParaRPr lang="en-IN" dirty="0">
              <a:latin typeface="+mj-lt"/>
            </a:endParaRPr>
          </a:p>
          <a:p>
            <a:pPr marL="285750" indent="-285750">
              <a:buFont typeface="Arial" panose="020B0604020202020204" pitchFamily="34" charset="0"/>
              <a:buChar char="•"/>
            </a:pPr>
            <a:r>
              <a:rPr lang="en-IN" dirty="0">
                <a:latin typeface="+mj-lt"/>
              </a:rPr>
              <a:t>Datasets: Finance_1.xlsx &amp; Finance_2.xlsx</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Dataset Type: Excel Data</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Dataset Size: Each Excel file has 39k+ records</a:t>
            </a:r>
          </a:p>
        </p:txBody>
      </p:sp>
    </p:spTree>
    <p:extLst>
      <p:ext uri="{BB962C8B-B14F-4D97-AF65-F5344CB8AC3E}">
        <p14:creationId xmlns:p14="http://schemas.microsoft.com/office/powerpoint/2010/main" val="230953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B50A4-34F5-4BD8-B471-08DD3F07F102}"/>
              </a:ext>
            </a:extLst>
          </p:cNvPr>
          <p:cNvSpPr txBox="1"/>
          <p:nvPr/>
        </p:nvSpPr>
        <p:spPr>
          <a:xfrm>
            <a:off x="318052" y="304800"/>
            <a:ext cx="10893287" cy="2862322"/>
          </a:xfrm>
          <a:prstGeom prst="rect">
            <a:avLst/>
          </a:prstGeom>
          <a:noFill/>
        </p:spPr>
        <p:txBody>
          <a:bodyPr wrap="square" rtlCol="0">
            <a:spAutoFit/>
          </a:bodyPr>
          <a:lstStyle/>
          <a:p>
            <a:pPr marL="285750" indent="-285750">
              <a:buFont typeface="Arial" panose="020B0604020202020204" pitchFamily="34" charset="0"/>
              <a:buChar char="•"/>
            </a:pPr>
            <a:r>
              <a:rPr lang="en-GB" dirty="0"/>
              <a:t>Remove unwanted column</a:t>
            </a:r>
            <a:endParaRPr lang="en-IN" dirty="0"/>
          </a:p>
          <a:p>
            <a:pPr marL="285750" indent="-285750">
              <a:buFont typeface="Arial" panose="020B0604020202020204" pitchFamily="34" charset="0"/>
              <a:buChar char="•"/>
            </a:pPr>
            <a:r>
              <a:rPr lang="en-GB" dirty="0"/>
              <a:t>Check the duplicates using </a:t>
            </a:r>
            <a:r>
              <a:rPr lang="en-GB" dirty="0" err="1"/>
              <a:t>dax</a:t>
            </a:r>
            <a:r>
              <a:rPr lang="en-GB" dirty="0"/>
              <a:t>  COUNTROWS(FILTER(Sheet1,Sheet1[id] = EARLIER(Sheet1[id])))</a:t>
            </a:r>
          </a:p>
          <a:p>
            <a:pPr marL="285750" indent="-285750">
              <a:buFont typeface="Arial" panose="020B0604020202020204" pitchFamily="34" charset="0"/>
              <a:buChar char="•"/>
            </a:pPr>
            <a:r>
              <a:rPr lang="en-GB" dirty="0"/>
              <a:t>Calculate the new table</a:t>
            </a:r>
          </a:p>
          <a:p>
            <a:pPr marL="285750" indent="-285750">
              <a:buFont typeface="Arial" panose="020B0604020202020204" pitchFamily="34" charset="0"/>
              <a:buChar char="•"/>
            </a:pPr>
            <a:r>
              <a:rPr lang="en-GB" dirty="0"/>
              <a:t>Calculate a new column on remaining loan payment amount </a:t>
            </a:r>
          </a:p>
          <a:p>
            <a:pPr marL="285750" indent="-285750">
              <a:buFont typeface="Arial" panose="020B0604020202020204" pitchFamily="34" charset="0"/>
              <a:buChar char="•"/>
            </a:pPr>
            <a:r>
              <a:rPr lang="en-GB" dirty="0"/>
              <a:t> </a:t>
            </a:r>
            <a:r>
              <a:rPr lang="en-GB" dirty="0" err="1"/>
              <a:t>Remaining_Loan_Payment</a:t>
            </a:r>
            <a:r>
              <a:rPr lang="en-GB" dirty="0"/>
              <a:t> = (RELATED(Finance_1[</a:t>
            </a:r>
            <a:r>
              <a:rPr lang="en-GB" dirty="0" err="1"/>
              <a:t>installment</a:t>
            </a:r>
            <a:r>
              <a:rPr lang="en-GB" dirty="0"/>
              <a:t>]) * VALUE(SUBSTITUTE(RELATED(Finance_1[term]), " months", ""))) - Sheet1[</a:t>
            </a:r>
            <a:r>
              <a:rPr lang="en-GB" dirty="0" err="1"/>
              <a:t>total_pymnt</a:t>
            </a:r>
            <a:r>
              <a:rPr lang="en-GB"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3" name="TextBox 2">
            <a:extLst>
              <a:ext uri="{FF2B5EF4-FFF2-40B4-BE49-F238E27FC236}">
                <a16:creationId xmlns:a16="http://schemas.microsoft.com/office/drawing/2014/main" id="{6DB2D7D9-7469-49C9-BCCE-64C96AAAA832}"/>
              </a:ext>
            </a:extLst>
          </p:cNvPr>
          <p:cNvSpPr txBox="1"/>
          <p:nvPr/>
        </p:nvSpPr>
        <p:spPr>
          <a:xfrm>
            <a:off x="318052" y="2319131"/>
            <a:ext cx="11237844" cy="984885"/>
          </a:xfrm>
          <a:prstGeom prst="rect">
            <a:avLst/>
          </a:prstGeom>
          <a:noFill/>
        </p:spPr>
        <p:txBody>
          <a:bodyPr wrap="square" rtlCol="0">
            <a:spAutoFit/>
          </a:bodyPr>
          <a:lstStyle/>
          <a:p>
            <a:r>
              <a:rPr lang="en-GB" sz="2000" dirty="0"/>
              <a:t>This dashboard provides insights into the </a:t>
            </a:r>
            <a:r>
              <a:rPr lang="en-GB" sz="2000" b="1" dirty="0"/>
              <a:t>Customer Loan Status</a:t>
            </a:r>
            <a:r>
              <a:rPr lang="en-GB" sz="2000" dirty="0"/>
              <a:t>, breaking down key performance indicators</a:t>
            </a:r>
          </a:p>
          <a:p>
            <a:endParaRPr lang="en-IN" dirty="0"/>
          </a:p>
        </p:txBody>
      </p:sp>
    </p:spTree>
    <p:extLst>
      <p:ext uri="{BB962C8B-B14F-4D97-AF65-F5344CB8AC3E}">
        <p14:creationId xmlns:p14="http://schemas.microsoft.com/office/powerpoint/2010/main" val="229468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78BB5C-3AC2-487C-8932-529ABA1B195B}"/>
              </a:ext>
            </a:extLst>
          </p:cNvPr>
          <p:cNvSpPr/>
          <p:nvPr/>
        </p:nvSpPr>
        <p:spPr>
          <a:xfrm>
            <a:off x="5253319" y="197223"/>
            <a:ext cx="1864658"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KPI’s</a:t>
            </a:r>
          </a:p>
        </p:txBody>
      </p:sp>
      <p:sp>
        <p:nvSpPr>
          <p:cNvPr id="5" name="TextBox 4">
            <a:extLst>
              <a:ext uri="{FF2B5EF4-FFF2-40B4-BE49-F238E27FC236}">
                <a16:creationId xmlns:a16="http://schemas.microsoft.com/office/drawing/2014/main" id="{0892308F-C161-4EA2-9B50-5081F8A3213D}"/>
              </a:ext>
            </a:extLst>
          </p:cNvPr>
          <p:cNvSpPr txBox="1"/>
          <p:nvPr/>
        </p:nvSpPr>
        <p:spPr>
          <a:xfrm>
            <a:off x="546847" y="1308847"/>
            <a:ext cx="11232777" cy="5632311"/>
          </a:xfrm>
          <a:prstGeom prst="rect">
            <a:avLst/>
          </a:prstGeom>
          <a:noFill/>
        </p:spPr>
        <p:txBody>
          <a:bodyPr wrap="square" rtlCol="0">
            <a:spAutoFit/>
          </a:bodyPr>
          <a:lstStyle/>
          <a:p>
            <a:pPr marL="342900" indent="-342900">
              <a:buFont typeface="+mj-lt"/>
              <a:buAutoNum type="arabicPeriod"/>
            </a:pPr>
            <a:r>
              <a:rPr lang="en-IN" dirty="0">
                <a:latin typeface="+mj-lt"/>
              </a:rPr>
              <a:t>Year wise loan amount Stats</a:t>
            </a:r>
          </a:p>
          <a:p>
            <a:r>
              <a:rPr lang="en-GB" dirty="0"/>
              <a:t>From 2007 to 2011, there has been a substantial growth in loan disbursement</a:t>
            </a:r>
          </a:p>
          <a:p>
            <a:endParaRPr lang="en-GB" b="1" dirty="0"/>
          </a:p>
          <a:p>
            <a:r>
              <a:rPr lang="en-GB" b="1" dirty="0"/>
              <a:t>Key Insight</a:t>
            </a:r>
            <a:r>
              <a:rPr lang="en-GB" dirty="0"/>
              <a:t>: The sharp increase between 2010 and 2011 indicates aggressive growth in customer acquisition or larger loan sizes being issued during this time.</a:t>
            </a:r>
          </a:p>
          <a:p>
            <a:r>
              <a:rPr lang="en-GB" dirty="0"/>
              <a:t>This indicates strong demand or expansion efforts by the financial institution.</a:t>
            </a:r>
            <a:endParaRPr lang="en-GB" dirty="0">
              <a:latin typeface="+mj-lt"/>
            </a:endParaRP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Grade and sub grade wise </a:t>
            </a:r>
            <a:r>
              <a:rPr lang="en-IN" dirty="0" err="1">
                <a:latin typeface="+mj-lt"/>
              </a:rPr>
              <a:t>revol_bal</a:t>
            </a:r>
            <a:endParaRPr lang="en-IN" dirty="0">
              <a:latin typeface="+mj-lt"/>
            </a:endParaRPr>
          </a:p>
          <a:p>
            <a:r>
              <a:rPr lang="en-GB" dirty="0"/>
              <a:t>This chart displays the distribution of revolving balances across different credit grades (A to F) and subgrades (1 to </a:t>
            </a:r>
          </a:p>
          <a:p>
            <a:endParaRPr lang="en-GB" dirty="0"/>
          </a:p>
          <a:p>
            <a:r>
              <a:rPr lang="en-GB" dirty="0"/>
              <a:t>Borrowers in Grade B tend to have higher revolving balances, indicating either higher risk or more loan exposure in this credit tier.</a:t>
            </a:r>
          </a:p>
          <a:p>
            <a:endParaRPr lang="en-IN" dirty="0">
              <a:latin typeface="+mj-lt"/>
            </a:endParaRP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Total Payment for Verified Status Vs Total Payment for Non Verified Status</a:t>
            </a:r>
          </a:p>
          <a:p>
            <a:r>
              <a:rPr lang="en-GB" dirty="0"/>
              <a:t>This chart shows the distribution of payments based on verification status. Used basic filtering function and removed the source verified details from the data.</a:t>
            </a:r>
          </a:p>
          <a:p>
            <a:r>
              <a:rPr lang="en-GB" dirty="0"/>
              <a:t>A greater proportion of payments are made by customers with verified loan statuses, which might indicate a more reliable repayment </a:t>
            </a:r>
            <a:r>
              <a:rPr lang="en-GB" dirty="0" err="1"/>
              <a:t>behavior</a:t>
            </a:r>
            <a:r>
              <a:rPr lang="en-GB" dirty="0"/>
              <a:t> compared to non-verified customers.</a:t>
            </a:r>
            <a:endParaRPr lang="en-IN" dirty="0">
              <a:latin typeface="+mj-lt"/>
            </a:endParaRPr>
          </a:p>
          <a:p>
            <a:pPr marL="342900" indent="-342900">
              <a:buFont typeface="+mj-lt"/>
              <a:buAutoNum type="arabicPeriod"/>
            </a:pPr>
            <a:endParaRPr lang="en-IN" dirty="0">
              <a:latin typeface="+mj-lt"/>
            </a:endParaRPr>
          </a:p>
        </p:txBody>
      </p:sp>
    </p:spTree>
    <p:extLst>
      <p:ext uri="{BB962C8B-B14F-4D97-AF65-F5344CB8AC3E}">
        <p14:creationId xmlns:p14="http://schemas.microsoft.com/office/powerpoint/2010/main" val="272349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804BEF-1897-4892-8AAF-FE4420538E74}"/>
              </a:ext>
            </a:extLst>
          </p:cNvPr>
          <p:cNvSpPr/>
          <p:nvPr/>
        </p:nvSpPr>
        <p:spPr>
          <a:xfrm>
            <a:off x="304799" y="241501"/>
            <a:ext cx="11738811" cy="6740307"/>
          </a:xfrm>
          <a:prstGeom prst="rect">
            <a:avLst/>
          </a:prstGeom>
        </p:spPr>
        <p:txBody>
          <a:bodyPr wrap="square">
            <a:spAutoFit/>
          </a:bodyPr>
          <a:lstStyle/>
          <a:p>
            <a:pPr marL="342900" indent="-342900">
              <a:buFont typeface="+mj-lt"/>
              <a:buAutoNum type="arabicPeriod"/>
            </a:pPr>
            <a:r>
              <a:rPr lang="en-IN" dirty="0"/>
              <a:t>State wise and month wise loan status</a:t>
            </a:r>
          </a:p>
          <a:p>
            <a:r>
              <a:rPr lang="en-GB" dirty="0"/>
              <a:t>This section displays the state-wise distribution of last loan payments, categorized by loan term length (36 months and 60 months).</a:t>
            </a:r>
            <a:endParaRPr lang="en-IN" dirty="0"/>
          </a:p>
          <a:p>
            <a:r>
              <a:rPr lang="en-GB" dirty="0"/>
              <a:t>States with larger populations or higher economic activity, such as California and New York, naturally exhibit larger loan repayment volumes.</a:t>
            </a:r>
            <a:endParaRPr lang="en-IN" dirty="0"/>
          </a:p>
          <a:p>
            <a:pPr marL="342900" indent="-342900">
              <a:buFont typeface="+mj-lt"/>
              <a:buAutoNum type="arabicPeriod"/>
            </a:pPr>
            <a:r>
              <a:rPr lang="en-IN" dirty="0"/>
              <a:t>Home ownership Vs last payment date stats</a:t>
            </a:r>
          </a:p>
          <a:p>
            <a:r>
              <a:rPr lang="en-GB" dirty="0"/>
              <a:t>This table shows the distribution of loan repayments by different home ownership categories (Mortgage, Rent, Own, Other, None) and the sum of their latest last payment amounts.</a:t>
            </a:r>
          </a:p>
          <a:p>
            <a:pPr lvl="1"/>
            <a:r>
              <a:rPr lang="en-GB" dirty="0"/>
              <a:t>Homeowners with mortgages have the highest loan repayment amounts, suggesting a correlation between higher loan amounts and mortgage-backed homeownership.</a:t>
            </a:r>
          </a:p>
          <a:p>
            <a:endParaRPr lang="en-IN" dirty="0"/>
          </a:p>
          <a:p>
            <a:endParaRPr lang="en-IN" dirty="0"/>
          </a:p>
          <a:p>
            <a:r>
              <a:rPr lang="en-IN" dirty="0"/>
              <a:t>6. KPIs of your choice</a:t>
            </a:r>
          </a:p>
          <a:p>
            <a:r>
              <a:rPr lang="en-GB" dirty="0"/>
              <a:t>1, Displays the number of customers by grade based on their debt-to-income ratio (DTI).</a:t>
            </a:r>
          </a:p>
          <a:p>
            <a:r>
              <a:rPr lang="en-GB" dirty="0"/>
              <a:t>Grade B has the highest customer base, followed by Grades C and A</a:t>
            </a:r>
          </a:p>
          <a:p>
            <a:endParaRPr lang="en-GB" dirty="0"/>
          </a:p>
          <a:p>
            <a:r>
              <a:rPr lang="en-GB" dirty="0"/>
              <a:t>2,  Sum of Funded Amount by Purpose</a:t>
            </a:r>
          </a:p>
          <a:p>
            <a:r>
              <a:rPr lang="en-GB" dirty="0"/>
              <a:t>Debt consolidation and credit card refinancing are the primary reasons for taking loans, indicating a customer preference for improving financial stability.</a:t>
            </a:r>
          </a:p>
          <a:p>
            <a:endParaRPr lang="en-GB" dirty="0"/>
          </a:p>
          <a:p>
            <a:r>
              <a:rPr lang="en-GB" dirty="0"/>
              <a:t>3, Top 10 States by Loan Amount</a:t>
            </a:r>
          </a:p>
          <a:p>
            <a:r>
              <a:rPr lang="en-GB" dirty="0"/>
              <a:t>4,</a:t>
            </a:r>
            <a:r>
              <a:rPr lang="en-GB" b="1" dirty="0"/>
              <a:t> </a:t>
            </a:r>
            <a:r>
              <a:rPr lang="en-GB" dirty="0"/>
              <a:t>Pie Chart: Shows the distribution of remaining loan payments by credit grade</a:t>
            </a:r>
          </a:p>
          <a:p>
            <a:endParaRPr lang="en-IN" dirty="0"/>
          </a:p>
          <a:p>
            <a:endParaRPr lang="en-IN" dirty="0"/>
          </a:p>
        </p:txBody>
      </p:sp>
    </p:spTree>
    <p:extLst>
      <p:ext uri="{BB962C8B-B14F-4D97-AF65-F5344CB8AC3E}">
        <p14:creationId xmlns:p14="http://schemas.microsoft.com/office/powerpoint/2010/main" val="241000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780E50-4AB0-4B26-B5A3-0E7B1F0C7D0E}"/>
              </a:ext>
            </a:extLst>
          </p:cNvPr>
          <p:cNvSpPr/>
          <p:nvPr/>
        </p:nvSpPr>
        <p:spPr>
          <a:xfrm>
            <a:off x="100264" y="0"/>
            <a:ext cx="12091736" cy="4247317"/>
          </a:xfrm>
          <a:prstGeom prst="rect">
            <a:avLst/>
          </a:prstGeom>
        </p:spPr>
        <p:txBody>
          <a:bodyPr wrap="square">
            <a:spAutoFit/>
          </a:bodyPr>
          <a:lstStyle/>
          <a:p>
            <a:r>
              <a:rPr lang="en-GB" dirty="0"/>
              <a:t>5, Charged Off Loans Have Higher Interest Rates, Fully Paid Loans Have Lower Interest Rates,</a:t>
            </a:r>
          </a:p>
          <a:p>
            <a:r>
              <a:rPr lang="en-GB" b="1" dirty="0"/>
              <a:t>6,</a:t>
            </a:r>
            <a:r>
              <a:rPr lang="en-GB" dirty="0"/>
              <a:t>Scatter Plot: Represents the correlation between total loan amounts and outstanding amounts.</a:t>
            </a:r>
          </a:p>
          <a:p>
            <a:r>
              <a:rPr lang="en-GB" dirty="0"/>
              <a:t>There’s a positive correlation between the size of the loan and the amount that remains unpaid, implying that larger loans tend to have higher residual balances.</a:t>
            </a:r>
          </a:p>
          <a:p>
            <a:r>
              <a:rPr lang="en-GB" dirty="0"/>
              <a:t>7,Line and stacked column: Compares the sum of </a:t>
            </a:r>
            <a:r>
              <a:rPr lang="en-GB" dirty="0" err="1"/>
              <a:t>installments</a:t>
            </a:r>
            <a:r>
              <a:rPr lang="en-GB" dirty="0"/>
              <a:t> and interest rates from 2007 to 2011</a:t>
            </a:r>
          </a:p>
          <a:p>
            <a:r>
              <a:rPr lang="en-GB" dirty="0"/>
              <a:t>The growth of </a:t>
            </a:r>
            <a:r>
              <a:rPr lang="en-GB" dirty="0" err="1"/>
              <a:t>installment</a:t>
            </a:r>
            <a:r>
              <a:rPr lang="en-GB" dirty="0"/>
              <a:t> and interest amounts over time reflects an expanding customer base and an increase in the average loan size.</a:t>
            </a:r>
          </a:p>
          <a:p>
            <a:endParaRPr lang="en-GB" dirty="0"/>
          </a:p>
          <a:p>
            <a:r>
              <a:rPr lang="en-IN" b="1" dirty="0"/>
              <a:t>NB: Add proper cards and visualizations to the dashboard</a:t>
            </a:r>
          </a:p>
          <a:p>
            <a:endParaRPr lang="en-GB" dirty="0"/>
          </a:p>
          <a:p>
            <a:endParaRPr lang="en-IN" dirty="0"/>
          </a:p>
          <a:p>
            <a:r>
              <a:rPr lang="en-GB" dirty="0"/>
              <a:t>indicating that homeownership status can be used as a key indicator for loan repayment potential.</a:t>
            </a:r>
          </a:p>
          <a:p>
            <a:endParaRPr lang="en-IN" dirty="0"/>
          </a:p>
          <a:p>
            <a:r>
              <a:rPr lang="en-GB" dirty="0"/>
              <a:t>Focus on verified borrowers for future lending, as verified borrowers contribute the majority of repayments, </a:t>
            </a:r>
            <a:r>
              <a:rPr lang="en-GB" dirty="0" err="1"/>
              <a:t>signaling</a:t>
            </a:r>
            <a:r>
              <a:rPr lang="en-GB" dirty="0"/>
              <a:t> greater reliability.</a:t>
            </a:r>
            <a:endParaRPr lang="en-IN" dirty="0"/>
          </a:p>
        </p:txBody>
      </p:sp>
    </p:spTree>
    <p:extLst>
      <p:ext uri="{BB962C8B-B14F-4D97-AF65-F5344CB8AC3E}">
        <p14:creationId xmlns:p14="http://schemas.microsoft.com/office/powerpoint/2010/main" val="8387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DA7080-E8B7-4B3D-A8EA-929A2D6AF071}"/>
              </a:ext>
            </a:extLst>
          </p:cNvPr>
          <p:cNvSpPr/>
          <p:nvPr/>
        </p:nvSpPr>
        <p:spPr>
          <a:xfrm>
            <a:off x="100263" y="151945"/>
            <a:ext cx="11871158" cy="3693319"/>
          </a:xfrm>
          <a:prstGeom prst="rect">
            <a:avLst/>
          </a:prstGeom>
        </p:spPr>
        <p:txBody>
          <a:bodyPr wrap="square">
            <a:spAutoFit/>
          </a:bodyPr>
          <a:lstStyle/>
          <a:p>
            <a:r>
              <a:rPr lang="en-GB" dirty="0"/>
              <a:t>Grade B Dominates Loan Activity: Grade B has the highest number of borrowers and outstanding payments, but also carries significant DTI ratios</a:t>
            </a:r>
          </a:p>
          <a:p>
            <a:r>
              <a:rPr lang="en-GB" dirty="0"/>
              <a:t>Debt Consolidation Leads Loan Purpose: Debt consolidation and credit card refinancing are the most common loan purposes. These loans are often used for improving financial health by consolidating higher-interest debts into a manageable loan.</a:t>
            </a:r>
          </a:p>
          <a:p>
            <a:endParaRPr lang="en-GB" dirty="0"/>
          </a:p>
          <a:p>
            <a:r>
              <a:rPr lang="en-GB" dirty="0"/>
              <a:t>Loan Distribution by State: California and New York contribute a large portion of the loan portfolio, making them critical markets for growth but also for risk, given their high loan amounts.</a:t>
            </a:r>
          </a:p>
          <a:p>
            <a:endParaRPr lang="en-GB" dirty="0"/>
          </a:p>
          <a:p>
            <a:r>
              <a:rPr lang="en-GB" dirty="0"/>
              <a:t>Target Debt Consolidation Opportunities: Since debt consolidation is the primary loan purpose, consider creating targeted loan products with competitive rates to attract more customers seeking financial stability.</a:t>
            </a:r>
          </a:p>
          <a:p>
            <a:r>
              <a:rPr lang="en-GB" dirty="0"/>
              <a:t>People with mortgages are often long-term customers, offering opportunities for cross-selling additional financial products such as home insurance, refinancing, or investment accounts.</a:t>
            </a:r>
          </a:p>
          <a:p>
            <a:endParaRPr lang="en-IN" dirty="0"/>
          </a:p>
        </p:txBody>
      </p:sp>
    </p:spTree>
    <p:extLst>
      <p:ext uri="{BB962C8B-B14F-4D97-AF65-F5344CB8AC3E}">
        <p14:creationId xmlns:p14="http://schemas.microsoft.com/office/powerpoint/2010/main" val="138917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2C093-7842-4553-868D-71B7E9CC2C7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identifier or unique reference number associated with each record or loan.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delinq_2yrs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times the borrower has been 30+ days past due on a payment in the last 2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earliest_cr_line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month and year when the borrower's earliest credit line was opened.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inq_last_6mths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inquiries (credit checks) made by creditors in the last 6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mths_since_last_delinq</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months since the borrower's last delinquency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mths_since_last_record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months since the borrower's last public record (e.g., bankruptcy, tax lien).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open_acc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open credit lines (e.g., credit cards, loans) in the borrower's credit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pub_rec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Number of public record bankruptcies.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revol_bal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credit revolving balance (total debt not paid off each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revol_util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Revolving line utilization rate (percentage of credit being used relative to total available revolving credit).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total_acc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number of credit lines currently in the borrower's credit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initial_list_status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initial listing status of the loan application (</a:t>
            </a:r>
            <a:r>
              <a:rPr kumimoji="0" lang="en-US" altLang="en-US" sz="1000" b="0" i="0" u="none" strike="noStrike" cap="none" normalizeH="0" baseline="0" dirty="0">
                <a:ln>
                  <a:noFill/>
                </a:ln>
                <a:solidFill>
                  <a:schemeClr val="tx1"/>
                </a:solidFill>
                <a:effectLst/>
                <a:latin typeface="Arial Unicode MS"/>
              </a:rPr>
              <a:t>f</a:t>
            </a:r>
            <a:r>
              <a:rPr kumimoji="0" lang="en-US" altLang="en-US" sz="800" b="0" i="0" u="none" strike="noStrike" cap="none" normalizeH="0" baseline="0" dirty="0">
                <a:ln>
                  <a:noFill/>
                </a:ln>
                <a:solidFill>
                  <a:schemeClr val="tx1"/>
                </a:solidFill>
                <a:effectLst/>
              </a:rPr>
              <a:t> for whole loans, </a:t>
            </a:r>
            <a:r>
              <a:rPr kumimoji="0" lang="en-US" altLang="en-US" sz="1000" b="0" i="0" u="none" strike="noStrike" cap="none" normalizeH="0" baseline="0" dirty="0">
                <a:ln>
                  <a:noFill/>
                </a:ln>
                <a:solidFill>
                  <a:schemeClr val="tx1"/>
                </a:solidFill>
                <a:effectLst/>
                <a:latin typeface="Arial Unicode MS"/>
              </a:rPr>
              <a:t>w</a:t>
            </a:r>
            <a:r>
              <a:rPr kumimoji="0" lang="en-US" altLang="en-US" sz="800" b="0" i="0" u="none" strike="noStrike" cap="none" normalizeH="0" baseline="0" dirty="0">
                <a:ln>
                  <a:noFill/>
                </a:ln>
                <a:solidFill>
                  <a:schemeClr val="tx1"/>
                </a:solidFill>
                <a:effectLst/>
              </a:rPr>
              <a:t> for fractional loans).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out_prncp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Remaining outstanding principal amount of the loan.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out_prncp_inv</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Remaining outstanding principal amount for investors.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total_pymnt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amount received to date for principal, interest, late fees,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total_pymnt_inv</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amount received to date for principal, interest, late fees, etc., for investors.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total_rec_prncp</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principal received to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total_rec_int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interest received to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total_rec_late_fee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late fees received to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recoveries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Post charge-off gross recovery.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collection_recovery_fee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Post charge-off collection fee.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last_pymnt_d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Last month payment was received.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last_pymnt_amnt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Last total payment amount received.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next_pymnt_d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Date of next payment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last_credit_pull_d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most recent month when the lender pulled credit for this loan.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2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E18823-8411-4C8F-B6F4-2CC0F672001A}"/>
              </a:ext>
            </a:extLst>
          </p:cNvPr>
          <p:cNvSpPr/>
          <p:nvPr/>
        </p:nvSpPr>
        <p:spPr>
          <a:xfrm>
            <a:off x="569844" y="-7474429"/>
            <a:ext cx="11900452" cy="16158270"/>
          </a:xfrm>
          <a:prstGeom prst="rect">
            <a:avLst/>
          </a:prstGeom>
        </p:spPr>
        <p:txBody>
          <a:bodyPr wrap="square">
            <a:spAutoFit/>
          </a:bodyPr>
          <a:lstStyle/>
          <a:p>
            <a:pPr>
              <a:buFont typeface="+mj-lt"/>
              <a:buAutoNum type="arabicPeriod"/>
            </a:pPr>
            <a:r>
              <a:rPr lang="en-GB" b="1" dirty="0"/>
              <a:t>Column1</a:t>
            </a:r>
            <a:r>
              <a:rPr lang="en-GB" dirty="0"/>
              <a:t>:</a:t>
            </a:r>
          </a:p>
          <a:p>
            <a:pPr marL="742950" lvl="1" indent="-285750">
              <a:buFont typeface="+mj-lt"/>
              <a:buAutoNum type="arabicPeriod"/>
            </a:pPr>
            <a:r>
              <a:rPr lang="en-GB" dirty="0"/>
              <a:t>This appears to be the header or index for the first column of the dataset. It likely represents the names of different fields or attributes associated with each row of data.</a:t>
            </a:r>
          </a:p>
          <a:p>
            <a:pPr>
              <a:buFont typeface="+mj-lt"/>
              <a:buAutoNum type="arabicPeriod"/>
            </a:pPr>
            <a:r>
              <a:rPr lang="en-GB" b="1" dirty="0"/>
              <a:t>Column2</a:t>
            </a:r>
            <a:r>
              <a:rPr lang="en-GB" dirty="0"/>
              <a:t>:</a:t>
            </a:r>
          </a:p>
          <a:p>
            <a:pPr marL="742950" lvl="1" indent="-285750">
              <a:buFont typeface="+mj-lt"/>
              <a:buAutoNum type="arabicPeriod"/>
            </a:pPr>
            <a:r>
              <a:rPr lang="en-GB" dirty="0"/>
              <a:t>This column contains specific data values corresponding to the attributes described in </a:t>
            </a:r>
            <a:r>
              <a:rPr lang="en-GB" b="1" dirty="0"/>
              <a:t>Column1</a:t>
            </a:r>
            <a:r>
              <a:rPr lang="en-GB" dirty="0"/>
              <a:t>.</a:t>
            </a:r>
          </a:p>
          <a:p>
            <a:pPr>
              <a:buFont typeface="+mj-lt"/>
              <a:buAutoNum type="arabicPeriod"/>
            </a:pPr>
            <a:r>
              <a:rPr lang="en-GB" b="1" dirty="0"/>
              <a:t>Column3</a:t>
            </a:r>
            <a:r>
              <a:rPr lang="en-GB" dirty="0"/>
              <a:t>:</a:t>
            </a:r>
          </a:p>
          <a:p>
            <a:pPr marL="742950" lvl="1" indent="-285750">
              <a:buFont typeface="+mj-lt"/>
              <a:buAutoNum type="arabicPeriod"/>
            </a:pPr>
            <a:r>
              <a:rPr lang="en-GB" dirty="0"/>
              <a:t>Similar to </a:t>
            </a:r>
            <a:r>
              <a:rPr lang="en-GB" b="1" dirty="0"/>
              <a:t>Column2</a:t>
            </a:r>
            <a:r>
              <a:rPr lang="en-GB" dirty="0"/>
              <a:t>, this column contains additional specific data values corresponding to the attributes described in </a:t>
            </a:r>
            <a:r>
              <a:rPr lang="en-GB" b="1" dirty="0"/>
              <a:t>Column1</a:t>
            </a:r>
            <a:r>
              <a:rPr lang="en-GB" dirty="0"/>
              <a:t>.</a:t>
            </a:r>
          </a:p>
          <a:p>
            <a:r>
              <a:rPr lang="en-GB" dirty="0"/>
              <a:t>Now, let's provide explanations for the specific column names and their meanings based on the provided sample data:</a:t>
            </a:r>
          </a:p>
          <a:p>
            <a:pPr>
              <a:buFont typeface="Arial" panose="020B0604020202020204" pitchFamily="34" charset="0"/>
              <a:buChar char="•"/>
            </a:pPr>
            <a:r>
              <a:rPr lang="en-GB" b="1" dirty="0"/>
              <a:t>id</a:t>
            </a:r>
            <a:r>
              <a:rPr lang="en-GB" dirty="0"/>
              <a:t>:</a:t>
            </a:r>
          </a:p>
          <a:p>
            <a:pPr marL="742950" lvl="1" indent="-285750">
              <a:buFont typeface="Arial" panose="020B0604020202020204" pitchFamily="34" charset="0"/>
              <a:buChar char="•"/>
            </a:pPr>
            <a:r>
              <a:rPr lang="en-GB" dirty="0"/>
              <a:t>An identifier for each loan or record in the dataset.</a:t>
            </a:r>
          </a:p>
          <a:p>
            <a:pPr>
              <a:buFont typeface="Arial" panose="020B0604020202020204" pitchFamily="34" charset="0"/>
              <a:buChar char="•"/>
            </a:pPr>
            <a:r>
              <a:rPr lang="en-GB" b="1" dirty="0" err="1"/>
              <a:t>member_id</a:t>
            </a:r>
            <a:r>
              <a:rPr lang="en-GB" dirty="0"/>
              <a:t>:</a:t>
            </a:r>
          </a:p>
          <a:p>
            <a:pPr marL="742950" lvl="1" indent="-285750">
              <a:buFont typeface="Arial" panose="020B0604020202020204" pitchFamily="34" charset="0"/>
              <a:buChar char="•"/>
            </a:pPr>
            <a:r>
              <a:rPr lang="en-GB" dirty="0"/>
              <a:t>A unique identifier for the member associated with the loan.</a:t>
            </a:r>
          </a:p>
          <a:p>
            <a:pPr>
              <a:buFont typeface="Arial" panose="020B0604020202020204" pitchFamily="34" charset="0"/>
              <a:buChar char="•"/>
            </a:pPr>
            <a:r>
              <a:rPr lang="en-GB" b="1" dirty="0" err="1"/>
              <a:t>loan_amnt</a:t>
            </a:r>
            <a:r>
              <a:rPr lang="en-GB" dirty="0"/>
              <a:t>:</a:t>
            </a:r>
          </a:p>
          <a:p>
            <a:pPr marL="742950" lvl="1" indent="-285750">
              <a:buFont typeface="Arial" panose="020B0604020202020204" pitchFamily="34" charset="0"/>
              <a:buChar char="•"/>
            </a:pPr>
            <a:r>
              <a:rPr lang="en-GB" dirty="0"/>
              <a:t>The total amount of the loan applied for.</a:t>
            </a:r>
          </a:p>
          <a:p>
            <a:pPr>
              <a:buFont typeface="Arial" panose="020B0604020202020204" pitchFamily="34" charset="0"/>
              <a:buChar char="•"/>
            </a:pPr>
            <a:r>
              <a:rPr lang="en-GB" b="1" dirty="0" err="1"/>
              <a:t>funded_amnt</a:t>
            </a:r>
            <a:r>
              <a:rPr lang="en-GB" dirty="0"/>
              <a:t>:</a:t>
            </a:r>
          </a:p>
          <a:p>
            <a:pPr marL="742950" lvl="1" indent="-285750">
              <a:buFont typeface="Arial" panose="020B0604020202020204" pitchFamily="34" charset="0"/>
              <a:buChar char="•"/>
            </a:pPr>
            <a:r>
              <a:rPr lang="en-GB" dirty="0"/>
              <a:t>The amount actually funded by the lender for the loan.</a:t>
            </a:r>
          </a:p>
          <a:p>
            <a:pPr>
              <a:buFont typeface="Arial" panose="020B0604020202020204" pitchFamily="34" charset="0"/>
              <a:buChar char="•"/>
            </a:pPr>
            <a:r>
              <a:rPr lang="en-GB" b="1" dirty="0" err="1"/>
              <a:t>funded_amnt_inv</a:t>
            </a:r>
            <a:r>
              <a:rPr lang="en-GB" dirty="0"/>
              <a:t>:</a:t>
            </a:r>
          </a:p>
          <a:p>
            <a:pPr marL="742950" lvl="1" indent="-285750">
              <a:buFont typeface="Arial" panose="020B0604020202020204" pitchFamily="34" charset="0"/>
              <a:buChar char="•"/>
            </a:pPr>
            <a:r>
              <a:rPr lang="en-GB" dirty="0"/>
              <a:t>The total amount funded by investors for the loan.</a:t>
            </a:r>
          </a:p>
          <a:p>
            <a:pPr>
              <a:buFont typeface="Arial" panose="020B0604020202020204" pitchFamily="34" charset="0"/>
              <a:buChar char="•"/>
            </a:pPr>
            <a:r>
              <a:rPr lang="en-GB" b="1" dirty="0"/>
              <a:t>term</a:t>
            </a:r>
            <a:r>
              <a:rPr lang="en-GB" dirty="0"/>
              <a:t>:</a:t>
            </a:r>
          </a:p>
          <a:p>
            <a:pPr marL="742950" lvl="1" indent="-285750">
              <a:buFont typeface="Arial" panose="020B0604020202020204" pitchFamily="34" charset="0"/>
              <a:buChar char="•"/>
            </a:pPr>
            <a:r>
              <a:rPr lang="en-GB" dirty="0"/>
              <a:t>The length of time (in months) for the loan repayment period.</a:t>
            </a:r>
          </a:p>
          <a:p>
            <a:pPr>
              <a:buFont typeface="Arial" panose="020B0604020202020204" pitchFamily="34" charset="0"/>
              <a:buChar char="•"/>
            </a:pPr>
            <a:r>
              <a:rPr lang="en-GB" b="1" dirty="0" err="1"/>
              <a:t>int_rate</a:t>
            </a:r>
            <a:r>
              <a:rPr lang="en-GB" dirty="0"/>
              <a:t>:</a:t>
            </a:r>
          </a:p>
          <a:p>
            <a:pPr marL="742950" lvl="1" indent="-285750">
              <a:buFont typeface="Arial" panose="020B0604020202020204" pitchFamily="34" charset="0"/>
              <a:buChar char="•"/>
            </a:pPr>
            <a:r>
              <a:rPr lang="en-GB" dirty="0"/>
              <a:t>The interest rate on the loan expressed as a percentage.</a:t>
            </a:r>
          </a:p>
          <a:p>
            <a:pPr>
              <a:buFont typeface="Arial" panose="020B0604020202020204" pitchFamily="34" charset="0"/>
              <a:buChar char="•"/>
            </a:pPr>
            <a:r>
              <a:rPr lang="en-GB" b="1" dirty="0" err="1"/>
              <a:t>installment</a:t>
            </a:r>
            <a:r>
              <a:rPr lang="en-GB" dirty="0"/>
              <a:t>:</a:t>
            </a:r>
          </a:p>
          <a:p>
            <a:pPr marL="742950" lvl="1" indent="-285750">
              <a:buFont typeface="Arial" panose="020B0604020202020204" pitchFamily="34" charset="0"/>
              <a:buChar char="•"/>
            </a:pPr>
            <a:r>
              <a:rPr lang="en-GB" dirty="0"/>
              <a:t>The monthly payment owed by the borrower.</a:t>
            </a:r>
          </a:p>
          <a:p>
            <a:pPr>
              <a:buFont typeface="Arial" panose="020B0604020202020204" pitchFamily="34" charset="0"/>
              <a:buChar char="•"/>
            </a:pPr>
            <a:r>
              <a:rPr lang="en-GB" b="1" dirty="0"/>
              <a:t>grade</a:t>
            </a:r>
            <a:r>
              <a:rPr lang="en-GB" dirty="0"/>
              <a:t>:</a:t>
            </a:r>
          </a:p>
          <a:p>
            <a:pPr marL="742950" lvl="1" indent="-285750">
              <a:buFont typeface="Arial" panose="020B0604020202020204" pitchFamily="34" charset="0"/>
              <a:buChar char="•"/>
            </a:pPr>
            <a:r>
              <a:rPr lang="en-GB" dirty="0"/>
              <a:t>The loan grade assigned by the lending institution based on the borrower's creditworthiness.</a:t>
            </a:r>
          </a:p>
          <a:p>
            <a:pPr>
              <a:buFont typeface="Arial" panose="020B0604020202020204" pitchFamily="34" charset="0"/>
              <a:buChar char="•"/>
            </a:pPr>
            <a:r>
              <a:rPr lang="en-GB" b="1" dirty="0" err="1"/>
              <a:t>sub_grade</a:t>
            </a:r>
            <a:r>
              <a:rPr lang="en-GB" dirty="0"/>
              <a:t>:</a:t>
            </a:r>
          </a:p>
          <a:p>
            <a:pPr marL="742950" lvl="1" indent="-285750">
              <a:buFont typeface="Arial" panose="020B0604020202020204" pitchFamily="34" charset="0"/>
              <a:buChar char="•"/>
            </a:pPr>
            <a:r>
              <a:rPr lang="en-GB" dirty="0"/>
              <a:t>A more granular assessment of the borrower's credit risk within the assigned grade.</a:t>
            </a:r>
          </a:p>
          <a:p>
            <a:pPr>
              <a:buFont typeface="Arial" panose="020B0604020202020204" pitchFamily="34" charset="0"/>
              <a:buChar char="•"/>
            </a:pPr>
            <a:r>
              <a:rPr lang="en-GB" b="1" dirty="0" err="1"/>
              <a:t>emp_title</a:t>
            </a:r>
            <a:r>
              <a:rPr lang="en-GB" dirty="0"/>
              <a:t>:</a:t>
            </a:r>
          </a:p>
          <a:p>
            <a:pPr marL="742950" lvl="1" indent="-285750">
              <a:buFont typeface="Arial" panose="020B0604020202020204" pitchFamily="34" charset="0"/>
              <a:buChar char="•"/>
            </a:pPr>
            <a:r>
              <a:rPr lang="en-GB" dirty="0"/>
              <a:t>The job title or occupation of the borrower.</a:t>
            </a:r>
          </a:p>
          <a:p>
            <a:pPr>
              <a:buFont typeface="Arial" panose="020B0604020202020204" pitchFamily="34" charset="0"/>
              <a:buChar char="•"/>
            </a:pPr>
            <a:r>
              <a:rPr lang="en-GB" b="1" dirty="0" err="1"/>
              <a:t>emp_length</a:t>
            </a:r>
            <a:r>
              <a:rPr lang="en-GB" dirty="0"/>
              <a:t>:</a:t>
            </a:r>
          </a:p>
          <a:p>
            <a:pPr marL="742950" lvl="1" indent="-285750">
              <a:buFont typeface="Arial" panose="020B0604020202020204" pitchFamily="34" charset="0"/>
              <a:buChar char="•"/>
            </a:pPr>
            <a:r>
              <a:rPr lang="en-GB" dirty="0"/>
              <a:t>The length of employment in years for the borrower.</a:t>
            </a:r>
          </a:p>
          <a:p>
            <a:pPr>
              <a:buFont typeface="Arial" panose="020B0604020202020204" pitchFamily="34" charset="0"/>
              <a:buChar char="•"/>
            </a:pPr>
            <a:r>
              <a:rPr lang="en-GB" b="1" dirty="0" err="1"/>
              <a:t>home_ownership</a:t>
            </a:r>
            <a:r>
              <a:rPr lang="en-GB" dirty="0"/>
              <a:t>:</a:t>
            </a:r>
          </a:p>
          <a:p>
            <a:pPr marL="742950" lvl="1" indent="-285750">
              <a:buFont typeface="Arial" panose="020B0604020202020204" pitchFamily="34" charset="0"/>
              <a:buChar char="•"/>
            </a:pPr>
            <a:r>
              <a:rPr lang="en-GB" dirty="0"/>
              <a:t>The type of home ownership status of the borrower (e.g., RENT, OWN).</a:t>
            </a:r>
          </a:p>
          <a:p>
            <a:pPr>
              <a:buFont typeface="Arial" panose="020B0604020202020204" pitchFamily="34" charset="0"/>
              <a:buChar char="•"/>
            </a:pPr>
            <a:r>
              <a:rPr lang="en-GB" b="1" dirty="0" err="1"/>
              <a:t>annual_inc</a:t>
            </a:r>
            <a:r>
              <a:rPr lang="en-GB" dirty="0"/>
              <a:t>:</a:t>
            </a:r>
          </a:p>
          <a:p>
            <a:pPr marL="742950" lvl="1" indent="-285750">
              <a:buFont typeface="Arial" panose="020B0604020202020204" pitchFamily="34" charset="0"/>
              <a:buChar char="•"/>
            </a:pPr>
            <a:r>
              <a:rPr lang="en-GB" dirty="0"/>
              <a:t>The annual income reported by the borrower.</a:t>
            </a:r>
          </a:p>
          <a:p>
            <a:pPr>
              <a:buFont typeface="Arial" panose="020B0604020202020204" pitchFamily="34" charset="0"/>
              <a:buChar char="•"/>
            </a:pPr>
            <a:r>
              <a:rPr lang="en-GB" b="1" dirty="0" err="1"/>
              <a:t>verification_status</a:t>
            </a:r>
            <a:r>
              <a:rPr lang="en-GB" dirty="0"/>
              <a:t>:</a:t>
            </a:r>
          </a:p>
          <a:p>
            <a:pPr marL="742950" lvl="1" indent="-285750">
              <a:buFont typeface="Arial" panose="020B0604020202020204" pitchFamily="34" charset="0"/>
              <a:buChar char="•"/>
            </a:pPr>
            <a:r>
              <a:rPr lang="en-GB" dirty="0"/>
              <a:t>Indicates whether the borrower's income was verified by the lender.</a:t>
            </a:r>
          </a:p>
          <a:p>
            <a:pPr>
              <a:buFont typeface="Arial" panose="020B0604020202020204" pitchFamily="34" charset="0"/>
              <a:buChar char="•"/>
            </a:pPr>
            <a:r>
              <a:rPr lang="en-GB" b="1" dirty="0" err="1"/>
              <a:t>issue_d</a:t>
            </a:r>
            <a:r>
              <a:rPr lang="en-GB" dirty="0"/>
              <a:t>:</a:t>
            </a:r>
          </a:p>
          <a:p>
            <a:pPr marL="742950" lvl="1" indent="-285750">
              <a:buFont typeface="Arial" panose="020B0604020202020204" pitchFamily="34" charset="0"/>
              <a:buChar char="•"/>
            </a:pPr>
            <a:r>
              <a:rPr lang="en-GB" dirty="0"/>
              <a:t>The month and year when the loan was issued.</a:t>
            </a:r>
          </a:p>
          <a:p>
            <a:pPr>
              <a:buFont typeface="Arial" panose="020B0604020202020204" pitchFamily="34" charset="0"/>
              <a:buChar char="•"/>
            </a:pPr>
            <a:r>
              <a:rPr lang="en-GB" b="1" dirty="0" err="1"/>
              <a:t>loan_status</a:t>
            </a:r>
            <a:r>
              <a:rPr lang="en-GB" dirty="0"/>
              <a:t>:</a:t>
            </a:r>
          </a:p>
          <a:p>
            <a:pPr marL="742950" lvl="1" indent="-285750">
              <a:buFont typeface="Arial" panose="020B0604020202020204" pitchFamily="34" charset="0"/>
              <a:buChar char="•"/>
            </a:pPr>
            <a:r>
              <a:rPr lang="en-GB" dirty="0"/>
              <a:t>The current status of the loan (e.g., Fully Paid, Charged Off).</a:t>
            </a:r>
          </a:p>
          <a:p>
            <a:pPr>
              <a:buFont typeface="Arial" panose="020B0604020202020204" pitchFamily="34" charset="0"/>
              <a:buChar char="•"/>
            </a:pPr>
            <a:r>
              <a:rPr lang="en-GB" b="1" dirty="0" err="1"/>
              <a:t>pymnt_plan</a:t>
            </a:r>
            <a:r>
              <a:rPr lang="en-GB" dirty="0"/>
              <a:t>:</a:t>
            </a:r>
          </a:p>
          <a:p>
            <a:pPr marL="742950" lvl="1" indent="-285750">
              <a:buFont typeface="Arial" panose="020B0604020202020204" pitchFamily="34" charset="0"/>
              <a:buChar char="•"/>
            </a:pPr>
            <a:r>
              <a:rPr lang="en-GB" dirty="0"/>
              <a:t>Indicates if there is a payment plan for the loan (typically 'n' for no plan).</a:t>
            </a:r>
          </a:p>
          <a:p>
            <a:pPr>
              <a:buFont typeface="Arial" panose="020B0604020202020204" pitchFamily="34" charset="0"/>
              <a:buChar char="•"/>
            </a:pPr>
            <a:r>
              <a:rPr lang="en-GB" b="1" dirty="0" err="1"/>
              <a:t>desc</a:t>
            </a:r>
            <a:r>
              <a:rPr lang="en-GB" dirty="0"/>
              <a:t>:</a:t>
            </a:r>
          </a:p>
          <a:p>
            <a:pPr marL="742950" lvl="1" indent="-285750">
              <a:buFont typeface="Arial" panose="020B0604020202020204" pitchFamily="34" charset="0"/>
              <a:buChar char="•"/>
            </a:pPr>
            <a:r>
              <a:rPr lang="en-GB" dirty="0"/>
              <a:t>A description or narrative provided by the borrower about the purpose or background of the loan.</a:t>
            </a:r>
          </a:p>
          <a:p>
            <a:pPr>
              <a:buFont typeface="Arial" panose="020B0604020202020204" pitchFamily="34" charset="0"/>
              <a:buChar char="•"/>
            </a:pPr>
            <a:r>
              <a:rPr lang="en-GB" b="1" dirty="0"/>
              <a:t>purpose</a:t>
            </a:r>
            <a:r>
              <a:rPr lang="en-GB" dirty="0"/>
              <a:t>:</a:t>
            </a:r>
          </a:p>
          <a:p>
            <a:pPr marL="742950" lvl="1" indent="-285750">
              <a:buFont typeface="Arial" panose="020B0604020202020204" pitchFamily="34" charset="0"/>
              <a:buChar char="•"/>
            </a:pPr>
            <a:r>
              <a:rPr lang="en-GB" dirty="0"/>
              <a:t>The purpose of the loan (e.g., debt consolidation, credit card payoff).</a:t>
            </a:r>
          </a:p>
          <a:p>
            <a:pPr>
              <a:buFont typeface="Arial" panose="020B0604020202020204" pitchFamily="34" charset="0"/>
              <a:buChar char="•"/>
            </a:pPr>
            <a:r>
              <a:rPr lang="en-GB" b="1" dirty="0"/>
              <a:t>title</a:t>
            </a:r>
            <a:r>
              <a:rPr lang="en-GB" dirty="0"/>
              <a:t>:</a:t>
            </a:r>
          </a:p>
          <a:p>
            <a:pPr marL="742950" lvl="1" indent="-285750">
              <a:buFont typeface="Arial" panose="020B0604020202020204" pitchFamily="34" charset="0"/>
              <a:buChar char="•"/>
            </a:pPr>
            <a:r>
              <a:rPr lang="en-GB" dirty="0"/>
              <a:t>A title or brief description provided by the borrower for the loan purpose.</a:t>
            </a:r>
          </a:p>
          <a:p>
            <a:pPr>
              <a:buFont typeface="Arial" panose="020B0604020202020204" pitchFamily="34" charset="0"/>
              <a:buChar char="•"/>
            </a:pPr>
            <a:r>
              <a:rPr lang="en-GB" b="1" dirty="0" err="1"/>
              <a:t>zip_code</a:t>
            </a:r>
            <a:r>
              <a:rPr lang="en-GB" dirty="0"/>
              <a:t>:</a:t>
            </a:r>
          </a:p>
          <a:p>
            <a:pPr marL="742950" lvl="1" indent="-285750">
              <a:buFont typeface="Arial" panose="020B0604020202020204" pitchFamily="34" charset="0"/>
              <a:buChar char="•"/>
            </a:pPr>
            <a:r>
              <a:rPr lang="en-GB" dirty="0"/>
              <a:t>The first three digits of the borrower's zip code.</a:t>
            </a:r>
          </a:p>
          <a:p>
            <a:pPr>
              <a:buFont typeface="Arial" panose="020B0604020202020204" pitchFamily="34" charset="0"/>
              <a:buChar char="•"/>
            </a:pPr>
            <a:r>
              <a:rPr lang="en-GB" b="1" dirty="0" err="1"/>
              <a:t>addr_state</a:t>
            </a:r>
            <a:r>
              <a:rPr lang="en-GB" dirty="0"/>
              <a:t>:</a:t>
            </a:r>
          </a:p>
          <a:p>
            <a:pPr marL="742950" lvl="1" indent="-285750">
              <a:buFont typeface="Arial" panose="020B0604020202020204" pitchFamily="34" charset="0"/>
              <a:buChar char="•"/>
            </a:pPr>
            <a:r>
              <a:rPr lang="en-GB" dirty="0"/>
              <a:t>The state where the borrower resides.</a:t>
            </a:r>
          </a:p>
          <a:p>
            <a:pPr>
              <a:buFont typeface="Arial" panose="020B0604020202020204" pitchFamily="34" charset="0"/>
              <a:buChar char="•"/>
            </a:pPr>
            <a:r>
              <a:rPr lang="en-GB" b="1" dirty="0" err="1"/>
              <a:t>dti</a:t>
            </a:r>
            <a:r>
              <a:rPr lang="en-GB" dirty="0"/>
              <a:t>:</a:t>
            </a:r>
          </a:p>
          <a:p>
            <a:pPr marL="742950" lvl="1" indent="-285750">
              <a:buFont typeface="Arial" panose="020B0604020202020204" pitchFamily="34" charset="0"/>
              <a:buChar char="•"/>
            </a:pPr>
            <a:r>
              <a:rPr lang="en-GB" dirty="0"/>
              <a:t>Debt-to-Income ratio, calculated as the borrower's total monthly debt payments divided by their gross monthly income.</a:t>
            </a:r>
          </a:p>
        </p:txBody>
      </p:sp>
    </p:spTree>
    <p:extLst>
      <p:ext uri="{BB962C8B-B14F-4D97-AF65-F5344CB8AC3E}">
        <p14:creationId xmlns:p14="http://schemas.microsoft.com/office/powerpoint/2010/main" val="63470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1405</TotalTime>
  <Words>1715</Words>
  <Application>Microsoft Office PowerPoint</Application>
  <PresentationFormat>Widescreen</PresentationFormat>
  <Paragraphs>176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Kabre</dc:creator>
  <cp:lastModifiedBy>Ajesh</cp:lastModifiedBy>
  <cp:revision>39</cp:revision>
  <dcterms:created xsi:type="dcterms:W3CDTF">2022-01-08T11:53:28Z</dcterms:created>
  <dcterms:modified xsi:type="dcterms:W3CDTF">2024-10-24T06:58:45Z</dcterms:modified>
</cp:coreProperties>
</file>