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8" r:id="rId3"/>
    <p:sldId id="259" r:id="rId4"/>
    <p:sldId id="262"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847244-23B7-4795-8E71-D26581CDEC16}"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1086900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47244-23B7-4795-8E71-D26581CDEC16}" type="datetimeFigureOut">
              <a:rPr lang="en-IN" smtClean="0"/>
              <a:t>17-01-2025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3291720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47244-23B7-4795-8E71-D26581CDEC16}" type="datetimeFigureOut">
              <a:rPr lang="en-IN" smtClean="0"/>
              <a:t>17-01-2025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2505418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47244-23B7-4795-8E71-D26581CDEC16}" type="datetimeFigureOut">
              <a:rPr lang="en-IN" smtClean="0"/>
              <a:t>17-01-2025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130D9-FE00-434F-9E55-F866F1D573F3}"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8452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47244-23B7-4795-8E71-D26581CDEC16}" type="datetimeFigureOut">
              <a:rPr lang="en-IN" smtClean="0"/>
              <a:t>17-01-2025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2490382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4847244-23B7-4795-8E71-D26581CDEC16}" type="datetimeFigureOut">
              <a:rPr lang="en-IN" smtClean="0"/>
              <a:t>17-01-2025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906429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4847244-23B7-4795-8E71-D26581CDEC16}" type="datetimeFigureOut">
              <a:rPr lang="en-IN" smtClean="0"/>
              <a:t>17-01-2025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2407580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847244-23B7-4795-8E71-D26581CDEC16}"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572153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847244-23B7-4795-8E71-D26581CDEC16}"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1754007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847244-23B7-4795-8E71-D26581CDEC16}"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1162391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847244-23B7-4795-8E71-D26581CDEC16}"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74851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847244-23B7-4795-8E71-D26581CDEC16}" type="datetimeFigureOut">
              <a:rPr lang="en-IN" smtClean="0"/>
              <a:t>17-01-2025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4034256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847244-23B7-4795-8E71-D26581CDEC16}" type="datetimeFigureOut">
              <a:rPr lang="en-IN" smtClean="0"/>
              <a:t>17-01-2025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4182360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847244-23B7-4795-8E71-D26581CDEC16}" type="datetimeFigureOut">
              <a:rPr lang="en-IN" smtClean="0"/>
              <a:t>17-01-2025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3181506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847244-23B7-4795-8E71-D26581CDEC16}" type="datetimeFigureOut">
              <a:rPr lang="en-IN" smtClean="0"/>
              <a:t>17-01-2025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3353197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47244-23B7-4795-8E71-D26581CDEC16}" type="datetimeFigureOut">
              <a:rPr lang="en-IN" smtClean="0"/>
              <a:t>17-01-2025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426494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47244-23B7-4795-8E71-D26581CDEC16}" type="datetimeFigureOut">
              <a:rPr lang="en-IN" smtClean="0"/>
              <a:t>17-01-2025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2057778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4847244-23B7-4795-8E71-D26581CDEC16}" type="datetimeFigureOut">
              <a:rPr lang="en-IN" smtClean="0"/>
              <a:t>17-01-2025</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3B130D9-FE00-434F-9E55-F866F1D573F3}" type="slidenum">
              <a:rPr lang="en-IN" smtClean="0"/>
              <a:t>‹#›</a:t>
            </a:fld>
            <a:endParaRPr lang="en-IN"/>
          </a:p>
        </p:txBody>
      </p:sp>
    </p:spTree>
    <p:extLst>
      <p:ext uri="{BB962C8B-B14F-4D97-AF65-F5344CB8AC3E}">
        <p14:creationId xmlns:p14="http://schemas.microsoft.com/office/powerpoint/2010/main" val="2063520189"/>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FA8170-E0F2-485F-8C41-2F684B3B3353}"/>
              </a:ext>
            </a:extLst>
          </p:cNvPr>
          <p:cNvSpPr txBox="1"/>
          <p:nvPr/>
        </p:nvSpPr>
        <p:spPr>
          <a:xfrm>
            <a:off x="2967318" y="2659559"/>
            <a:ext cx="6490447" cy="769441"/>
          </a:xfrm>
          <a:prstGeom prst="rect">
            <a:avLst/>
          </a:prstGeom>
          <a:noFill/>
        </p:spPr>
        <p:txBody>
          <a:bodyPr wrap="square" rtlCol="0">
            <a:spAutoFit/>
          </a:bodyPr>
          <a:lstStyle/>
          <a:p>
            <a:r>
              <a:rPr lang="en-GB" sz="4400" b="1" dirty="0" err="1">
                <a:latin typeface="Calibri Light" panose="020F0302020204030204" pitchFamily="34" charset="0"/>
                <a:cs typeface="Calibri Light" panose="020F0302020204030204" pitchFamily="34" charset="0"/>
              </a:rPr>
              <a:t>Olist</a:t>
            </a:r>
            <a:r>
              <a:rPr lang="en-GB" sz="4400" b="1" dirty="0">
                <a:latin typeface="Calibri Light" panose="020F0302020204030204" pitchFamily="34" charset="0"/>
                <a:cs typeface="Calibri Light" panose="020F0302020204030204" pitchFamily="34" charset="0"/>
              </a:rPr>
              <a:t> Store Data Analysis</a:t>
            </a:r>
            <a:endParaRPr lang="en-IN" sz="4400" b="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727385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77AC93-8CEB-4831-9658-70875591FD2D}"/>
              </a:ext>
            </a:extLst>
          </p:cNvPr>
          <p:cNvSpPr/>
          <p:nvPr/>
        </p:nvSpPr>
        <p:spPr>
          <a:xfrm>
            <a:off x="5020235" y="304800"/>
            <a:ext cx="2088777" cy="62752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Datasets</a:t>
            </a:r>
          </a:p>
        </p:txBody>
      </p:sp>
      <p:sp>
        <p:nvSpPr>
          <p:cNvPr id="5" name="TextBox 4">
            <a:extLst>
              <a:ext uri="{FF2B5EF4-FFF2-40B4-BE49-F238E27FC236}">
                <a16:creationId xmlns:a16="http://schemas.microsoft.com/office/drawing/2014/main" id="{4CEEE7D0-913B-48AD-B82F-0E6B3078E7A2}"/>
              </a:ext>
            </a:extLst>
          </p:cNvPr>
          <p:cNvSpPr txBox="1"/>
          <p:nvPr/>
        </p:nvSpPr>
        <p:spPr>
          <a:xfrm>
            <a:off x="1371601" y="1147483"/>
            <a:ext cx="9879106" cy="2585323"/>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mj-lt"/>
              </a:rPr>
              <a:t>Domain : E-Commerce</a:t>
            </a:r>
          </a:p>
          <a:p>
            <a:pPr marL="285750" indent="-285750">
              <a:buFont typeface="Arial" panose="020B0604020202020204" pitchFamily="34" charset="0"/>
              <a:buChar char="•"/>
            </a:pPr>
            <a:endParaRPr lang="en-IN" dirty="0">
              <a:latin typeface="+mj-lt"/>
            </a:endParaRPr>
          </a:p>
          <a:p>
            <a:pPr marL="285750" indent="-285750">
              <a:buFont typeface="Arial" panose="020B0604020202020204" pitchFamily="34" charset="0"/>
              <a:buChar char="•"/>
            </a:pPr>
            <a:r>
              <a:rPr lang="en-IN" dirty="0">
                <a:latin typeface="+mj-lt"/>
              </a:rPr>
              <a:t>Project Name: Olist Store Analysis</a:t>
            </a:r>
          </a:p>
          <a:p>
            <a:endParaRPr lang="en-IN" dirty="0">
              <a:latin typeface="+mj-lt"/>
            </a:endParaRPr>
          </a:p>
          <a:p>
            <a:pPr marL="285750" indent="-285750">
              <a:buFont typeface="Arial" panose="020B0604020202020204" pitchFamily="34" charset="0"/>
              <a:buChar char="•"/>
            </a:pPr>
            <a:r>
              <a:rPr lang="en-IN" dirty="0">
                <a:latin typeface="+mj-lt"/>
              </a:rPr>
              <a:t>Dataset Name: Total 9 files</a:t>
            </a:r>
          </a:p>
          <a:p>
            <a:endParaRPr lang="en-IN" dirty="0">
              <a:latin typeface="+mj-lt"/>
            </a:endParaRPr>
          </a:p>
          <a:p>
            <a:pPr marL="285750" indent="-285750">
              <a:buFont typeface="Arial" panose="020B0604020202020204" pitchFamily="34" charset="0"/>
              <a:buChar char="•"/>
            </a:pPr>
            <a:r>
              <a:rPr lang="en-IN" dirty="0">
                <a:latin typeface="+mj-lt"/>
              </a:rPr>
              <a:t>Dataset Type: CSV Data</a:t>
            </a:r>
          </a:p>
          <a:p>
            <a:pPr marL="285750" indent="-285750">
              <a:buFont typeface="Arial" panose="020B0604020202020204" pitchFamily="34" charset="0"/>
              <a:buChar char="•"/>
            </a:pPr>
            <a:endParaRPr lang="en-IN" dirty="0">
              <a:latin typeface="+mj-lt"/>
            </a:endParaRPr>
          </a:p>
          <a:p>
            <a:pPr marL="285750" indent="-285750">
              <a:buFont typeface="Arial" panose="020B0604020202020204" pitchFamily="34" charset="0"/>
              <a:buChar char="•"/>
            </a:pPr>
            <a:r>
              <a:rPr lang="en-IN" dirty="0">
                <a:latin typeface="+mj-lt"/>
              </a:rPr>
              <a:t>Dataset Zip Folder Size: 45 MB</a:t>
            </a:r>
          </a:p>
        </p:txBody>
      </p:sp>
      <p:sp>
        <p:nvSpPr>
          <p:cNvPr id="2" name="Rectangle 1">
            <a:extLst>
              <a:ext uri="{FF2B5EF4-FFF2-40B4-BE49-F238E27FC236}">
                <a16:creationId xmlns:a16="http://schemas.microsoft.com/office/drawing/2014/main" id="{92AEBEF7-7C99-4661-A023-20CBBAEA9E6C}"/>
              </a:ext>
            </a:extLst>
          </p:cNvPr>
          <p:cNvSpPr/>
          <p:nvPr/>
        </p:nvSpPr>
        <p:spPr>
          <a:xfrm>
            <a:off x="645458" y="4109324"/>
            <a:ext cx="10425953" cy="1754326"/>
          </a:xfrm>
          <a:prstGeom prst="rect">
            <a:avLst/>
          </a:prstGeom>
        </p:spPr>
        <p:txBody>
          <a:bodyPr wrap="square">
            <a:spAutoFit/>
          </a:bodyPr>
          <a:lstStyle/>
          <a:p>
            <a:r>
              <a:rPr lang="en-GB" dirty="0">
                <a:latin typeface="+mj-lt"/>
              </a:rPr>
              <a:t>This dataset, provided by </a:t>
            </a:r>
            <a:r>
              <a:rPr lang="en-GB" dirty="0" err="1">
                <a:latin typeface="+mj-lt"/>
              </a:rPr>
              <a:t>Olist</a:t>
            </a:r>
            <a:r>
              <a:rPr lang="en-GB" dirty="0">
                <a:latin typeface="+mj-lt"/>
              </a:rPr>
              <a:t> Store, the largest department store in the Brazilian marketplace, contains real commercial data of 100k orders made in the store from 2016 to 2018. The dataset includes various features that provide insights into multiple dimensions of the orders, such as order status, price, payment, sellers, freight performance, customer location, product attributes, and customer reviews. </a:t>
            </a:r>
            <a:br>
              <a:rPr lang="en-GB" dirty="0"/>
            </a:br>
            <a:endParaRPr lang="en-IN" dirty="0"/>
          </a:p>
        </p:txBody>
      </p:sp>
    </p:spTree>
    <p:extLst>
      <p:ext uri="{BB962C8B-B14F-4D97-AF65-F5344CB8AC3E}">
        <p14:creationId xmlns:p14="http://schemas.microsoft.com/office/powerpoint/2010/main" val="2309535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78BB5C-3AC2-487C-8932-529ABA1B195B}"/>
              </a:ext>
            </a:extLst>
          </p:cNvPr>
          <p:cNvSpPr/>
          <p:nvPr/>
        </p:nvSpPr>
        <p:spPr>
          <a:xfrm>
            <a:off x="4854389" y="197223"/>
            <a:ext cx="1864658" cy="645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KPI’s</a:t>
            </a:r>
          </a:p>
        </p:txBody>
      </p:sp>
      <p:sp>
        <p:nvSpPr>
          <p:cNvPr id="5" name="TextBox 4">
            <a:extLst>
              <a:ext uri="{FF2B5EF4-FFF2-40B4-BE49-F238E27FC236}">
                <a16:creationId xmlns:a16="http://schemas.microsoft.com/office/drawing/2014/main" id="{0892308F-C161-4EA2-9B50-5081F8A3213D}"/>
              </a:ext>
            </a:extLst>
          </p:cNvPr>
          <p:cNvSpPr txBox="1"/>
          <p:nvPr/>
        </p:nvSpPr>
        <p:spPr>
          <a:xfrm>
            <a:off x="569259" y="1305341"/>
            <a:ext cx="11232777" cy="1754326"/>
          </a:xfrm>
          <a:prstGeom prst="rect">
            <a:avLst/>
          </a:prstGeom>
          <a:noFill/>
        </p:spPr>
        <p:txBody>
          <a:bodyPr wrap="square" rtlCol="0">
            <a:spAutoFit/>
          </a:bodyPr>
          <a:lstStyle/>
          <a:p>
            <a:pPr marL="342900" indent="-342900">
              <a:buFont typeface="+mj-lt"/>
              <a:buAutoNum type="arabicPeriod"/>
            </a:pPr>
            <a:endParaRPr lang="en-IN" dirty="0">
              <a:latin typeface="+mj-lt"/>
            </a:endParaRPr>
          </a:p>
          <a:p>
            <a:pPr marL="342900" indent="-342900">
              <a:buFont typeface="+mj-lt"/>
              <a:buAutoNum type="arabicPeriod"/>
            </a:pPr>
            <a:endParaRPr lang="en-IN" dirty="0">
              <a:latin typeface="+mj-lt"/>
            </a:endParaRPr>
          </a:p>
          <a:p>
            <a:endParaRPr lang="en-IN" dirty="0">
              <a:latin typeface="+mj-lt"/>
            </a:endParaRPr>
          </a:p>
          <a:p>
            <a:pPr marL="342900" indent="-342900">
              <a:buFont typeface="+mj-lt"/>
              <a:buAutoNum type="arabicPeriod"/>
            </a:pPr>
            <a:endParaRPr lang="en-IN" dirty="0">
              <a:latin typeface="+mj-lt"/>
            </a:endParaRPr>
          </a:p>
          <a:p>
            <a:pPr marL="342900" indent="-342900">
              <a:buFont typeface="+mj-lt"/>
              <a:buAutoNum type="arabicPeriod"/>
            </a:pPr>
            <a:endParaRPr lang="en-IN" dirty="0">
              <a:latin typeface="+mj-lt"/>
            </a:endParaRPr>
          </a:p>
          <a:p>
            <a:pPr marL="342900" indent="-342900">
              <a:buFont typeface="+mj-lt"/>
              <a:buAutoNum type="arabicPeriod"/>
            </a:pPr>
            <a:endParaRPr lang="en-IN" dirty="0">
              <a:latin typeface="+mj-lt"/>
            </a:endParaRPr>
          </a:p>
        </p:txBody>
      </p:sp>
      <p:sp>
        <p:nvSpPr>
          <p:cNvPr id="2" name="TextBox 1">
            <a:extLst>
              <a:ext uri="{FF2B5EF4-FFF2-40B4-BE49-F238E27FC236}">
                <a16:creationId xmlns:a16="http://schemas.microsoft.com/office/drawing/2014/main" id="{D82F6C80-2B43-AC3E-3571-A2668906537A}"/>
              </a:ext>
            </a:extLst>
          </p:cNvPr>
          <p:cNvSpPr txBox="1"/>
          <p:nvPr/>
        </p:nvSpPr>
        <p:spPr>
          <a:xfrm>
            <a:off x="681318" y="1074508"/>
            <a:ext cx="10210800" cy="3970318"/>
          </a:xfrm>
          <a:prstGeom prst="rect">
            <a:avLst/>
          </a:prstGeom>
          <a:noFill/>
        </p:spPr>
        <p:txBody>
          <a:bodyPr wrap="square" rtlCol="0">
            <a:spAutoFit/>
          </a:bodyPr>
          <a:lstStyle/>
          <a:p>
            <a:pPr marL="342900" indent="-342900">
              <a:buAutoNum type="arabicParenR"/>
            </a:pPr>
            <a:endParaRPr lang="en-IN" dirty="0">
              <a:latin typeface="+mj-lt"/>
            </a:endParaRPr>
          </a:p>
          <a:p>
            <a:pPr marL="342900" indent="-342900">
              <a:buAutoNum type="arabicParenR"/>
            </a:pPr>
            <a:endParaRPr lang="en-IN" dirty="0">
              <a:latin typeface="+mj-lt"/>
            </a:endParaRPr>
          </a:p>
          <a:p>
            <a:pPr marL="342900" indent="-342900">
              <a:buFontTx/>
              <a:buAutoNum type="arabicParenR"/>
            </a:pPr>
            <a:r>
              <a:rPr lang="en-IN" dirty="0">
                <a:latin typeface="+mj-lt"/>
              </a:rPr>
              <a:t>Weekday Vs Weekend (order_purchase_timestamp) Payment Statistics</a:t>
            </a:r>
          </a:p>
          <a:p>
            <a:pPr marL="342900" indent="-342900">
              <a:buAutoNum type="arabicParenR"/>
            </a:pPr>
            <a:endParaRPr lang="en-IN" dirty="0">
              <a:latin typeface="+mj-lt"/>
            </a:endParaRPr>
          </a:p>
          <a:p>
            <a:pPr marL="342900" indent="-342900">
              <a:buAutoNum type="arabicParenR"/>
            </a:pPr>
            <a:r>
              <a:rPr lang="en-IN" dirty="0">
                <a:latin typeface="+mj-lt"/>
              </a:rPr>
              <a:t>Number of Orders with review score 5 and payment type as credit card.</a:t>
            </a:r>
          </a:p>
          <a:p>
            <a:pPr marL="342900" indent="-342900">
              <a:buAutoNum type="arabicParenR"/>
            </a:pPr>
            <a:endParaRPr lang="en-IN" dirty="0">
              <a:latin typeface="+mj-lt"/>
            </a:endParaRPr>
          </a:p>
          <a:p>
            <a:pPr marL="342900" indent="-342900">
              <a:buAutoNum type="arabicParenR"/>
            </a:pPr>
            <a:r>
              <a:rPr lang="en-IN" dirty="0">
                <a:latin typeface="+mj-lt"/>
              </a:rPr>
              <a:t>Average number of days taken for order_delivered_customer_date for pet_shop</a:t>
            </a:r>
          </a:p>
          <a:p>
            <a:pPr marL="342900" indent="-342900">
              <a:buAutoNum type="arabicParenR"/>
            </a:pPr>
            <a:endParaRPr lang="en-IN" dirty="0">
              <a:latin typeface="+mj-lt"/>
            </a:endParaRPr>
          </a:p>
          <a:p>
            <a:pPr marL="342900" indent="-342900">
              <a:buAutoNum type="arabicParenR"/>
            </a:pPr>
            <a:r>
              <a:rPr lang="en-IN" dirty="0">
                <a:latin typeface="+mj-lt"/>
              </a:rPr>
              <a:t>Average price and payment values from customers of sao paulo city</a:t>
            </a:r>
          </a:p>
          <a:p>
            <a:pPr marL="342900" indent="-342900">
              <a:buAutoNum type="arabicParenR"/>
            </a:pPr>
            <a:endParaRPr lang="en-IN" dirty="0">
              <a:latin typeface="+mj-lt"/>
            </a:endParaRPr>
          </a:p>
          <a:p>
            <a:pPr marL="342900" indent="-342900">
              <a:buAutoNum type="arabicParenR"/>
            </a:pPr>
            <a:r>
              <a:rPr lang="en-IN" dirty="0">
                <a:latin typeface="+mj-lt"/>
              </a:rPr>
              <a:t>Relationship between shipping days (order_delivered_customer_date - order_purchase_timestamp) Vs review scores.</a:t>
            </a:r>
          </a:p>
          <a:p>
            <a:pPr marL="342900" indent="-342900">
              <a:buAutoNum type="arabicParenR"/>
            </a:pPr>
            <a:endParaRPr lang="en-IN" dirty="0">
              <a:latin typeface="+mj-lt"/>
            </a:endParaRPr>
          </a:p>
          <a:p>
            <a:pPr marL="342900" indent="-342900">
              <a:buAutoNum type="arabicParenR"/>
            </a:pPr>
            <a:endParaRPr lang="en-IN" dirty="0">
              <a:latin typeface="+mj-lt"/>
            </a:endParaRPr>
          </a:p>
        </p:txBody>
      </p:sp>
    </p:spTree>
    <p:extLst>
      <p:ext uri="{BB962C8B-B14F-4D97-AF65-F5344CB8AC3E}">
        <p14:creationId xmlns:p14="http://schemas.microsoft.com/office/powerpoint/2010/main" val="2723493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7BF860-D101-4C50-A01D-FD56C5508FA9}"/>
              </a:ext>
            </a:extLst>
          </p:cNvPr>
          <p:cNvSpPr/>
          <p:nvPr/>
        </p:nvSpPr>
        <p:spPr>
          <a:xfrm>
            <a:off x="4052048" y="197224"/>
            <a:ext cx="4240306" cy="62752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Cleaning and Manipulation</a:t>
            </a:r>
          </a:p>
        </p:txBody>
      </p:sp>
      <p:sp>
        <p:nvSpPr>
          <p:cNvPr id="5" name="TextBox 4">
            <a:extLst>
              <a:ext uri="{FF2B5EF4-FFF2-40B4-BE49-F238E27FC236}">
                <a16:creationId xmlns:a16="http://schemas.microsoft.com/office/drawing/2014/main" id="{0373CE52-6E46-4FFA-B675-FE7FF36C7266}"/>
              </a:ext>
            </a:extLst>
          </p:cNvPr>
          <p:cNvSpPr txBox="1"/>
          <p:nvPr/>
        </p:nvSpPr>
        <p:spPr>
          <a:xfrm>
            <a:off x="762000" y="1389529"/>
            <a:ext cx="10533529" cy="5909310"/>
          </a:xfrm>
          <a:prstGeom prst="rect">
            <a:avLst/>
          </a:prstGeom>
          <a:noFill/>
        </p:spPr>
        <p:txBody>
          <a:bodyPr wrap="square" rtlCol="0">
            <a:spAutoFit/>
          </a:bodyPr>
          <a:lstStyle/>
          <a:p>
            <a:pPr marL="285750" indent="-285750">
              <a:buFont typeface="Arial" panose="020B0604020202020204" pitchFamily="34" charset="0"/>
              <a:buChar char="•"/>
            </a:pPr>
            <a:r>
              <a:rPr lang="en-GB" dirty="0"/>
              <a:t>Each dataset is imported and transformed using power query</a:t>
            </a:r>
          </a:p>
          <a:p>
            <a:endParaRPr lang="en-GB" dirty="0"/>
          </a:p>
          <a:p>
            <a:pPr marL="285750" indent="-285750">
              <a:buFont typeface="Arial" panose="020B0604020202020204" pitchFamily="34" charset="0"/>
              <a:buChar char="•"/>
            </a:pPr>
            <a:r>
              <a:rPr lang="en-GB" dirty="0"/>
              <a:t>Check each columns in each table for null values, duplicate and irrelevant values removed.</a:t>
            </a:r>
          </a:p>
          <a:p>
            <a:endParaRPr lang="en-GB" dirty="0"/>
          </a:p>
          <a:p>
            <a:pPr marL="285750" indent="-285750">
              <a:buFont typeface="Arial" panose="020B0604020202020204" pitchFamily="34" charset="0"/>
              <a:buChar char="•"/>
            </a:pPr>
            <a:r>
              <a:rPr lang="en-GB" dirty="0"/>
              <a:t>In this table product_category_name_translation, promoted the header(use first row as header).</a:t>
            </a:r>
          </a:p>
          <a:p>
            <a:endParaRPr lang="en-GB" dirty="0"/>
          </a:p>
          <a:p>
            <a:pPr marL="285750" indent="-285750">
              <a:buFont typeface="Arial" panose="020B0604020202020204" pitchFamily="34" charset="0"/>
              <a:buChar char="•"/>
            </a:pPr>
            <a:r>
              <a:rPr lang="en-GB" dirty="0"/>
              <a:t>From </a:t>
            </a:r>
            <a:r>
              <a:rPr lang="en-GB" dirty="0" err="1"/>
              <a:t>olist_orders_dataset</a:t>
            </a:r>
            <a:r>
              <a:rPr lang="en-GB" dirty="0"/>
              <a:t> table, created a calculated column named ‘Shipping days’ using DAX.</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Added a conditional column and inserted days of week to create the first KPI-’</a:t>
            </a:r>
            <a:r>
              <a:rPr lang="en-IN" dirty="0"/>
              <a:t> Weekday Vs Weekend (</a:t>
            </a:r>
            <a:r>
              <a:rPr lang="en-IN" dirty="0" err="1"/>
              <a:t>order_purchase_timestamp</a:t>
            </a:r>
            <a:r>
              <a:rPr lang="en-IN" dirty="0"/>
              <a:t>) Payment Statistics’</a:t>
            </a:r>
          </a:p>
          <a:p>
            <a:endParaRPr lang="en-IN" dirty="0"/>
          </a:p>
          <a:p>
            <a:pPr marL="285750" indent="-285750">
              <a:buFont typeface="Arial" panose="020B0604020202020204" pitchFamily="34" charset="0"/>
              <a:buChar char="•"/>
            </a:pPr>
            <a:r>
              <a:rPr lang="en-GB" dirty="0"/>
              <a:t>U</a:t>
            </a:r>
            <a:r>
              <a:rPr lang="en-IN" dirty="0" err="1"/>
              <a:t>sed</a:t>
            </a:r>
            <a:r>
              <a:rPr lang="en-IN" dirty="0"/>
              <a:t> several filters to calculate the other KPI’s.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Data Modelling to connect the </a:t>
            </a:r>
            <a:r>
              <a:rPr lang="en-GB" dirty="0" err="1"/>
              <a:t>datas</a:t>
            </a:r>
            <a:r>
              <a:rPr lang="en-GB" dirty="0"/>
              <a:t>.</a:t>
            </a:r>
            <a:endParaRPr lang="en-IN"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a:t>
            </a:r>
            <a:r>
              <a:rPr lang="en-IN" dirty="0" err="1"/>
              <a:t>tarted</a:t>
            </a:r>
            <a:r>
              <a:rPr lang="en-IN" dirty="0"/>
              <a:t> analysing the data using data visualization.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391898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DE97A59-270B-43B5-9E5C-6D58F81B0EF1}"/>
              </a:ext>
            </a:extLst>
          </p:cNvPr>
          <p:cNvPicPr>
            <a:picLocks noGrp="1" noChangeAspect="1"/>
          </p:cNvPicPr>
          <p:nvPr>
            <p:ph idx="1"/>
          </p:nvPr>
        </p:nvPicPr>
        <p:blipFill>
          <a:blip r:embed="rId2"/>
          <a:stretch>
            <a:fillRect/>
          </a:stretch>
        </p:blipFill>
        <p:spPr>
          <a:xfrm>
            <a:off x="249381" y="895926"/>
            <a:ext cx="11711709" cy="5837383"/>
          </a:xfrm>
          <a:prstGeom prst="rect">
            <a:avLst/>
          </a:prstGeom>
        </p:spPr>
      </p:pic>
      <p:sp>
        <p:nvSpPr>
          <p:cNvPr id="5" name="Rectangle 4">
            <a:extLst>
              <a:ext uri="{FF2B5EF4-FFF2-40B4-BE49-F238E27FC236}">
                <a16:creationId xmlns:a16="http://schemas.microsoft.com/office/drawing/2014/main" id="{A1230329-B8E8-4FA7-A769-8961A3A6758D}"/>
              </a:ext>
            </a:extLst>
          </p:cNvPr>
          <p:cNvSpPr/>
          <p:nvPr/>
        </p:nvSpPr>
        <p:spPr>
          <a:xfrm>
            <a:off x="4392162" y="124691"/>
            <a:ext cx="2088777" cy="62752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ModelView</a:t>
            </a:r>
            <a:endParaRPr lang="en-IN" dirty="0"/>
          </a:p>
        </p:txBody>
      </p:sp>
    </p:spTree>
    <p:extLst>
      <p:ext uri="{BB962C8B-B14F-4D97-AF65-F5344CB8AC3E}">
        <p14:creationId xmlns:p14="http://schemas.microsoft.com/office/powerpoint/2010/main" val="2887785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6EA0A33-C30E-436F-80BB-606A3B311D35}"/>
              </a:ext>
            </a:extLst>
          </p:cNvPr>
          <p:cNvSpPr txBox="1"/>
          <p:nvPr/>
        </p:nvSpPr>
        <p:spPr>
          <a:xfrm>
            <a:off x="800847" y="2562004"/>
            <a:ext cx="184731" cy="369332"/>
          </a:xfrm>
          <a:prstGeom prst="rect">
            <a:avLst/>
          </a:prstGeom>
          <a:noFill/>
        </p:spPr>
        <p:txBody>
          <a:bodyPr wrap="none" rtlCol="0">
            <a:spAutoFit/>
          </a:bodyPr>
          <a:lstStyle/>
          <a:p>
            <a:endParaRPr lang="en-IN" dirty="0"/>
          </a:p>
        </p:txBody>
      </p:sp>
      <p:sp>
        <p:nvSpPr>
          <p:cNvPr id="8" name="Rectangle 2">
            <a:extLst>
              <a:ext uri="{FF2B5EF4-FFF2-40B4-BE49-F238E27FC236}">
                <a16:creationId xmlns:a16="http://schemas.microsoft.com/office/drawing/2014/main" id="{A46F36F5-AEA9-42F5-9841-68A359CA1CB3}"/>
              </a:ext>
            </a:extLst>
          </p:cNvPr>
          <p:cNvSpPr>
            <a:spLocks noChangeArrowheads="1"/>
          </p:cNvSpPr>
          <p:nvPr/>
        </p:nvSpPr>
        <p:spPr bwMode="auto">
          <a:xfrm>
            <a:off x="101600" y="788040"/>
            <a:ext cx="11289553"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schema represents a relational data model for an e-commerce platform, where the datasets are connected based on key relationships: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err="1">
                <a:ln>
                  <a:noFill/>
                </a:ln>
                <a:solidFill>
                  <a:schemeClr val="tx1"/>
                </a:solidFill>
                <a:effectLst/>
                <a:latin typeface="Arial Unicode MS"/>
              </a:rPr>
              <a:t>olist_orders_dataset</a:t>
            </a:r>
            <a:r>
              <a:rPr kumimoji="0" lang="en-US" altLang="en-US" sz="1600" b="1" i="0" u="none" strike="noStrike" cap="none" normalizeH="0" baseline="0" dirty="0">
                <a:ln>
                  <a:noFill/>
                </a:ln>
                <a:solidFill>
                  <a:schemeClr val="tx1"/>
                </a:solidFill>
                <a:effectLst/>
              </a:rPr>
              <a:t> (Core Table)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Central table linking customer orders (</a:t>
            </a:r>
            <a:r>
              <a:rPr kumimoji="0" lang="en-US" altLang="en-US" sz="1600" b="0" i="0" u="none" strike="noStrike" cap="none" normalizeH="0" baseline="0" dirty="0" err="1">
                <a:ln>
                  <a:noFill/>
                </a:ln>
                <a:solidFill>
                  <a:schemeClr val="tx1"/>
                </a:solidFill>
                <a:effectLst/>
                <a:latin typeface="Arial Unicode MS"/>
              </a:rPr>
              <a:t>order_id</a:t>
            </a:r>
            <a:r>
              <a:rPr kumimoji="0" lang="en-US" altLang="en-US" sz="1600" b="0" i="0" u="none" strike="noStrike" cap="none" normalizeH="0" baseline="0" dirty="0">
                <a:ln>
                  <a:noFill/>
                </a:ln>
                <a:solidFill>
                  <a:schemeClr val="tx1"/>
                </a:solidFill>
                <a:effectLst/>
              </a:rPr>
              <a:t>) to other datasets.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Customer and Location Data</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a:rPr>
              <a:t>olist_customers_dataset</a:t>
            </a:r>
            <a:r>
              <a:rPr kumimoji="0" lang="en-US" altLang="en-US" sz="1600" b="0" i="0" u="none" strike="noStrike" cap="none" normalizeH="0" baseline="0" dirty="0">
                <a:ln>
                  <a:noFill/>
                </a:ln>
                <a:solidFill>
                  <a:schemeClr val="tx1"/>
                </a:solidFill>
                <a:effectLst/>
              </a:rPr>
              <a:t>: Contains customer demographics (e.g., city, state).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a:rPr>
              <a:t>olist_geolocation_dataset</a:t>
            </a:r>
            <a:r>
              <a:rPr kumimoji="0" lang="en-US" altLang="en-US" sz="1600" b="0" i="0" u="none" strike="noStrike" cap="none" normalizeH="0" baseline="0" dirty="0">
                <a:ln>
                  <a:noFill/>
                </a:ln>
                <a:solidFill>
                  <a:schemeClr val="tx1"/>
                </a:solidFill>
                <a:effectLst/>
              </a:rPr>
              <a:t>: Maps zip codes to geographic locations (</a:t>
            </a:r>
            <a:r>
              <a:rPr kumimoji="0" lang="en-US" altLang="en-US" sz="1600" b="0" i="0" u="none" strike="noStrike" cap="none" normalizeH="0" baseline="0" dirty="0" err="1">
                <a:ln>
                  <a:noFill/>
                </a:ln>
                <a:solidFill>
                  <a:schemeClr val="tx1"/>
                </a:solidFill>
                <a:effectLst/>
              </a:rPr>
              <a:t>lat</a:t>
            </a:r>
            <a:r>
              <a:rPr kumimoji="0" lang="en-US" altLang="en-US" sz="1600" b="0" i="0" u="none" strike="noStrike" cap="none" normalizeH="0" baseline="0" dirty="0">
                <a:ln>
                  <a:noFill/>
                </a:ln>
                <a:solidFill>
                  <a:schemeClr val="tx1"/>
                </a:solidFill>
                <a:effectLst/>
              </a:rPr>
              <a:t>/</a:t>
            </a:r>
            <a:r>
              <a:rPr kumimoji="0" lang="en-US" altLang="en-US" sz="1600" b="0" i="0" u="none" strike="noStrike" cap="none" normalizeH="0" baseline="0" dirty="0" err="1">
                <a:ln>
                  <a:noFill/>
                </a:ln>
                <a:solidFill>
                  <a:schemeClr val="tx1"/>
                </a:solidFill>
                <a:effectLst/>
              </a:rPr>
              <a:t>lng</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Arial" panose="020B0604020202020204" pitchFamily="34" charset="0"/>
              </a:rPr>
              <a:t>Order Details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a:rPr>
              <a:t>olist_order_items_dataset</a:t>
            </a:r>
            <a:r>
              <a:rPr kumimoji="0" lang="en-US" altLang="en-US" sz="1600" b="0" i="0" u="none" strike="noStrike" cap="none" normalizeH="0" baseline="0" dirty="0">
                <a:ln>
                  <a:noFill/>
                </a:ln>
                <a:solidFill>
                  <a:schemeClr val="tx1"/>
                </a:solidFill>
                <a:effectLst/>
              </a:rPr>
              <a:t>: Tracks order items (product, seller, price, freight value).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a:rPr>
              <a:t>olist_order_reviews_dataset</a:t>
            </a:r>
            <a:r>
              <a:rPr kumimoji="0" lang="en-US" altLang="en-US" sz="1600" b="0" i="0" u="none" strike="noStrike" cap="none" normalizeH="0" baseline="0" dirty="0">
                <a:ln>
                  <a:noFill/>
                </a:ln>
                <a:solidFill>
                  <a:schemeClr val="tx1"/>
                </a:solidFill>
                <a:effectLst/>
              </a:rPr>
              <a:t>: Captures customer reviews (ratings, comments) tied to orders.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a:rPr>
              <a:t>olist_order_payments_dataset</a:t>
            </a:r>
            <a:r>
              <a:rPr kumimoji="0" lang="en-US" altLang="en-US" sz="1600" b="0" i="0" u="none" strike="noStrike" cap="none" normalizeH="0" baseline="0" dirty="0">
                <a:ln>
                  <a:noFill/>
                </a:ln>
                <a:solidFill>
                  <a:schemeClr val="tx1"/>
                </a:solidFill>
                <a:effectLst/>
              </a:rPr>
              <a:t>: Details payment types and values for each order.</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tx1"/>
                </a:solidFill>
                <a:effectLst/>
                <a:latin typeface="Arial" panose="020B0604020202020204" pitchFamily="34" charset="0"/>
              </a:rPr>
              <a:t>Product and Seller Data</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a:rPr>
              <a:t>olist_products_dataset</a:t>
            </a:r>
            <a:r>
              <a:rPr kumimoji="0" lang="en-US" altLang="en-US" sz="1600" b="0" i="0" u="none" strike="noStrike" cap="none" normalizeH="0" baseline="0" dirty="0">
                <a:ln>
                  <a:noFill/>
                </a:ln>
                <a:solidFill>
                  <a:schemeClr val="tx1"/>
                </a:solidFill>
                <a:effectLst/>
              </a:rPr>
              <a:t>: Product attributes (category, dimensions, weight).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a:rPr>
              <a:t>product_category_name_translation</a:t>
            </a:r>
            <a:r>
              <a:rPr kumimoji="0" lang="en-US" altLang="en-US" sz="1600" b="0" i="0" u="none" strike="noStrike" cap="none" normalizeH="0" baseline="0" dirty="0">
                <a:ln>
                  <a:noFill/>
                </a:ln>
                <a:solidFill>
                  <a:schemeClr val="tx1"/>
                </a:solidFill>
                <a:effectLst/>
              </a:rPr>
              <a:t>: Translates product category names to English.</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a:rPr>
              <a:t>olist_sellers_dataset</a:t>
            </a:r>
            <a:r>
              <a:rPr kumimoji="0" lang="en-US" altLang="en-US" sz="1600" b="0" i="0" u="none" strike="noStrike" cap="none" normalizeH="0" baseline="0" dirty="0">
                <a:ln>
                  <a:noFill/>
                </a:ln>
                <a:solidFill>
                  <a:schemeClr val="tx1"/>
                </a:solidFill>
                <a:effectLst/>
              </a:rPr>
              <a:t>: Seller details (location, zip code).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Each dataset is linked by primary and foreign keys, ensuring data integrity and enabling comprehensive analysis of orders, products, customers, and sellers.</a:t>
            </a:r>
          </a:p>
        </p:txBody>
      </p:sp>
    </p:spTree>
    <p:extLst>
      <p:ext uri="{BB962C8B-B14F-4D97-AF65-F5344CB8AC3E}">
        <p14:creationId xmlns:p14="http://schemas.microsoft.com/office/powerpoint/2010/main" val="12164713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3327</TotalTime>
  <Words>530</Words>
  <Application>Microsoft Office PowerPoint</Application>
  <PresentationFormat>Widescreen</PresentationFormat>
  <Paragraphs>63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Unicode MS</vt:lpstr>
      <vt:lpstr>Bookman Old Style</vt:lpstr>
      <vt:lpstr>Calibri Light</vt:lpstr>
      <vt:lpstr>Rockwell</vt:lpstr>
      <vt:lpstr>Damask</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Kabre</dc:creator>
  <cp:lastModifiedBy>Ajesh</cp:lastModifiedBy>
  <cp:revision>81</cp:revision>
  <dcterms:created xsi:type="dcterms:W3CDTF">2022-01-08T11:53:28Z</dcterms:created>
  <dcterms:modified xsi:type="dcterms:W3CDTF">2025-01-19T17:00:35Z</dcterms:modified>
</cp:coreProperties>
</file>