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847244-23B7-4795-8E71-D26581CDEC1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108690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29172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505418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8452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490382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847244-23B7-4795-8E71-D26581CDEC16}" type="datetimeFigureOut">
              <a:rPr lang="en-IN" smtClean="0"/>
              <a:t>19-01-2025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906429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4847244-23B7-4795-8E71-D26581CDEC16}" type="datetimeFigureOut">
              <a:rPr lang="en-IN" smtClean="0"/>
              <a:t>19-01-2025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407580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7244-23B7-4795-8E71-D26581CDEC1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572153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7244-23B7-4795-8E71-D26581CDEC1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175400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7244-23B7-4795-8E71-D26581CDEC1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116239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47244-23B7-4795-8E71-D26581CDEC1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7485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847244-23B7-4795-8E71-D26581CDEC1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403425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847244-23B7-4795-8E71-D26581CDEC16}" type="datetimeFigureOut">
              <a:rPr lang="en-IN" smtClean="0"/>
              <a:t>19-01-2025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418236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847244-23B7-4795-8E71-D26581CDEC16}" type="datetimeFigureOut">
              <a:rPr lang="en-IN" smtClean="0"/>
              <a:t>19-01-2025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18150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47244-23B7-4795-8E71-D26581CDEC16}" type="datetimeFigureOut">
              <a:rPr lang="en-IN" smtClean="0"/>
              <a:t>19-01-2025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35319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426494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47244-23B7-4795-8E71-D26581CDEC1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05777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4847244-23B7-4795-8E71-D26581CDEC16}" type="datetimeFigureOut">
              <a:rPr lang="en-IN" smtClean="0"/>
              <a:t>19-01-2025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B130D9-FE00-434F-9E55-F866F1D573F3}" type="slidenum">
              <a:rPr lang="en-IN" smtClean="0"/>
              <a:t>‹#›</a:t>
            </a:fld>
            <a:endParaRPr lang="en-IN"/>
          </a:p>
        </p:txBody>
      </p:sp>
    </p:spTree>
    <p:extLst>
      <p:ext uri="{BB962C8B-B14F-4D97-AF65-F5344CB8AC3E}">
        <p14:creationId xmlns:p14="http://schemas.microsoft.com/office/powerpoint/2010/main" val="206352018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FA8170-E0F2-485F-8C41-2F684B3B3353}"/>
              </a:ext>
            </a:extLst>
          </p:cNvPr>
          <p:cNvSpPr txBox="1"/>
          <p:nvPr/>
        </p:nvSpPr>
        <p:spPr>
          <a:xfrm>
            <a:off x="2967318" y="2659559"/>
            <a:ext cx="6490447" cy="769441"/>
          </a:xfrm>
          <a:prstGeom prst="rect">
            <a:avLst/>
          </a:prstGeom>
          <a:noFill/>
        </p:spPr>
        <p:txBody>
          <a:bodyPr wrap="square" rtlCol="0">
            <a:spAutoFit/>
          </a:bodyPr>
          <a:lstStyle/>
          <a:p>
            <a:r>
              <a:rPr lang="en-GB" sz="4400" dirty="0" err="1"/>
              <a:t>Olist</a:t>
            </a:r>
            <a:r>
              <a:rPr lang="en-GB" sz="4400" dirty="0"/>
              <a:t> Store Data Analysis</a:t>
            </a:r>
            <a:endParaRPr lang="en-IN" sz="4400" dirty="0"/>
          </a:p>
        </p:txBody>
      </p:sp>
      <p:sp>
        <p:nvSpPr>
          <p:cNvPr id="2" name="TextBox 1">
            <a:extLst>
              <a:ext uri="{FF2B5EF4-FFF2-40B4-BE49-F238E27FC236}">
                <a16:creationId xmlns:a16="http://schemas.microsoft.com/office/drawing/2014/main" id="{1CF53CF1-6E78-433C-B363-886932536BE5}"/>
              </a:ext>
            </a:extLst>
          </p:cNvPr>
          <p:cNvSpPr txBox="1"/>
          <p:nvPr/>
        </p:nvSpPr>
        <p:spPr>
          <a:xfrm>
            <a:off x="3056964" y="3550024"/>
            <a:ext cx="2796989" cy="461665"/>
          </a:xfrm>
          <a:prstGeom prst="rect">
            <a:avLst/>
          </a:prstGeom>
          <a:noFill/>
        </p:spPr>
        <p:txBody>
          <a:bodyPr wrap="square" rtlCol="0">
            <a:spAutoFit/>
          </a:bodyPr>
          <a:lstStyle/>
          <a:p>
            <a:r>
              <a:rPr lang="en-GB" sz="2400" dirty="0" err="1"/>
              <a:t>Tool:Power</a:t>
            </a:r>
            <a:r>
              <a:rPr lang="en-GB" sz="2400" dirty="0"/>
              <a:t> BI</a:t>
            </a:r>
            <a:endParaRPr lang="en-IN" sz="2400" dirty="0"/>
          </a:p>
        </p:txBody>
      </p:sp>
    </p:spTree>
    <p:extLst>
      <p:ext uri="{BB962C8B-B14F-4D97-AF65-F5344CB8AC3E}">
        <p14:creationId xmlns:p14="http://schemas.microsoft.com/office/powerpoint/2010/main" val="72738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77AC93-8CEB-4831-9658-70875591FD2D}"/>
              </a:ext>
            </a:extLst>
          </p:cNvPr>
          <p:cNvSpPr/>
          <p:nvPr/>
        </p:nvSpPr>
        <p:spPr>
          <a:xfrm>
            <a:off x="5020235" y="304800"/>
            <a:ext cx="2088777" cy="6275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Datasets</a:t>
            </a:r>
          </a:p>
        </p:txBody>
      </p:sp>
      <p:sp>
        <p:nvSpPr>
          <p:cNvPr id="5" name="TextBox 4">
            <a:extLst>
              <a:ext uri="{FF2B5EF4-FFF2-40B4-BE49-F238E27FC236}">
                <a16:creationId xmlns:a16="http://schemas.microsoft.com/office/drawing/2014/main" id="{4CEEE7D0-913B-48AD-B82F-0E6B3078E7A2}"/>
              </a:ext>
            </a:extLst>
          </p:cNvPr>
          <p:cNvSpPr txBox="1"/>
          <p:nvPr/>
        </p:nvSpPr>
        <p:spPr>
          <a:xfrm>
            <a:off x="1371601" y="1147483"/>
            <a:ext cx="987910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Domain : E-Commerce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Project Name: Olist Store Analysis</a:t>
            </a:r>
          </a:p>
          <a:p>
            <a:endParaRPr lang="en-IN" dirty="0"/>
          </a:p>
          <a:p>
            <a:pPr marL="285750" indent="-285750">
              <a:buFont typeface="Arial" panose="020B0604020202020204" pitchFamily="34" charset="0"/>
              <a:buChar char="•"/>
            </a:pPr>
            <a:r>
              <a:rPr lang="en-IN" dirty="0"/>
              <a:t>Dataset Name: Total 9 files</a:t>
            </a:r>
          </a:p>
          <a:p>
            <a:endParaRPr lang="en-IN" dirty="0"/>
          </a:p>
          <a:p>
            <a:pPr marL="285750" indent="-285750">
              <a:buFont typeface="Arial" panose="020B0604020202020204" pitchFamily="34" charset="0"/>
              <a:buChar char="•"/>
            </a:pPr>
            <a:r>
              <a:rPr lang="en-IN" dirty="0"/>
              <a:t>Dataset Type: CSV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Dataset Zip Folder Size: 45 MB</a:t>
            </a:r>
          </a:p>
        </p:txBody>
      </p:sp>
      <p:sp>
        <p:nvSpPr>
          <p:cNvPr id="2" name="Rectangle 1">
            <a:extLst>
              <a:ext uri="{FF2B5EF4-FFF2-40B4-BE49-F238E27FC236}">
                <a16:creationId xmlns:a16="http://schemas.microsoft.com/office/drawing/2014/main" id="{92AEBEF7-7C99-4661-A023-20CBBAEA9E6C}"/>
              </a:ext>
            </a:extLst>
          </p:cNvPr>
          <p:cNvSpPr/>
          <p:nvPr/>
        </p:nvSpPr>
        <p:spPr>
          <a:xfrm>
            <a:off x="645458" y="4109324"/>
            <a:ext cx="10425953" cy="1754326"/>
          </a:xfrm>
          <a:prstGeom prst="rect">
            <a:avLst/>
          </a:prstGeom>
        </p:spPr>
        <p:txBody>
          <a:bodyPr wrap="square">
            <a:spAutoFit/>
          </a:bodyPr>
          <a:lstStyle/>
          <a:p>
            <a:r>
              <a:rPr lang="en-GB" dirty="0"/>
              <a:t>This dataset, provided by </a:t>
            </a:r>
            <a:r>
              <a:rPr lang="en-GB" dirty="0" err="1"/>
              <a:t>Olist</a:t>
            </a:r>
            <a:r>
              <a:rPr lang="en-GB" dirty="0"/>
              <a:t> Store, the largest department store in the Brazilian marketplace, contains real commercial data of 100k orders made in the store from 2016 to 2018. The dataset includes various features that provide insights into multiple dimensions of the orders, such as order status, price, payment, sellers, freight performance, customer location, product attributes, and customer reviews. </a:t>
            </a:r>
            <a:br>
              <a:rPr lang="en-GB" dirty="0"/>
            </a:br>
            <a:endParaRPr lang="en-IN" dirty="0"/>
          </a:p>
        </p:txBody>
      </p:sp>
    </p:spTree>
    <p:extLst>
      <p:ext uri="{BB962C8B-B14F-4D97-AF65-F5344CB8AC3E}">
        <p14:creationId xmlns:p14="http://schemas.microsoft.com/office/powerpoint/2010/main" val="230953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78BB5C-3AC2-487C-8932-529ABA1B195B}"/>
              </a:ext>
            </a:extLst>
          </p:cNvPr>
          <p:cNvSpPr/>
          <p:nvPr/>
        </p:nvSpPr>
        <p:spPr>
          <a:xfrm>
            <a:off x="4854389" y="197223"/>
            <a:ext cx="1864658"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KPI’s</a:t>
            </a:r>
          </a:p>
        </p:txBody>
      </p:sp>
      <p:sp>
        <p:nvSpPr>
          <p:cNvPr id="5" name="TextBox 4">
            <a:extLst>
              <a:ext uri="{FF2B5EF4-FFF2-40B4-BE49-F238E27FC236}">
                <a16:creationId xmlns:a16="http://schemas.microsoft.com/office/drawing/2014/main" id="{0892308F-C161-4EA2-9B50-5081F8A3213D}"/>
              </a:ext>
            </a:extLst>
          </p:cNvPr>
          <p:cNvSpPr txBox="1"/>
          <p:nvPr/>
        </p:nvSpPr>
        <p:spPr>
          <a:xfrm>
            <a:off x="569259" y="1305341"/>
            <a:ext cx="11232777" cy="1754326"/>
          </a:xfrm>
          <a:prstGeom prst="rect">
            <a:avLst/>
          </a:prstGeom>
          <a:noFill/>
        </p:spPr>
        <p:txBody>
          <a:bodyPr wrap="square" rtlCol="0">
            <a:spAutoFit/>
          </a:bodyPr>
          <a:lstStyle/>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a:p>
            <a:endParaRPr lang="en-IN" dirty="0">
              <a:latin typeface="+mj-lt"/>
            </a:endParaRPr>
          </a:p>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a:p>
            <a:pPr marL="342900" indent="-342900">
              <a:buFont typeface="+mj-lt"/>
              <a:buAutoNum type="arabicPeriod"/>
            </a:pPr>
            <a:endParaRPr lang="en-IN" dirty="0">
              <a:latin typeface="+mj-lt"/>
            </a:endParaRPr>
          </a:p>
        </p:txBody>
      </p:sp>
      <p:sp>
        <p:nvSpPr>
          <p:cNvPr id="2" name="TextBox 1">
            <a:extLst>
              <a:ext uri="{FF2B5EF4-FFF2-40B4-BE49-F238E27FC236}">
                <a16:creationId xmlns:a16="http://schemas.microsoft.com/office/drawing/2014/main" id="{D82F6C80-2B43-AC3E-3571-A2668906537A}"/>
              </a:ext>
            </a:extLst>
          </p:cNvPr>
          <p:cNvSpPr txBox="1"/>
          <p:nvPr/>
        </p:nvSpPr>
        <p:spPr>
          <a:xfrm>
            <a:off x="726140" y="1074508"/>
            <a:ext cx="10165977" cy="5632311"/>
          </a:xfrm>
          <a:prstGeom prst="rect">
            <a:avLst/>
          </a:prstGeom>
          <a:noFill/>
        </p:spPr>
        <p:txBody>
          <a:bodyPr wrap="square" rtlCol="0">
            <a:spAutoFit/>
          </a:bodyPr>
          <a:lstStyle/>
          <a:p>
            <a:pPr marL="342900" indent="-342900">
              <a:buAutoNum type="arabicParenR"/>
            </a:pPr>
            <a:endParaRPr lang="en-IN" dirty="0"/>
          </a:p>
          <a:p>
            <a:pPr marL="342900" indent="-342900">
              <a:buAutoNum type="arabicParenR"/>
            </a:pPr>
            <a:endParaRPr lang="en-IN" dirty="0"/>
          </a:p>
          <a:p>
            <a:pPr marL="342900" indent="-342900">
              <a:buFontTx/>
              <a:buAutoNum type="arabicParenR"/>
            </a:pPr>
            <a:r>
              <a:rPr lang="en-IN" dirty="0"/>
              <a:t>Weekday Vs Weekend (order_purchase_timestamp) Payment Statistics</a:t>
            </a:r>
          </a:p>
          <a:p>
            <a:pPr marL="342900" indent="-342900">
              <a:buAutoNum type="arabicParenR"/>
            </a:pPr>
            <a:endParaRPr lang="en-IN" dirty="0"/>
          </a:p>
          <a:p>
            <a:pPr marL="342900" indent="-342900">
              <a:buAutoNum type="arabicParenR"/>
            </a:pPr>
            <a:r>
              <a:rPr lang="en-IN" dirty="0"/>
              <a:t>Number of Orders with review score 5 and payment type as credit card.</a:t>
            </a:r>
          </a:p>
          <a:p>
            <a:pPr marL="342900" indent="-342900">
              <a:buAutoNum type="arabicParenR"/>
            </a:pPr>
            <a:endParaRPr lang="en-IN" dirty="0"/>
          </a:p>
          <a:p>
            <a:pPr marL="342900" indent="-342900">
              <a:buAutoNum type="arabicParenR"/>
            </a:pPr>
            <a:r>
              <a:rPr lang="en-IN" dirty="0"/>
              <a:t>Average number of days taken for order_delivered_customer_date for pet_shop</a:t>
            </a:r>
          </a:p>
          <a:p>
            <a:pPr marL="342900" indent="-342900">
              <a:buAutoNum type="arabicParenR"/>
            </a:pPr>
            <a:endParaRPr lang="en-IN" dirty="0"/>
          </a:p>
          <a:p>
            <a:pPr marL="342900" indent="-342900">
              <a:buAutoNum type="arabicParenR"/>
            </a:pPr>
            <a:r>
              <a:rPr lang="en-IN" dirty="0"/>
              <a:t>Average price and payment values from customers of sao paulo city</a:t>
            </a:r>
          </a:p>
          <a:p>
            <a:pPr marL="342900" indent="-342900">
              <a:buAutoNum type="arabicParenR"/>
            </a:pPr>
            <a:endParaRPr lang="en-IN" dirty="0"/>
          </a:p>
          <a:p>
            <a:pPr marL="342900" indent="-342900">
              <a:buAutoNum type="arabicParenR"/>
            </a:pPr>
            <a:r>
              <a:rPr lang="en-IN" dirty="0"/>
              <a:t>Relationship between shipping days (order_delivered_customer_date - order_purchase_timestamp) Vs review scores.</a:t>
            </a:r>
          </a:p>
          <a:p>
            <a:pPr marL="342900" indent="-342900">
              <a:buAutoNum type="arabicParenR"/>
            </a:pPr>
            <a:endParaRPr lang="en-GB" dirty="0"/>
          </a:p>
          <a:p>
            <a:pPr marL="342900" indent="-342900">
              <a:buAutoNum type="arabicParenR"/>
            </a:pPr>
            <a:r>
              <a:rPr lang="en-GB" dirty="0"/>
              <a:t>Top 5 Product based on sales, and its Sales and Price Analysis</a:t>
            </a:r>
          </a:p>
          <a:p>
            <a:pPr marL="342900" indent="-342900">
              <a:buAutoNum type="arabicParenR"/>
            </a:pPr>
            <a:endParaRPr lang="en-GB" dirty="0"/>
          </a:p>
          <a:p>
            <a:pPr marL="342900" indent="-342900">
              <a:buAutoNum type="arabicParenR"/>
            </a:pPr>
            <a:r>
              <a:rPr lang="en-GB" dirty="0"/>
              <a:t>Top 5 States by sales</a:t>
            </a:r>
          </a:p>
          <a:p>
            <a:pPr marL="342900" indent="-342900">
              <a:buAutoNum type="arabicParenR"/>
            </a:pPr>
            <a:endParaRPr lang="en-GB" dirty="0"/>
          </a:p>
          <a:p>
            <a:pPr marL="342900" indent="-342900">
              <a:buAutoNum type="arabicParenR"/>
            </a:pPr>
            <a:r>
              <a:rPr lang="en-GB" dirty="0"/>
              <a:t>Is the shipping day affecting sales (</a:t>
            </a:r>
            <a:r>
              <a:rPr lang="en-GB" dirty="0" err="1"/>
              <a:t>Avg</a:t>
            </a:r>
            <a:r>
              <a:rPr lang="en-GB" dirty="0"/>
              <a:t> Shipping	day Vs Sales)</a:t>
            </a:r>
            <a:endParaRPr lang="en-IN" dirty="0"/>
          </a:p>
          <a:p>
            <a:endParaRPr lang="en-IN" dirty="0">
              <a:latin typeface="+mj-lt"/>
            </a:endParaRPr>
          </a:p>
          <a:p>
            <a:pPr marL="342900" indent="-342900">
              <a:buAutoNum type="arabicParenR"/>
            </a:pPr>
            <a:endParaRPr lang="en-IN" dirty="0">
              <a:latin typeface="+mj-lt"/>
            </a:endParaRPr>
          </a:p>
        </p:txBody>
      </p:sp>
    </p:spTree>
    <p:extLst>
      <p:ext uri="{BB962C8B-B14F-4D97-AF65-F5344CB8AC3E}">
        <p14:creationId xmlns:p14="http://schemas.microsoft.com/office/powerpoint/2010/main" val="272349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230329-B8E8-4FA7-A769-8961A3A6758D}"/>
              </a:ext>
            </a:extLst>
          </p:cNvPr>
          <p:cNvSpPr/>
          <p:nvPr/>
        </p:nvSpPr>
        <p:spPr>
          <a:xfrm>
            <a:off x="4392162" y="124691"/>
            <a:ext cx="2088777" cy="6275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ModelView</a:t>
            </a:r>
            <a:endParaRPr lang="en-IN" dirty="0"/>
          </a:p>
        </p:txBody>
      </p:sp>
      <p:pic>
        <p:nvPicPr>
          <p:cNvPr id="6" name="Picture 5">
            <a:extLst>
              <a:ext uri="{FF2B5EF4-FFF2-40B4-BE49-F238E27FC236}">
                <a16:creationId xmlns:a16="http://schemas.microsoft.com/office/drawing/2014/main" id="{00ABC921-63B4-4A94-82AF-EA04A36B9C26}"/>
              </a:ext>
            </a:extLst>
          </p:cNvPr>
          <p:cNvPicPr>
            <a:picLocks noChangeAspect="1"/>
          </p:cNvPicPr>
          <p:nvPr/>
        </p:nvPicPr>
        <p:blipFill>
          <a:blip r:embed="rId2"/>
          <a:stretch>
            <a:fillRect/>
          </a:stretch>
        </p:blipFill>
        <p:spPr>
          <a:xfrm>
            <a:off x="0" y="36712"/>
            <a:ext cx="12192000" cy="6712857"/>
          </a:xfrm>
          <a:prstGeom prst="rect">
            <a:avLst/>
          </a:prstGeom>
        </p:spPr>
      </p:pic>
    </p:spTree>
    <p:extLst>
      <p:ext uri="{BB962C8B-B14F-4D97-AF65-F5344CB8AC3E}">
        <p14:creationId xmlns:p14="http://schemas.microsoft.com/office/powerpoint/2010/main" val="288778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6EA0A33-C30E-436F-80BB-606A3B311D35}"/>
              </a:ext>
            </a:extLst>
          </p:cNvPr>
          <p:cNvSpPr txBox="1"/>
          <p:nvPr/>
        </p:nvSpPr>
        <p:spPr>
          <a:xfrm>
            <a:off x="800847" y="2562004"/>
            <a:ext cx="184731" cy="369332"/>
          </a:xfrm>
          <a:prstGeom prst="rect">
            <a:avLst/>
          </a:prstGeom>
          <a:noFill/>
        </p:spPr>
        <p:txBody>
          <a:bodyPr wrap="none" rtlCol="0">
            <a:spAutoFit/>
          </a:bodyPr>
          <a:lstStyle/>
          <a:p>
            <a:endParaRPr lang="en-IN" dirty="0"/>
          </a:p>
        </p:txBody>
      </p:sp>
      <p:sp>
        <p:nvSpPr>
          <p:cNvPr id="5" name="Rectangle 4">
            <a:extLst>
              <a:ext uri="{FF2B5EF4-FFF2-40B4-BE49-F238E27FC236}">
                <a16:creationId xmlns:a16="http://schemas.microsoft.com/office/drawing/2014/main" id="{B9027E82-4396-48E4-93B6-8822BBAEFD28}"/>
              </a:ext>
            </a:extLst>
          </p:cNvPr>
          <p:cNvSpPr>
            <a:spLocks noChangeArrowheads="1"/>
          </p:cNvSpPr>
          <p:nvPr/>
        </p:nvSpPr>
        <p:spPr bwMode="auto">
          <a:xfrm>
            <a:off x="517236" y="481882"/>
            <a:ext cx="10307782"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Insights and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Weekday vs. Weekend Payment Statistics: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pie chart shows the distribution of orders between weekdays and weekends.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Weekdays have a higher share of orders (77%)compared to weekends(23%), indicating more customer activity during workdays.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Number of Orders with Review Score 5 and Payment Type as Credit Card:</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"Payment Type Rating Comparison" graph highlights the count of orders with various payment types.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Credit cards account for a significant portion of orders with a 5-star review score, suggesting customer satisfaction is associated with this payment method.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panose="020B0604020202020204" pitchFamily="34" charset="0"/>
              </a:rPr>
              <a:t>Average Number of Days Taken for Orders in Pet Shops: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"Pet Shop Avg. Shipping Day" metric shows an average delivery time of 10.91 days for pet shop orders.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This delay may impact customer satisfaction, especially if faster delivery is expected for such items.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Arial" panose="020B0604020202020204" pitchFamily="34" charset="0"/>
              </a:rPr>
              <a:t>Sao Paulo City: Average Price and Payment Values: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"Sao Paulo Avg Price vs Payment Value" bar chart shows the sum of price and payment values.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Sao Paulo has the highest customer payment contribution, with significant transaction volumes.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Arial" panose="020B0604020202020204" pitchFamily="34" charset="0"/>
              </a:rPr>
              <a:t>Relationship Between Shipping Days and Review Scores: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scatter plot shows a negative correlation between average shipping days and review scores.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Faster deliveries are linked with higher review scores, emphasizing the importance of timely delivery.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1" i="0" u="none" strike="noStrike" cap="none" normalizeH="0" baseline="0" dirty="0">
                <a:ln>
                  <a:noFill/>
                </a:ln>
                <a:solidFill>
                  <a:schemeClr val="tx1"/>
                </a:solidFill>
                <a:effectLst/>
                <a:latin typeface="Arial" panose="020B0604020202020204" pitchFamily="34" charset="0"/>
              </a:rPr>
              <a:t>Top 5 Products Based on Sales (Sales and Price Analysis):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line graph highlights the top 5 products by sales and compares payment value and prices.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Products in categories like health and sports have significant sales, with varying pricing strategies impacting revenue.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200" b="1" i="0" u="none" strike="noStrike" cap="none" normalizeH="0" baseline="0" dirty="0">
                <a:ln>
                  <a:noFill/>
                </a:ln>
                <a:solidFill>
                  <a:schemeClr val="tx1"/>
                </a:solidFill>
                <a:effectLst/>
                <a:latin typeface="Arial" panose="020B0604020202020204" pitchFamily="34" charset="0"/>
              </a:rPr>
              <a:t>Top 5 States by Sales: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bar chart shows the distribution of sales across the top states.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São Paulo (SP) dominates sales, followed by Rio de Janeiro (RJ) and Minas Gerais (MG). Businesses should focus marketing efforts on these regions.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200" b="1" i="0" u="none" strike="noStrike" cap="none" normalizeH="0" baseline="0" dirty="0">
                <a:ln>
                  <a:noFill/>
                </a:ln>
                <a:solidFill>
                  <a:schemeClr val="tx1"/>
                </a:solidFill>
                <a:effectLst/>
                <a:latin typeface="Arial" panose="020B0604020202020204" pitchFamily="34" charset="0"/>
              </a:rPr>
              <a:t>Impact of Shipping Days on Sales (Avg Shipping Day vs. Sales):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line chart indicates that higher average shipping days correspond to a drop in sales.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Efficient shipping is crucial to maintain and improve sales volumes.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647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99A9318-8934-4961-9379-13DC0DA752AD}"/>
              </a:ext>
            </a:extLst>
          </p:cNvPr>
          <p:cNvSpPr>
            <a:spLocks noChangeArrowheads="1"/>
          </p:cNvSpPr>
          <p:nvPr/>
        </p:nvSpPr>
        <p:spPr bwMode="auto">
          <a:xfrm>
            <a:off x="480292" y="1146431"/>
            <a:ext cx="850661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Enhance Shipping Speed:</a:t>
            </a:r>
            <a:r>
              <a:rPr kumimoji="0" lang="en-US" altLang="en-US" sz="1600" b="0" i="0" u="none" strike="noStrike" cap="none" normalizeH="0" baseline="0" dirty="0">
                <a:ln>
                  <a:noFill/>
                </a:ln>
                <a:solidFill>
                  <a:schemeClr val="tx1"/>
                </a:solidFill>
                <a:effectLst/>
                <a:latin typeface="Arial" panose="020B0604020202020204" pitchFamily="34" charset="0"/>
              </a:rPr>
              <a:t> Address the correlation between long shipping times and lower review scores to improve customer satisfaction and sales.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Focus on Key Regions:</a:t>
            </a:r>
            <a:r>
              <a:rPr kumimoji="0" lang="en-US" altLang="en-US" sz="1600" b="0" i="0" u="none" strike="noStrike" cap="none" normalizeH="0" baseline="0" dirty="0">
                <a:ln>
                  <a:noFill/>
                </a:ln>
                <a:solidFill>
                  <a:schemeClr val="tx1"/>
                </a:solidFill>
                <a:effectLst/>
                <a:latin typeface="Arial" panose="020B0604020202020204" pitchFamily="34" charset="0"/>
              </a:rPr>
              <a:t> Prioritize marketing and operational strategies in states like SP and RJ, which contribute the most to sales.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Credit Card Incentives:</a:t>
            </a:r>
            <a:r>
              <a:rPr kumimoji="0" lang="en-US" altLang="en-US" sz="1600" b="0" i="0" u="none" strike="noStrike" cap="none" normalizeH="0" baseline="0" dirty="0">
                <a:ln>
                  <a:noFill/>
                </a:ln>
                <a:solidFill>
                  <a:schemeClr val="tx1"/>
                </a:solidFill>
                <a:effectLst/>
                <a:latin typeface="Arial" panose="020B0604020202020204" pitchFamily="34" charset="0"/>
              </a:rPr>
              <a:t> Promote offers for credit card payments since they are linked to higher review scores.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Product Pricing Strategy:</a:t>
            </a:r>
            <a:r>
              <a:rPr kumimoji="0" lang="en-US" altLang="en-US" sz="1600" b="0" i="0" u="none" strike="noStrike" cap="none" normalizeH="0" baseline="0" dirty="0">
                <a:ln>
                  <a:noFill/>
                </a:ln>
                <a:solidFill>
                  <a:schemeClr val="tx1"/>
                </a:solidFill>
                <a:effectLst/>
                <a:latin typeface="Arial" panose="020B0604020202020204" pitchFamily="34" charset="0"/>
              </a:rPr>
              <a:t> Analyze the pricing for top-performing product categories to maximize profit without deterring customers.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Weekend Engagement:</a:t>
            </a:r>
            <a:r>
              <a:rPr kumimoji="0" lang="en-US" altLang="en-US" sz="1600" b="0" i="0" u="none" strike="noStrike" cap="none" normalizeH="0" baseline="0" dirty="0">
                <a:ln>
                  <a:noFill/>
                </a:ln>
                <a:solidFill>
                  <a:schemeClr val="tx1"/>
                </a:solidFill>
                <a:effectLst/>
                <a:latin typeface="Arial" panose="020B0604020202020204" pitchFamily="34" charset="0"/>
              </a:rPr>
              <a:t> Develop promotions and campaigns to increase weekend orders, balancing the weekday/weekend order disparity.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890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5998</TotalTime>
  <Words>703</Words>
  <Application>Microsoft Office PowerPoint</Application>
  <PresentationFormat>Widescreen</PresentationFormat>
  <Paragraphs>69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Kabre</dc:creator>
  <cp:lastModifiedBy>Ajesh</cp:lastModifiedBy>
  <cp:revision>89</cp:revision>
  <dcterms:created xsi:type="dcterms:W3CDTF">2022-01-08T11:53:28Z</dcterms:created>
  <dcterms:modified xsi:type="dcterms:W3CDTF">2025-01-21T13:32:33Z</dcterms:modified>
</cp:coreProperties>
</file>