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1" r:id="rId6"/>
    <p:sldId id="263" r:id="rId7"/>
    <p:sldId id="265" r:id="rId8"/>
    <p:sldId id="268" r:id="rId9"/>
    <p:sldId id="267" r:id="rId10"/>
    <p:sldId id="259" r:id="rId11"/>
    <p:sldId id="26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B62"/>
    <a:srgbClr val="105961"/>
    <a:srgbClr val="7CA5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131C-8474-56CE-1573-A383CA0705C1}"/>
              </a:ext>
            </a:extLst>
          </p:cNvPr>
          <p:cNvSpPr>
            <a:spLocks noGrp="1"/>
          </p:cNvSpPr>
          <p:nvPr>
            <p:ph type="ctrTitle"/>
          </p:nvPr>
        </p:nvSpPr>
        <p:spPr>
          <a:xfrm>
            <a:off x="0" y="2459898"/>
            <a:ext cx="12192000" cy="1561596"/>
          </a:xfrm>
        </p:spPr>
        <p:txBody>
          <a:bodyPr anchor="b">
            <a:normAutofit/>
          </a:bodyPr>
          <a:lstStyle/>
          <a:p>
            <a:pPr algn="ctr"/>
            <a:r>
              <a:rPr lang="en-US" b="1" dirty="0"/>
              <a:t>Facial Detection Attendance Tracking System</a:t>
            </a:r>
          </a:p>
        </p:txBody>
      </p:sp>
      <p:sp>
        <p:nvSpPr>
          <p:cNvPr id="3" name="Subtitle 2">
            <a:extLst>
              <a:ext uri="{FF2B5EF4-FFF2-40B4-BE49-F238E27FC236}">
                <a16:creationId xmlns:a16="http://schemas.microsoft.com/office/drawing/2014/main" id="{163A1E52-883D-878D-F9E4-605BB7596283}"/>
              </a:ext>
            </a:extLst>
          </p:cNvPr>
          <p:cNvSpPr>
            <a:spLocks noGrp="1"/>
          </p:cNvSpPr>
          <p:nvPr>
            <p:ph type="subTitle" idx="1"/>
          </p:nvPr>
        </p:nvSpPr>
        <p:spPr>
          <a:xfrm>
            <a:off x="8931234" y="4398102"/>
            <a:ext cx="2513404" cy="1217937"/>
          </a:xfrm>
        </p:spPr>
        <p:txBody>
          <a:bodyPr/>
          <a:lstStyle/>
          <a:p>
            <a:pPr algn="l"/>
            <a:r>
              <a:rPr lang="en-US" dirty="0" err="1">
                <a:latin typeface="Times New Roman" panose="02020603050405020304" pitchFamily="18" charset="0"/>
                <a:cs typeface="Times New Roman" panose="02020603050405020304" pitchFamily="18" charset="0"/>
              </a:rPr>
              <a:t>Aquin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Anto</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S4 MCA </a:t>
            </a:r>
          </a:p>
          <a:p>
            <a:pPr algn="l"/>
            <a:r>
              <a:rPr lang="en-US" dirty="0">
                <a:latin typeface="Times New Roman" panose="02020603050405020304" pitchFamily="18" charset="0"/>
                <a:cs typeface="Times New Roman" panose="02020603050405020304" pitchFamily="18" charset="0"/>
              </a:rPr>
              <a:t>MGP21PMC014</a:t>
            </a:r>
          </a:p>
        </p:txBody>
      </p:sp>
    </p:spTree>
    <p:extLst>
      <p:ext uri="{BB962C8B-B14F-4D97-AF65-F5344CB8AC3E}">
        <p14:creationId xmlns:p14="http://schemas.microsoft.com/office/powerpoint/2010/main" val="16138141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6C4B-F5ED-142E-5F71-8E089FBB0B29}"/>
              </a:ext>
            </a:extLst>
          </p:cNvPr>
          <p:cNvSpPr>
            <a:spLocks noGrp="1"/>
          </p:cNvSpPr>
          <p:nvPr>
            <p:ph type="title"/>
          </p:nvPr>
        </p:nvSpPr>
        <p:spPr>
          <a:xfrm>
            <a:off x="685801" y="292359"/>
            <a:ext cx="10131425" cy="1456267"/>
          </a:xfrm>
        </p:spPr>
        <p:txBody>
          <a:bodyPr>
            <a:normAutofit/>
          </a:bodyPr>
          <a:lstStyle/>
          <a:p>
            <a:pPr algn="ctr"/>
            <a:r>
              <a:rPr lang="en-IN" sz="2200" b="1" u="sng" dirty="0">
                <a:latin typeface="Times New Roman" panose="02020603050405020304" pitchFamily="18" charset="0"/>
                <a:cs typeface="Times New Roman" panose="02020603050405020304" pitchFamily="18" charset="0"/>
              </a:rPr>
              <a:t>System Study </a:t>
            </a:r>
          </a:p>
        </p:txBody>
      </p:sp>
      <p:sp>
        <p:nvSpPr>
          <p:cNvPr id="3" name="Content Placeholder 2">
            <a:extLst>
              <a:ext uri="{FF2B5EF4-FFF2-40B4-BE49-F238E27FC236}">
                <a16:creationId xmlns:a16="http://schemas.microsoft.com/office/drawing/2014/main" id="{3B5AFE67-6A2B-3525-DA66-A4867B655E36}"/>
              </a:ext>
            </a:extLst>
          </p:cNvPr>
          <p:cNvSpPr>
            <a:spLocks noGrp="1"/>
          </p:cNvSpPr>
          <p:nvPr>
            <p:ph idx="1"/>
          </p:nvPr>
        </p:nvSpPr>
        <p:spPr>
          <a:xfrm>
            <a:off x="685801" y="1908802"/>
            <a:ext cx="10131425" cy="4106333"/>
          </a:xfrm>
        </p:spPr>
        <p:txBody>
          <a:bodyPr>
            <a:noAutofit/>
          </a:bodyPr>
          <a:lstStyle/>
          <a:p>
            <a:pPr algn="just"/>
            <a:r>
              <a:rPr lang="en-IN" sz="1600" b="1" dirty="0" err="1">
                <a:latin typeface="Times New Roman" panose="02020603050405020304" pitchFamily="18" charset="0"/>
                <a:cs typeface="Times New Roman" panose="02020603050405020304" pitchFamily="18" charset="0"/>
              </a:rPr>
              <a:t>Rekognition</a:t>
            </a:r>
            <a:r>
              <a:rPr lang="en-IN" sz="1600" b="1" dirty="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In May 2018, Amazon has started marketing its cloud-based facial recognition service </a:t>
            </a:r>
            <a:r>
              <a:rPr lang="en-US" sz="1600" dirty="0" err="1">
                <a:latin typeface="Times New Roman" panose="02020603050405020304" pitchFamily="18" charset="0"/>
                <a:cs typeface="Times New Roman" panose="02020603050405020304" pitchFamily="18" charset="0"/>
              </a:rPr>
              <a:t>Rekognition</a:t>
            </a:r>
            <a:r>
              <a:rPr lang="en-US" sz="1600" dirty="0">
                <a:latin typeface="Times New Roman" panose="02020603050405020304" pitchFamily="18" charset="0"/>
                <a:cs typeface="Times New Roman" panose="02020603050405020304" pitchFamily="18" charset="0"/>
              </a:rPr>
              <a:t> to government agencies, despite growing privacy concerns. The technology is capable of identifying up to 100 individuals in a single image and can conduct facial recognition searches against databases containing millions of faces in real-time. This has implications of using such technology in law enforcement and surveillance.</a:t>
            </a:r>
          </a:p>
          <a:p>
            <a:pPr algn="just"/>
            <a:r>
              <a:rPr lang="en-US" sz="1600" b="1" dirty="0" err="1">
                <a:latin typeface="Times New Roman" panose="02020603050405020304" pitchFamily="18" charset="0"/>
                <a:cs typeface="Times New Roman" panose="02020603050405020304" pitchFamily="18" charset="0"/>
              </a:rPr>
              <a:t>FaceNet</a:t>
            </a:r>
            <a:r>
              <a:rPr lang="en-US" sz="1600" b="1" dirty="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Google introduced </a:t>
            </a:r>
            <a:r>
              <a:rPr lang="en-US" sz="1600" dirty="0" err="1">
                <a:latin typeface="Times New Roman" panose="02020603050405020304" pitchFamily="18" charset="0"/>
                <a:cs typeface="Times New Roman" panose="02020603050405020304" pitchFamily="18" charset="0"/>
              </a:rPr>
              <a:t>FaceNet</a:t>
            </a:r>
            <a:r>
              <a:rPr lang="en-US" sz="1600" dirty="0">
                <a:latin typeface="Times New Roman" panose="02020603050405020304" pitchFamily="18" charset="0"/>
                <a:cs typeface="Times New Roman" panose="02020603050405020304" pitchFamily="18" charset="0"/>
              </a:rPr>
              <a:t> in June 2015, which achieved a record-breaking accuracy of 99.63% on the Labeled Faces in the Wild dataset by using an artificial neural network and a new algorithm to identify a face with its owner. The facial recognition technology was integrated into Google Photos, enabling automatic tagging and sorting of images based on the people identified in them. This led to development of an unofficial open-source version called </a:t>
            </a:r>
            <a:r>
              <a:rPr lang="en-US" sz="1600" dirty="0" err="1">
                <a:latin typeface="Times New Roman" panose="02020603050405020304" pitchFamily="18" charset="0"/>
                <a:cs typeface="Times New Roman" panose="02020603050405020304" pitchFamily="18" charset="0"/>
              </a:rPr>
              <a:t>OpenFace</a:t>
            </a:r>
            <a:r>
              <a:rPr lang="en-US" sz="1600" dirty="0">
                <a:latin typeface="Times New Roman" panose="02020603050405020304" pitchFamily="18" charset="0"/>
                <a:cs typeface="Times New Roman" panose="02020603050405020304" pitchFamily="18" charset="0"/>
              </a:rPr>
              <a:t> that plays a major role in the biometrics industry.</a:t>
            </a:r>
          </a:p>
          <a:p>
            <a:pPr algn="just"/>
            <a:r>
              <a:rPr lang="en-US" sz="1600" b="1" dirty="0" err="1">
                <a:latin typeface="Times New Roman" panose="02020603050405020304" pitchFamily="18" charset="0"/>
                <a:cs typeface="Times New Roman" panose="02020603050405020304" pitchFamily="18" charset="0"/>
              </a:rPr>
              <a:t>Deepface</a:t>
            </a:r>
            <a:r>
              <a:rPr lang="en-US" sz="1600" b="1" dirty="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Back in 2014, Facebook unveiled its </a:t>
            </a:r>
            <a:r>
              <a:rPr lang="en-US" sz="1600" dirty="0" err="1">
                <a:latin typeface="Times New Roman" panose="02020603050405020304" pitchFamily="18" charset="0"/>
                <a:cs typeface="Times New Roman" panose="02020603050405020304" pitchFamily="18" charset="0"/>
              </a:rPr>
              <a:t>DeepFace</a:t>
            </a:r>
            <a:r>
              <a:rPr lang="en-US" sz="1600" dirty="0">
                <a:latin typeface="Times New Roman" panose="02020603050405020304" pitchFamily="18" charset="0"/>
                <a:cs typeface="Times New Roman" panose="02020603050405020304" pitchFamily="18" charset="0"/>
              </a:rPr>
              <a:t> program, which is capable of detecting whether two facial images belong to the same person or not with a 97.25% accuracy rate. According to the statistics, </a:t>
            </a:r>
            <a:r>
              <a:rPr lang="en-US" sz="1600" dirty="0" err="1">
                <a:latin typeface="Times New Roman" panose="02020603050405020304" pitchFamily="18" charset="0"/>
                <a:cs typeface="Times New Roman" panose="02020603050405020304" pitchFamily="18" charset="0"/>
              </a:rPr>
              <a:t>DeepFace</a:t>
            </a:r>
            <a:r>
              <a:rPr lang="en-US" sz="1600" dirty="0">
                <a:latin typeface="Times New Roman" panose="02020603050405020304" pitchFamily="18" charset="0"/>
                <a:cs typeface="Times New Roman" panose="02020603050405020304" pitchFamily="18" charset="0"/>
              </a:rPr>
              <a:t> surpassed human performance, with humans being just 0.28% better at the task than the program. This breakthrough in facial recognition technology has implications in various industries such as security, marketing, and healthcare.</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5274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018-B2D7-A0D9-7EF1-6870CC03A67F}"/>
              </a:ext>
            </a:extLst>
          </p:cNvPr>
          <p:cNvSpPr>
            <a:spLocks noGrp="1"/>
          </p:cNvSpPr>
          <p:nvPr>
            <p:ph type="title"/>
          </p:nvPr>
        </p:nvSpPr>
        <p:spPr/>
        <p:txBody>
          <a:bodyPr>
            <a:normAutofit/>
          </a:bodyPr>
          <a:lstStyle/>
          <a:p>
            <a:pPr algn="ctr"/>
            <a:r>
              <a:rPr lang="en-IN" sz="2200" b="1" u="sng" dirty="0">
                <a:latin typeface="Times New Roman" panose="02020603050405020304" pitchFamily="18" charset="0"/>
                <a:cs typeface="Times New Roman" panose="02020603050405020304" pitchFamily="18" charset="0"/>
              </a:rPr>
              <a:t>Future Scope</a:t>
            </a:r>
          </a:p>
        </p:txBody>
      </p:sp>
      <p:sp>
        <p:nvSpPr>
          <p:cNvPr id="5" name="Rectangle 2">
            <a:extLst>
              <a:ext uri="{FF2B5EF4-FFF2-40B4-BE49-F238E27FC236}">
                <a16:creationId xmlns:a16="http://schemas.microsoft.com/office/drawing/2014/main" id="{DF6D243B-481C-8C94-3F43-EDF7433292D8}"/>
              </a:ext>
            </a:extLst>
          </p:cNvPr>
          <p:cNvSpPr>
            <a:spLocks noGrp="1" noChangeArrowheads="1"/>
          </p:cNvSpPr>
          <p:nvPr>
            <p:ph idx="1"/>
          </p:nvPr>
        </p:nvSpPr>
        <p:spPr bwMode="auto">
          <a:xfrm>
            <a:off x="862995" y="2413337"/>
            <a:ext cx="982833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Automated alerts: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can be expanded to send automated alerts to parents, teachers, or administrators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when a student is absent or when attendance falls below a certain threshold.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Biometric authentication: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can be enhanced to incorporate multi-factor authentication for enhanced security,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such as fingerprint or voice recognition, in addition to facial recognition.</a:t>
            </a:r>
          </a:p>
        </p:txBody>
      </p:sp>
    </p:spTree>
    <p:extLst>
      <p:ext uri="{BB962C8B-B14F-4D97-AF65-F5344CB8AC3E}">
        <p14:creationId xmlns:p14="http://schemas.microsoft.com/office/powerpoint/2010/main" val="38519256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1559A-87D3-BCF7-A80C-03074EE8DBF3}"/>
              </a:ext>
            </a:extLst>
          </p:cNvPr>
          <p:cNvSpPr>
            <a:spLocks noGrp="1"/>
          </p:cNvSpPr>
          <p:nvPr>
            <p:ph idx="1"/>
          </p:nvPr>
        </p:nvSpPr>
        <p:spPr>
          <a:xfrm>
            <a:off x="1030287" y="1604433"/>
            <a:ext cx="10131425" cy="3649133"/>
          </a:xfrm>
        </p:spPr>
        <p:txBody>
          <a:bodyPr>
            <a:normAutofit/>
          </a:bodyPr>
          <a:lstStyle/>
          <a:p>
            <a:pPr marL="0" indent="0" algn="ctr">
              <a:buNone/>
            </a:pPr>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980821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94D-2D1E-F794-1021-058C5E22935F}"/>
              </a:ext>
            </a:extLst>
          </p:cNvPr>
          <p:cNvSpPr>
            <a:spLocks noGrp="1"/>
          </p:cNvSpPr>
          <p:nvPr>
            <p:ph type="title"/>
          </p:nvPr>
        </p:nvSpPr>
        <p:spPr>
          <a:xfrm>
            <a:off x="573833" y="-80865"/>
            <a:ext cx="10131425" cy="1456267"/>
          </a:xfrm>
        </p:spPr>
        <p:txBody>
          <a:bodyPr/>
          <a:lstStyle/>
          <a:p>
            <a:pPr algn="ctr"/>
            <a:r>
              <a:rPr lang="en-IN" sz="3600" b="1" u="sng" dirty="0">
                <a:latin typeface="Times New Roman" panose="02020603050405020304" pitchFamily="18" charset="0"/>
                <a:cs typeface="Times New Roman" panose="02020603050405020304" pitchFamily="18" charset="0"/>
              </a:rPr>
              <a:t>Abstract</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6E9D9AD-0CFC-28F9-E694-743BDDDD5C61}"/>
              </a:ext>
            </a:extLst>
          </p:cNvPr>
          <p:cNvSpPr>
            <a:spLocks noGrp="1"/>
          </p:cNvSpPr>
          <p:nvPr>
            <p:ph idx="1"/>
          </p:nvPr>
        </p:nvSpPr>
        <p:spPr>
          <a:xfrm>
            <a:off x="320351" y="1375402"/>
            <a:ext cx="11551298" cy="4948379"/>
          </a:xfrm>
        </p:spPr>
        <p:txBody>
          <a:bodyPr>
            <a:noAutofit/>
          </a:bodyPr>
          <a:lstStyle/>
          <a:p>
            <a:pPr marL="101600" indent="0">
              <a:buNone/>
            </a:pPr>
            <a:r>
              <a:rPr lang="en-US" sz="1600" dirty="0"/>
              <a:t>The facial detection attendance tracking system is an innovative and automated solution that utilizes facial recognition technology to monitor and track students' attendance. This intelligent system eliminates the need for manual attendance taking, saving time and reducing errors. The system captures and stores students' facial features in a database, which is used for future identification. It works by comparing a student's facial features with those in the database, using the </a:t>
            </a:r>
            <a:r>
              <a:rPr lang="en-US" sz="1600" dirty="0" err="1"/>
              <a:t>Haar</a:t>
            </a:r>
            <a:r>
              <a:rPr lang="en-US" sz="1600" dirty="0"/>
              <a:t> Cascade algorithm for face detection and if there is a match, the student's attendance is marked. It is designed to work seamlessly and efficiently and it helps educators to monitor and track student attendance in real-time. It is an innovative technology that can improve attendance tracking and improve the education system.</a:t>
            </a:r>
          </a:p>
          <a:p>
            <a:pPr marL="101600" indent="0">
              <a:buNone/>
            </a:pPr>
            <a:endParaRPr lang="en-IN" sz="1800" dirty="0"/>
          </a:p>
          <a:p>
            <a:pPr marL="0" indent="0">
              <a:buNone/>
            </a:pPr>
            <a:r>
              <a:rPr lang="en-US" sz="1600" dirty="0">
                <a:latin typeface="Times New Roman" panose="02020603050405020304" pitchFamily="18" charset="0"/>
                <a:cs typeface="Times New Roman" panose="02020603050405020304" pitchFamily="18" charset="0"/>
              </a:rPr>
              <a:t>The modules are :</a:t>
            </a:r>
          </a:p>
          <a:p>
            <a:r>
              <a:rPr lang="en-IN" sz="1600" dirty="0">
                <a:latin typeface="Times New Roman" panose="02020603050405020304" pitchFamily="18" charset="0"/>
                <a:cs typeface="Times New Roman" panose="02020603050405020304" pitchFamily="18" charset="0"/>
              </a:rPr>
              <a:t>Admin</a:t>
            </a:r>
          </a:p>
          <a:p>
            <a:r>
              <a:rPr lang="en-IN" sz="1600" dirty="0">
                <a:latin typeface="Times New Roman" panose="02020603050405020304" pitchFamily="18" charset="0"/>
                <a:cs typeface="Times New Roman" panose="02020603050405020304" pitchFamily="18" charset="0"/>
              </a:rPr>
              <a:t>Teacher</a:t>
            </a:r>
          </a:p>
          <a:p>
            <a:r>
              <a:rPr lang="en-IN" sz="1600" dirty="0">
                <a:latin typeface="Times New Roman" panose="02020603050405020304" pitchFamily="18" charset="0"/>
                <a:cs typeface="Times New Roman" panose="02020603050405020304" pitchFamily="18" charset="0"/>
              </a:rPr>
              <a:t>CNN</a:t>
            </a:r>
          </a:p>
          <a:p>
            <a:r>
              <a:rPr lang="en-IN" sz="1600" dirty="0">
                <a:latin typeface="Times New Roman" panose="02020603050405020304" pitchFamily="18" charset="0"/>
                <a:cs typeface="Times New Roman" panose="02020603050405020304" pitchFamily="18" charset="0"/>
              </a:rPr>
              <a:t>Image Processing</a:t>
            </a:r>
          </a:p>
        </p:txBody>
      </p:sp>
    </p:spTree>
    <p:extLst>
      <p:ext uri="{BB962C8B-B14F-4D97-AF65-F5344CB8AC3E}">
        <p14:creationId xmlns:p14="http://schemas.microsoft.com/office/powerpoint/2010/main" val="6600534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2C83-0481-61B9-7168-C9F50C00F6E9}"/>
              </a:ext>
            </a:extLst>
          </p:cNvPr>
          <p:cNvSpPr>
            <a:spLocks noGrp="1"/>
          </p:cNvSpPr>
          <p:nvPr>
            <p:ph type="title"/>
          </p:nvPr>
        </p:nvSpPr>
        <p:spPr>
          <a:xfrm>
            <a:off x="685801" y="338666"/>
            <a:ext cx="10131425" cy="1456267"/>
          </a:xfrm>
        </p:spPr>
        <p:txBody>
          <a:bodyPr/>
          <a:lstStyle/>
          <a:p>
            <a:pPr algn="ctr"/>
            <a:r>
              <a:rPr lang="en-IN" sz="2200" b="1" u="sng" dirty="0">
                <a:latin typeface="Times New Roman" panose="02020603050405020304" pitchFamily="18" charset="0"/>
                <a:cs typeface="Times New Roman" panose="02020603050405020304" pitchFamily="18" charset="0"/>
              </a:rPr>
              <a:t>Modules</a:t>
            </a:r>
            <a:r>
              <a:rPr lang="en-IN" dirty="0"/>
              <a:t> </a:t>
            </a:r>
          </a:p>
        </p:txBody>
      </p:sp>
      <p:sp>
        <p:nvSpPr>
          <p:cNvPr id="3" name="Content Placeholder 2">
            <a:extLst>
              <a:ext uri="{FF2B5EF4-FFF2-40B4-BE49-F238E27FC236}">
                <a16:creationId xmlns:a16="http://schemas.microsoft.com/office/drawing/2014/main" id="{E166B6D9-A412-88A3-D679-71FA2C4B9420}"/>
              </a:ext>
            </a:extLst>
          </p:cNvPr>
          <p:cNvSpPr>
            <a:spLocks noGrp="1"/>
          </p:cNvSpPr>
          <p:nvPr>
            <p:ph idx="1"/>
          </p:nvPr>
        </p:nvSpPr>
        <p:spPr>
          <a:xfrm>
            <a:off x="685801" y="2019518"/>
            <a:ext cx="10131425" cy="3649133"/>
          </a:xfrm>
        </p:spPr>
        <p:txBody>
          <a:bodyPr>
            <a:noAutofit/>
          </a:bodyPr>
          <a:lstStyle/>
          <a:p>
            <a:pPr algn="just"/>
            <a:r>
              <a:rPr lang="en-US" sz="1600" dirty="0">
                <a:latin typeface="Times New Roman" panose="02020603050405020304" pitchFamily="18" charset="0"/>
                <a:cs typeface="Times New Roman" panose="02020603050405020304" pitchFamily="18" charset="0"/>
              </a:rPr>
              <a:t>Admin : </a:t>
            </a:r>
          </a:p>
          <a:p>
            <a:pPr marL="0" indent="0" algn="just">
              <a:buNone/>
            </a:pPr>
            <a:r>
              <a:rPr lang="en-US" sz="1600" dirty="0">
                <a:latin typeface="Times New Roman" panose="02020603050405020304" pitchFamily="18" charset="0"/>
                <a:cs typeface="Times New Roman" panose="02020603050405020304" pitchFamily="18" charset="0"/>
              </a:rPr>
              <a:t>This module enrolls students and manages the database. </a:t>
            </a:r>
          </a:p>
          <a:p>
            <a:pPr algn="just"/>
            <a:r>
              <a:rPr lang="en-US" sz="1600" dirty="0">
                <a:latin typeface="Times New Roman" panose="02020603050405020304" pitchFamily="18" charset="0"/>
                <a:cs typeface="Times New Roman" panose="02020603050405020304" pitchFamily="18" charset="0"/>
              </a:rPr>
              <a:t>Teacher :</a:t>
            </a:r>
          </a:p>
          <a:p>
            <a:pPr marL="0" indent="0" algn="just">
              <a:buNone/>
            </a:pPr>
            <a:r>
              <a:rPr lang="en-US" sz="1600" dirty="0"/>
              <a:t>It allows teachers to register and login to the system so as to take the attendance of the students. Teachers can also view attendance reports .</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CNN :</a:t>
            </a:r>
          </a:p>
          <a:p>
            <a:pPr marL="0" indent="0" algn="just">
              <a:buNone/>
            </a:pPr>
            <a:r>
              <a:rPr lang="en-US" sz="1600" dirty="0">
                <a:latin typeface="Times New Roman" panose="02020603050405020304" pitchFamily="18" charset="0"/>
                <a:cs typeface="Times New Roman" panose="02020603050405020304" pitchFamily="18" charset="0"/>
              </a:rPr>
              <a:t>It has two main purposes, </a:t>
            </a:r>
            <a:r>
              <a:rPr lang="en-US" sz="1600" dirty="0"/>
              <a:t>training and classifying facial images</a:t>
            </a:r>
            <a:r>
              <a:rPr lang="en-US" sz="1600" dirty="0">
                <a:latin typeface="Times New Roman" panose="02020603050405020304" pitchFamily="18" charset="0"/>
                <a:cs typeface="Times New Roman" panose="02020603050405020304" pitchFamily="18" charset="0"/>
              </a:rPr>
              <a:t>.</a:t>
            </a:r>
          </a:p>
          <a:p>
            <a:pPr algn="just"/>
            <a:r>
              <a:rPr lang="en-IN" sz="1600" dirty="0">
                <a:latin typeface="Times New Roman" panose="02020603050405020304" pitchFamily="18" charset="0"/>
                <a:cs typeface="Times New Roman" panose="02020603050405020304" pitchFamily="18" charset="0"/>
              </a:rPr>
              <a:t>Image Processing:</a:t>
            </a:r>
          </a:p>
          <a:p>
            <a:pPr marL="0" indent="0" algn="just">
              <a:buNone/>
            </a:pPr>
            <a:r>
              <a:rPr lang="en-US" sz="1600" dirty="0">
                <a:latin typeface="Times New Roman" panose="02020603050405020304" pitchFamily="18" charset="0"/>
                <a:cs typeface="Times New Roman" panose="02020603050405020304" pitchFamily="18" charset="0"/>
              </a:rPr>
              <a:t>Using computer vision, the system </a:t>
            </a:r>
            <a:r>
              <a:rPr lang="en-US" sz="1600" dirty="0"/>
              <a:t>analyzes images and detects faces</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5453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DB0B-2E45-2AE6-9F27-1F779F6D6675}"/>
              </a:ext>
            </a:extLst>
          </p:cNvPr>
          <p:cNvSpPr>
            <a:spLocks noGrp="1"/>
          </p:cNvSpPr>
          <p:nvPr>
            <p:ph type="title"/>
          </p:nvPr>
        </p:nvSpPr>
        <p:spPr>
          <a:xfrm>
            <a:off x="685801" y="506963"/>
            <a:ext cx="10131425" cy="1456267"/>
          </a:xfrm>
        </p:spPr>
        <p:txBody>
          <a:bodyPr>
            <a:normAutofit/>
          </a:bodyPr>
          <a:lstStyle/>
          <a:p>
            <a:pPr algn="ctr"/>
            <a:r>
              <a:rPr lang="en-IN" sz="2200" b="1" u="sng"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55627EBF-62DE-27A2-1C2E-91B7E7A2FD9E}"/>
              </a:ext>
            </a:extLst>
          </p:cNvPr>
          <p:cNvSpPr>
            <a:spLocks noGrp="1"/>
          </p:cNvSpPr>
          <p:nvPr>
            <p:ph idx="1"/>
          </p:nvPr>
        </p:nvSpPr>
        <p:spPr>
          <a:xfrm>
            <a:off x="1030287" y="1963230"/>
            <a:ext cx="10131425" cy="1965649"/>
          </a:xfrm>
        </p:spPr>
        <p:txBody>
          <a:bodyPr>
            <a:normAutofit/>
          </a:bodyPr>
          <a:lstStyle/>
          <a:p>
            <a:pPr marL="0" indent="0" algn="just">
              <a:buNone/>
            </a:pPr>
            <a:r>
              <a:rPr lang="en-IN" sz="1600" dirty="0">
                <a:latin typeface="Times New Roman" panose="02020603050405020304" pitchFamily="18" charset="0"/>
                <a:cs typeface="Times New Roman" panose="02020603050405020304" pitchFamily="18" charset="0"/>
              </a:rPr>
              <a:t>Front-end : Python, Django</a:t>
            </a:r>
          </a:p>
          <a:p>
            <a:pPr marL="0" indent="0" algn="just">
              <a:buNone/>
            </a:pPr>
            <a:r>
              <a:rPr lang="en-IN" sz="1600" dirty="0">
                <a:latin typeface="Times New Roman" panose="02020603050405020304" pitchFamily="18" charset="0"/>
                <a:cs typeface="Times New Roman" panose="02020603050405020304" pitchFamily="18" charset="0"/>
              </a:rPr>
              <a:t>Back-end : MYSQL</a:t>
            </a:r>
          </a:p>
          <a:p>
            <a:pPr marL="0" indent="0" algn="just">
              <a:buNone/>
            </a:pPr>
            <a:r>
              <a:rPr lang="en-IN" sz="1600" dirty="0">
                <a:latin typeface="Times New Roman" panose="02020603050405020304" pitchFamily="18" charset="0"/>
                <a:cs typeface="Times New Roman" panose="02020603050405020304" pitchFamily="18" charset="0"/>
              </a:rPr>
              <a:t>Algorithm used : </a:t>
            </a:r>
            <a:r>
              <a:rPr lang="en-IN" sz="1600" dirty="0" err="1"/>
              <a:t>Haar</a:t>
            </a:r>
            <a:r>
              <a:rPr lang="en-IN" sz="1600" dirty="0"/>
              <a:t> Cascade algorithm</a:t>
            </a:r>
          </a:p>
          <a:p>
            <a:pPr marL="0" indent="0" algn="just">
              <a:buNone/>
            </a:pPr>
            <a:r>
              <a:rPr lang="en-IN" sz="1600" dirty="0">
                <a:latin typeface="Times New Roman" panose="02020603050405020304" pitchFamily="18" charset="0"/>
                <a:cs typeface="Times New Roman" panose="02020603050405020304" pitchFamily="18" charset="0"/>
              </a:rPr>
              <a:t>Tools used : Visual Studio Code</a:t>
            </a:r>
          </a:p>
        </p:txBody>
      </p:sp>
    </p:spTree>
    <p:extLst>
      <p:ext uri="{BB962C8B-B14F-4D97-AF65-F5344CB8AC3E}">
        <p14:creationId xmlns:p14="http://schemas.microsoft.com/office/powerpoint/2010/main" val="28705373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D76B-5B08-17A5-695E-678F0B3B4282}"/>
              </a:ext>
            </a:extLst>
          </p:cNvPr>
          <p:cNvSpPr>
            <a:spLocks noGrp="1"/>
          </p:cNvSpPr>
          <p:nvPr>
            <p:ph type="title"/>
          </p:nvPr>
        </p:nvSpPr>
        <p:spPr/>
        <p:txBody>
          <a:bodyPr>
            <a:normAutofit/>
          </a:bodyPr>
          <a:lstStyle/>
          <a:p>
            <a:pPr algn="ctr"/>
            <a:r>
              <a:rPr lang="en-IN" sz="2200" b="1" u="sng" dirty="0">
                <a:latin typeface="Times New Roman" panose="02020603050405020304" pitchFamily="18" charset="0"/>
                <a:cs typeface="Times New Roman" panose="02020603050405020304" pitchFamily="18" charset="0"/>
              </a:rPr>
              <a:t>Gantt Chart</a:t>
            </a:r>
          </a:p>
        </p:txBody>
      </p:sp>
      <p:sp>
        <p:nvSpPr>
          <p:cNvPr id="12" name="TextBox 11">
            <a:extLst>
              <a:ext uri="{FF2B5EF4-FFF2-40B4-BE49-F238E27FC236}">
                <a16:creationId xmlns:a16="http://schemas.microsoft.com/office/drawing/2014/main" id="{2A28777B-3DA5-B41C-EAAC-3376B63C5333}"/>
              </a:ext>
            </a:extLst>
          </p:cNvPr>
          <p:cNvSpPr txBox="1"/>
          <p:nvPr/>
        </p:nvSpPr>
        <p:spPr>
          <a:xfrm>
            <a:off x="2084582" y="4952487"/>
            <a:ext cx="5918775"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1: Depicting a Gantt chart for attendance tracking system in students using facial recognition</a:t>
            </a:r>
          </a:p>
        </p:txBody>
      </p:sp>
      <p:pic>
        <p:nvPicPr>
          <p:cNvPr id="9" name="Content Placeholder 8">
            <a:extLst>
              <a:ext uri="{FF2B5EF4-FFF2-40B4-BE49-F238E27FC236}">
                <a16:creationId xmlns:a16="http://schemas.microsoft.com/office/drawing/2014/main" id="{A61A7BAF-E855-4C45-AF02-DF974F5D8A1E}"/>
              </a:ext>
            </a:extLst>
          </p:cNvPr>
          <p:cNvPicPr>
            <a:picLocks noGrp="1" noChangeAspect="1"/>
          </p:cNvPicPr>
          <p:nvPr>
            <p:ph idx="1"/>
          </p:nvPr>
        </p:nvPicPr>
        <p:blipFill rotWithShape="1">
          <a:blip r:embed="rId2"/>
          <a:srcRect t="16514"/>
          <a:stretch/>
        </p:blipFill>
        <p:spPr>
          <a:xfrm>
            <a:off x="2084582" y="1905513"/>
            <a:ext cx="7333861" cy="3046974"/>
          </a:xfrm>
        </p:spPr>
      </p:pic>
      <p:sp>
        <p:nvSpPr>
          <p:cNvPr id="3" name="TextBox 2">
            <a:extLst>
              <a:ext uri="{FF2B5EF4-FFF2-40B4-BE49-F238E27FC236}">
                <a16:creationId xmlns:a16="http://schemas.microsoft.com/office/drawing/2014/main" id="{23786D84-88B6-613B-AE12-AAA438825F31}"/>
              </a:ext>
            </a:extLst>
          </p:cNvPr>
          <p:cNvSpPr txBox="1"/>
          <p:nvPr/>
        </p:nvSpPr>
        <p:spPr>
          <a:xfrm>
            <a:off x="2234152" y="3026691"/>
            <a:ext cx="1253766" cy="338554"/>
          </a:xfrm>
          <a:prstGeom prst="rect">
            <a:avLst/>
          </a:prstGeom>
          <a:solidFill>
            <a:srgbClr val="7CA5A8"/>
          </a:solidFill>
        </p:spPr>
        <p:txBody>
          <a:bodyPr wrap="square" rtlCol="0">
            <a:spAutoFit/>
          </a:bodyPr>
          <a:lstStyle/>
          <a:p>
            <a:r>
              <a:rPr lang="en-IN" sz="800" b="1" dirty="0">
                <a:solidFill>
                  <a:srgbClr val="135B62"/>
                </a:solidFill>
              </a:rPr>
              <a:t>CREATE A FACE RECOGNITION MODEL </a:t>
            </a:r>
          </a:p>
        </p:txBody>
      </p:sp>
    </p:spTree>
    <p:extLst>
      <p:ext uri="{BB962C8B-B14F-4D97-AF65-F5344CB8AC3E}">
        <p14:creationId xmlns:p14="http://schemas.microsoft.com/office/powerpoint/2010/main" val="12315339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7CDD-0D49-D567-29FC-06D9695D11BD}"/>
              </a:ext>
            </a:extLst>
          </p:cNvPr>
          <p:cNvSpPr>
            <a:spLocks noGrp="1"/>
          </p:cNvSpPr>
          <p:nvPr>
            <p:ph type="title"/>
          </p:nvPr>
        </p:nvSpPr>
        <p:spPr>
          <a:xfrm>
            <a:off x="695132" y="49764"/>
            <a:ext cx="10131425" cy="1456267"/>
          </a:xfrm>
        </p:spPr>
        <p:txBody>
          <a:bodyPr>
            <a:normAutofit/>
          </a:bodyPr>
          <a:lstStyle/>
          <a:p>
            <a:pPr algn="ctr"/>
            <a:r>
              <a:rPr lang="en-IN" sz="2200" b="1" u="sng" dirty="0">
                <a:latin typeface="Times New Roman" panose="02020603050405020304" pitchFamily="18" charset="0"/>
                <a:cs typeface="Times New Roman" panose="02020603050405020304" pitchFamily="18" charset="0"/>
              </a:rPr>
              <a:t>Use Case Diagram</a:t>
            </a:r>
          </a:p>
        </p:txBody>
      </p:sp>
      <p:pic>
        <p:nvPicPr>
          <p:cNvPr id="7" name="Content Placeholder 6">
            <a:extLst>
              <a:ext uri="{FF2B5EF4-FFF2-40B4-BE49-F238E27FC236}">
                <a16:creationId xmlns:a16="http://schemas.microsoft.com/office/drawing/2014/main" id="{2EE07D89-0F8D-5266-667E-F8845AC821B3}"/>
              </a:ext>
            </a:extLst>
          </p:cNvPr>
          <p:cNvPicPr>
            <a:picLocks noGrp="1" noChangeAspect="1"/>
          </p:cNvPicPr>
          <p:nvPr>
            <p:ph idx="1"/>
          </p:nvPr>
        </p:nvPicPr>
        <p:blipFill>
          <a:blip r:embed="rId2"/>
          <a:stretch>
            <a:fillRect/>
          </a:stretch>
        </p:blipFill>
        <p:spPr>
          <a:xfrm>
            <a:off x="3676168" y="1265428"/>
            <a:ext cx="4839664" cy="4327143"/>
          </a:xfrm>
          <a:solidFill>
            <a:schemeClr val="tx1"/>
          </a:solidFill>
        </p:spPr>
      </p:pic>
    </p:spTree>
    <p:extLst>
      <p:ext uri="{BB962C8B-B14F-4D97-AF65-F5344CB8AC3E}">
        <p14:creationId xmlns:p14="http://schemas.microsoft.com/office/powerpoint/2010/main" val="13598943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7CDD-0D49-D567-29FC-06D9695D11BD}"/>
              </a:ext>
            </a:extLst>
          </p:cNvPr>
          <p:cNvSpPr>
            <a:spLocks noGrp="1"/>
          </p:cNvSpPr>
          <p:nvPr>
            <p:ph type="title"/>
          </p:nvPr>
        </p:nvSpPr>
        <p:spPr>
          <a:xfrm>
            <a:off x="695132" y="49764"/>
            <a:ext cx="10131425" cy="1456267"/>
          </a:xfrm>
        </p:spPr>
        <p:txBody>
          <a:bodyPr>
            <a:normAutofit/>
          </a:bodyPr>
          <a:lstStyle/>
          <a:p>
            <a:pPr algn="ctr"/>
            <a:r>
              <a:rPr lang="en-IN" sz="2200" b="1" u="sng" dirty="0">
                <a:latin typeface="Times New Roman" panose="02020603050405020304" pitchFamily="18" charset="0"/>
                <a:cs typeface="Times New Roman" panose="02020603050405020304" pitchFamily="18" charset="0"/>
              </a:rPr>
              <a:t>FLOW-CHART</a:t>
            </a:r>
          </a:p>
        </p:txBody>
      </p:sp>
      <p:pic>
        <p:nvPicPr>
          <p:cNvPr id="6" name="Content Placeholder 5">
            <a:extLst>
              <a:ext uri="{FF2B5EF4-FFF2-40B4-BE49-F238E27FC236}">
                <a16:creationId xmlns:a16="http://schemas.microsoft.com/office/drawing/2014/main" id="{50E3D0E8-9166-3BD2-ECD1-A5131FD4CD5B}"/>
              </a:ext>
            </a:extLst>
          </p:cNvPr>
          <p:cNvPicPr>
            <a:picLocks noGrp="1" noChangeAspect="1"/>
          </p:cNvPicPr>
          <p:nvPr>
            <p:ph idx="1"/>
          </p:nvPr>
        </p:nvPicPr>
        <p:blipFill>
          <a:blip r:embed="rId2"/>
          <a:stretch>
            <a:fillRect/>
          </a:stretch>
        </p:blipFill>
        <p:spPr>
          <a:xfrm>
            <a:off x="4573370" y="1136379"/>
            <a:ext cx="3045259" cy="4956143"/>
          </a:xfrm>
          <a:solidFill>
            <a:schemeClr val="tx1"/>
          </a:solidFill>
        </p:spPr>
      </p:pic>
    </p:spTree>
    <p:extLst>
      <p:ext uri="{BB962C8B-B14F-4D97-AF65-F5344CB8AC3E}">
        <p14:creationId xmlns:p14="http://schemas.microsoft.com/office/powerpoint/2010/main" val="2904692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7CDD-0D49-D567-29FC-06D9695D11BD}"/>
              </a:ext>
            </a:extLst>
          </p:cNvPr>
          <p:cNvSpPr>
            <a:spLocks noGrp="1"/>
          </p:cNvSpPr>
          <p:nvPr>
            <p:ph type="title"/>
          </p:nvPr>
        </p:nvSpPr>
        <p:spPr>
          <a:xfrm>
            <a:off x="695132" y="49764"/>
            <a:ext cx="10131425" cy="1456267"/>
          </a:xfrm>
        </p:spPr>
        <p:txBody>
          <a:bodyPr>
            <a:normAutofit/>
          </a:bodyPr>
          <a:lstStyle/>
          <a:p>
            <a:pPr algn="ctr"/>
            <a:r>
              <a:rPr lang="en-IN" sz="2200" b="1" u="sng" dirty="0">
                <a:latin typeface="Times New Roman" panose="02020603050405020304" pitchFamily="18" charset="0"/>
                <a:cs typeface="Times New Roman" panose="02020603050405020304" pitchFamily="18" charset="0"/>
              </a:rPr>
              <a:t>ER DIAGRAM</a:t>
            </a:r>
          </a:p>
        </p:txBody>
      </p:sp>
      <p:pic>
        <p:nvPicPr>
          <p:cNvPr id="11" name="Content Placeholder 10">
            <a:extLst>
              <a:ext uri="{FF2B5EF4-FFF2-40B4-BE49-F238E27FC236}">
                <a16:creationId xmlns:a16="http://schemas.microsoft.com/office/drawing/2014/main" id="{AA427E8D-18FF-2A1D-BF46-1CEEF31625FB}"/>
              </a:ext>
            </a:extLst>
          </p:cNvPr>
          <p:cNvPicPr>
            <a:picLocks noGrp="1" noChangeAspect="1"/>
          </p:cNvPicPr>
          <p:nvPr>
            <p:ph idx="1"/>
          </p:nvPr>
        </p:nvPicPr>
        <p:blipFill>
          <a:blip r:embed="rId2"/>
          <a:stretch>
            <a:fillRect/>
          </a:stretch>
        </p:blipFill>
        <p:spPr>
          <a:xfrm>
            <a:off x="3297515" y="1506031"/>
            <a:ext cx="5596969" cy="4400079"/>
          </a:xfrm>
          <a:solidFill>
            <a:schemeClr val="tx1"/>
          </a:solidFill>
        </p:spPr>
      </p:pic>
    </p:spTree>
    <p:extLst>
      <p:ext uri="{BB962C8B-B14F-4D97-AF65-F5344CB8AC3E}">
        <p14:creationId xmlns:p14="http://schemas.microsoft.com/office/powerpoint/2010/main" val="7275552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7CDD-0D49-D567-29FC-06D9695D11BD}"/>
              </a:ext>
            </a:extLst>
          </p:cNvPr>
          <p:cNvSpPr>
            <a:spLocks noGrp="1"/>
          </p:cNvSpPr>
          <p:nvPr>
            <p:ph type="title"/>
          </p:nvPr>
        </p:nvSpPr>
        <p:spPr>
          <a:xfrm>
            <a:off x="695132" y="49764"/>
            <a:ext cx="10131425" cy="1456267"/>
          </a:xfrm>
        </p:spPr>
        <p:txBody>
          <a:bodyPr>
            <a:normAutofit/>
          </a:bodyPr>
          <a:lstStyle/>
          <a:p>
            <a:pPr algn="ctr"/>
            <a:r>
              <a:rPr lang="en-IN" sz="2200" b="1" u="sng"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FD81F3E7-1B30-1204-677F-30DCBF26C4AB}"/>
              </a:ext>
            </a:extLst>
          </p:cNvPr>
          <p:cNvPicPr>
            <a:picLocks noGrp="1" noChangeAspect="1"/>
          </p:cNvPicPr>
          <p:nvPr>
            <p:ph idx="1"/>
          </p:nvPr>
        </p:nvPicPr>
        <p:blipFill rotWithShape="1">
          <a:blip r:embed="rId2"/>
          <a:srcRect l="9482" t="3157" r="7909" b="10219"/>
          <a:stretch/>
        </p:blipFill>
        <p:spPr>
          <a:xfrm>
            <a:off x="291830" y="1653701"/>
            <a:ext cx="5359940" cy="3161489"/>
          </a:xfrm>
        </p:spPr>
      </p:pic>
      <p:pic>
        <p:nvPicPr>
          <p:cNvPr id="9" name="Picture 8">
            <a:extLst>
              <a:ext uri="{FF2B5EF4-FFF2-40B4-BE49-F238E27FC236}">
                <a16:creationId xmlns:a16="http://schemas.microsoft.com/office/drawing/2014/main" id="{24D8E61D-CF83-03B8-6654-1AB2A206EE38}"/>
              </a:ext>
            </a:extLst>
          </p:cNvPr>
          <p:cNvPicPr>
            <a:picLocks noChangeAspect="1"/>
          </p:cNvPicPr>
          <p:nvPr/>
        </p:nvPicPr>
        <p:blipFill rotWithShape="1">
          <a:blip r:embed="rId3"/>
          <a:srcRect l="13487" t="11865" r="29831" b="37341"/>
          <a:stretch/>
        </p:blipFill>
        <p:spPr>
          <a:xfrm>
            <a:off x="6410527" y="1653701"/>
            <a:ext cx="5598321" cy="3161489"/>
          </a:xfrm>
          <a:prstGeom prst="rect">
            <a:avLst/>
          </a:prstGeom>
        </p:spPr>
      </p:pic>
      <p:sp>
        <p:nvSpPr>
          <p:cNvPr id="10" name="TextBox 9">
            <a:extLst>
              <a:ext uri="{FF2B5EF4-FFF2-40B4-BE49-F238E27FC236}">
                <a16:creationId xmlns:a16="http://schemas.microsoft.com/office/drawing/2014/main" id="{7F2A3B29-3464-94AD-FC2E-756E95649ADC}"/>
              </a:ext>
            </a:extLst>
          </p:cNvPr>
          <p:cNvSpPr txBox="1"/>
          <p:nvPr/>
        </p:nvSpPr>
        <p:spPr>
          <a:xfrm>
            <a:off x="291830" y="1186934"/>
            <a:ext cx="2801566" cy="369332"/>
          </a:xfrm>
          <a:prstGeom prst="rect">
            <a:avLst/>
          </a:prstGeom>
          <a:noFill/>
        </p:spPr>
        <p:txBody>
          <a:bodyPr wrap="square" rtlCol="0">
            <a:spAutoFit/>
          </a:bodyPr>
          <a:lstStyle/>
          <a:p>
            <a:pPr marL="285750" indent="-285750">
              <a:buFont typeface="Arial" panose="020B0604020202020204" pitchFamily="34" charset="0"/>
              <a:buChar char="•"/>
            </a:pPr>
            <a:r>
              <a:rPr lang="en-IN" dirty="0"/>
              <a:t>Main page</a:t>
            </a:r>
          </a:p>
        </p:txBody>
      </p:sp>
      <p:sp>
        <p:nvSpPr>
          <p:cNvPr id="11" name="TextBox 10">
            <a:extLst>
              <a:ext uri="{FF2B5EF4-FFF2-40B4-BE49-F238E27FC236}">
                <a16:creationId xmlns:a16="http://schemas.microsoft.com/office/drawing/2014/main" id="{CBB78377-C0B8-0DDD-97E9-047252B11B9D}"/>
              </a:ext>
            </a:extLst>
          </p:cNvPr>
          <p:cNvSpPr txBox="1"/>
          <p:nvPr/>
        </p:nvSpPr>
        <p:spPr>
          <a:xfrm>
            <a:off x="6408121" y="1210534"/>
            <a:ext cx="2801566" cy="369332"/>
          </a:xfrm>
          <a:prstGeom prst="rect">
            <a:avLst/>
          </a:prstGeom>
          <a:noFill/>
        </p:spPr>
        <p:txBody>
          <a:bodyPr wrap="square" rtlCol="0">
            <a:spAutoFit/>
          </a:bodyPr>
          <a:lstStyle/>
          <a:p>
            <a:pPr marL="285750" indent="-285750">
              <a:buFont typeface="Arial" panose="020B0604020202020204" pitchFamily="34" charset="0"/>
              <a:buChar char="•"/>
            </a:pPr>
            <a:r>
              <a:rPr lang="en-IN" dirty="0"/>
              <a:t>Login page</a:t>
            </a:r>
          </a:p>
        </p:txBody>
      </p:sp>
    </p:spTree>
    <p:extLst>
      <p:ext uri="{BB962C8B-B14F-4D97-AF65-F5344CB8AC3E}">
        <p14:creationId xmlns:p14="http://schemas.microsoft.com/office/powerpoint/2010/main" val="3416178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468</TotalTime>
  <Words>585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Celestial</vt:lpstr>
      <vt:lpstr>Facial Detection Attendance Tracking System</vt:lpstr>
      <vt:lpstr>Abstract </vt:lpstr>
      <vt:lpstr>Modules </vt:lpstr>
      <vt:lpstr>Technologies Used</vt:lpstr>
      <vt:lpstr>Gantt Chart</vt:lpstr>
      <vt:lpstr>Use Case Diagram</vt:lpstr>
      <vt:lpstr>FLOW-CHART</vt:lpstr>
      <vt:lpstr>ER DIAGRAM</vt:lpstr>
      <vt:lpstr>SCREENSHOTS</vt:lpstr>
      <vt:lpstr>System Study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student behavior using emotion monitoring by deep learning</dc:title>
  <dc:creator>Unknown User</dc:creator>
  <cp:lastModifiedBy>Sreelakshmi Suresh</cp:lastModifiedBy>
  <cp:revision>25</cp:revision>
  <dcterms:created xsi:type="dcterms:W3CDTF">2023-02-20T01:50:09Z</dcterms:created>
  <dcterms:modified xsi:type="dcterms:W3CDTF">2023-05-16T04:14:55Z</dcterms:modified>
</cp:coreProperties>
</file>