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8" r:id="rId3"/>
    <p:sldId id="257" r:id="rId4"/>
    <p:sldId id="259" r:id="rId5"/>
    <p:sldId id="261" r:id="rId6"/>
    <p:sldId id="262" r:id="rId7"/>
    <p:sldId id="263" r:id="rId8"/>
    <p:sldId id="265" r:id="rId9"/>
    <p:sldId id="268" r:id="rId10"/>
    <p:sldId id="270" r:id="rId11"/>
    <p:sldId id="264" r:id="rId12"/>
    <p:sldId id="267" r:id="rId13"/>
    <p:sldId id="266" r:id="rId14"/>
    <p:sldId id="269" r:id="rId15"/>
  </p:sldIdLst>
  <p:sldSz cx="14630400" cy="8229600"/>
  <p:notesSz cx="8229600" cy="14630400"/>
  <p:embeddedFontLst>
    <p:embeddedFont>
      <p:font typeface="Baskerville Old Face" panose="02020602080505020303" pitchFamily="18" charset="0"/>
      <p:regular r:id="rId17"/>
    </p:embeddedFont>
    <p:embeddedFont>
      <p:font typeface="Microsoft JhengHei" panose="020B0604030504040204" pitchFamily="34" charset="-120"/>
      <p:regular r:id="rId18"/>
      <p:bold r:id="rId19"/>
    </p:embeddedFont>
    <p:embeddedFont>
      <p:font typeface="Microsoft JhengHei UI" panose="020B0604030504040204" pitchFamily="34" charset="-120"/>
      <p:regular r:id="rId20"/>
      <p:bold r:id="rId21"/>
    </p:embeddedFont>
    <p:embeddedFont>
      <p:font typeface="Montserrat Bold" panose="020B0604020202020204" charset="0"/>
      <p:bold r:id="rId22"/>
    </p:embeddedFont>
    <p:embeddedFont>
      <p:font typeface="Montserrat Medium" panose="00000600000000000000" pitchFamily="2" charset="0"/>
      <p:regular r:id="rId23"/>
      <p:italic r:id="rId24"/>
    </p:embeddedFont>
    <p:embeddedFont>
      <p:font typeface="Unbounde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93"/>
    <a:srgbClr val="F4CAB8"/>
    <a:srgbClr val="5C2438"/>
    <a:srgbClr val="6A203A"/>
    <a:srgbClr val="611D35"/>
    <a:srgbClr val="121410"/>
    <a:srgbClr val="121411"/>
    <a:srgbClr val="421424"/>
    <a:srgbClr val="63233A"/>
    <a:srgbClr val="C21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LAKSHMI P G" userId="fed7f84a3a52b65f" providerId="LiveId" clId="{18EBCF2E-979E-4E59-85F9-2A3C1A477E1B}"/>
    <pc:docChg chg="modSld sldOrd">
      <pc:chgData name="SREE LAKSHMI P G" userId="fed7f84a3a52b65f" providerId="LiveId" clId="{18EBCF2E-979E-4E59-85F9-2A3C1A477E1B}" dt="2024-12-30T15:29:50.005" v="1"/>
      <pc:docMkLst>
        <pc:docMk/>
      </pc:docMkLst>
      <pc:sldChg chg="ord">
        <pc:chgData name="SREE LAKSHMI P G" userId="fed7f84a3a52b65f" providerId="LiveId" clId="{18EBCF2E-979E-4E59-85F9-2A3C1A477E1B}" dt="2024-12-30T15:29:50.005" v="1"/>
        <pc:sldMkLst>
          <pc:docMk/>
          <pc:sldMk cId="43053186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09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52039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696527"/>
            <a:ext cx="7645479" cy="2140625"/>
          </a:xfrm>
          <a:prstGeom prst="rect">
            <a:avLst/>
          </a:prstGeom>
          <a:noFill/>
          <a:ln/>
        </p:spPr>
        <p:txBody>
          <a:bodyPr wrap="square" lIns="0" tIns="0" rIns="0" bIns="0" rtlCol="0" anchor="t"/>
          <a:lstStyle/>
          <a:p>
            <a:pPr marL="0" indent="0">
              <a:lnSpc>
                <a:spcPts val="5600"/>
              </a:lnSpc>
              <a:buNone/>
            </a:pPr>
            <a:r>
              <a:rPr lang="en-US" sz="4450" b="1" dirty="0">
                <a:solidFill>
                  <a:srgbClr val="FFB393"/>
                </a:solidFill>
                <a:latin typeface="Baskerville Old Face" panose="02020602080505020303" pitchFamily="18" charset="0"/>
                <a:ea typeface="Brygada 1918 Bold" pitchFamily="34" charset="-122"/>
                <a:cs typeface="Brygada 1918 Bold" pitchFamily="34" charset="-120"/>
              </a:rPr>
              <a:t>Airline Passenger Satisfaction: A Data-Driven Approach</a:t>
            </a:r>
            <a:endParaRPr lang="en-US" sz="4450" dirty="0">
              <a:latin typeface="Baskerville Old Face" panose="02020602080505020303" pitchFamily="18" charset="0"/>
            </a:endParaRPr>
          </a:p>
        </p:txBody>
      </p:sp>
      <p:sp>
        <p:nvSpPr>
          <p:cNvPr id="6" name="Text 3"/>
          <p:cNvSpPr/>
          <p:nvPr/>
        </p:nvSpPr>
        <p:spPr>
          <a:xfrm>
            <a:off x="6685240" y="5158264"/>
            <a:ext cx="2987873" cy="374690"/>
          </a:xfrm>
          <a:prstGeom prst="rect">
            <a:avLst/>
          </a:prstGeom>
          <a:noFill/>
          <a:ln/>
        </p:spPr>
        <p:txBody>
          <a:bodyPr wrap="none" lIns="0" tIns="0" rIns="0" bIns="0" rtlCol="0" anchor="t"/>
          <a:lstStyle/>
          <a:p>
            <a:pPr marL="0" indent="0" algn="l">
              <a:lnSpc>
                <a:spcPts val="2950"/>
              </a:lnSpc>
              <a:buNone/>
            </a:pPr>
            <a:r>
              <a:rPr lang="en-US" sz="2100" b="1" dirty="0">
                <a:solidFill>
                  <a:srgbClr val="F4CAB8"/>
                </a:solidFill>
                <a:latin typeface="Montserrat Bold" pitchFamily="34" charset="0"/>
                <a:ea typeface="Montserrat Bold" pitchFamily="34" charset="-122"/>
                <a:cs typeface="Montserrat Bold" pitchFamily="34" charset="-120"/>
              </a:rPr>
              <a:t>by SREELAKSHMI P G</a:t>
            </a:r>
            <a:endParaRPr lang="en-US" sz="2100" dirty="0"/>
          </a:p>
        </p:txBody>
      </p:sp>
      <p:sp>
        <p:nvSpPr>
          <p:cNvPr id="7" name="Rectangle 6">
            <a:extLst>
              <a:ext uri="{FF2B5EF4-FFF2-40B4-BE49-F238E27FC236}">
                <a16:creationId xmlns:a16="http://schemas.microsoft.com/office/drawing/2014/main" id="{FCBB7A89-E4E7-90AF-F250-8EF406B5B80C}"/>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71252D-3A46-F14C-3BA5-9F8405B11013}"/>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AB3892E-F847-591A-0367-4C5BFF935C8E}"/>
              </a:ext>
            </a:extLst>
          </p:cNvPr>
          <p:cNvSpPr txBox="1"/>
          <p:nvPr/>
        </p:nvSpPr>
        <p:spPr>
          <a:xfrm>
            <a:off x="666749" y="1060430"/>
            <a:ext cx="12696825" cy="304698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Service Performance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Satisfaction and dissatisfaction with services such as cleanliness, in-flight Wi-Fi, food and drink, in-flight entertainment, and onboard service show variations, with room to enhance service quality for a better experience.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Delay Impacts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There is a correlation between arrival and departure delays and customer dissatisfaction, with longer delays leading to higher dissatisfaction. </a:t>
            </a:r>
          </a:p>
        </p:txBody>
      </p:sp>
    </p:spTree>
    <p:extLst>
      <p:ext uri="{BB962C8B-B14F-4D97-AF65-F5344CB8AC3E}">
        <p14:creationId xmlns:p14="http://schemas.microsoft.com/office/powerpoint/2010/main" val="23214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49260" y="1210866"/>
            <a:ext cx="12245102"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Recommendations for Service Enhancement</a:t>
            </a:r>
            <a:endParaRPr lang="en-US" sz="4450" dirty="0">
              <a:latin typeface="Microsoft JhengHei" panose="020B0604030504040204" pitchFamily="34" charset="-120"/>
              <a:ea typeface="Microsoft JhengHei" panose="020B0604030504040204" pitchFamily="34" charset="-120"/>
            </a:endParaRPr>
          </a:p>
        </p:txBody>
      </p:sp>
      <p:sp>
        <p:nvSpPr>
          <p:cNvPr id="3" name="Shape 1"/>
          <p:cNvSpPr/>
          <p:nvPr/>
        </p:nvSpPr>
        <p:spPr>
          <a:xfrm>
            <a:off x="749260" y="2352556"/>
            <a:ext cx="2188607" cy="1255752"/>
          </a:xfrm>
          <a:prstGeom prst="roundRect">
            <a:avLst>
              <a:gd name="adj" fmla="val 2557"/>
            </a:avLst>
          </a:prstGeom>
          <a:solidFill>
            <a:srgbClr val="4D1529"/>
          </a:solidFill>
          <a:ln/>
        </p:spPr>
      </p:sp>
      <p:sp>
        <p:nvSpPr>
          <p:cNvPr id="4" name="Text 2"/>
          <p:cNvSpPr/>
          <p:nvPr/>
        </p:nvSpPr>
        <p:spPr>
          <a:xfrm>
            <a:off x="963335" y="2766298"/>
            <a:ext cx="133826"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1</a:t>
            </a:r>
            <a:endParaRPr lang="en-US" sz="2100" dirty="0">
              <a:latin typeface="Microsoft JhengHei" panose="020B0604030504040204" pitchFamily="34" charset="-120"/>
              <a:ea typeface="Microsoft JhengHei" panose="020B0604030504040204" pitchFamily="34" charset="-120"/>
            </a:endParaRPr>
          </a:p>
        </p:txBody>
      </p:sp>
      <p:sp>
        <p:nvSpPr>
          <p:cNvPr id="5" name="Text 3"/>
          <p:cNvSpPr/>
          <p:nvPr/>
        </p:nvSpPr>
        <p:spPr>
          <a:xfrm>
            <a:off x="3151942" y="256663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Invest in Training</a:t>
            </a:r>
            <a:endParaRPr lang="en-US" sz="2200" dirty="0">
              <a:latin typeface="Microsoft JhengHei" panose="020B0604030504040204" pitchFamily="34" charset="-120"/>
              <a:ea typeface="Microsoft JhengHei" panose="020B0604030504040204" pitchFamily="34" charset="-120"/>
            </a:endParaRPr>
          </a:p>
        </p:txBody>
      </p:sp>
      <p:sp>
        <p:nvSpPr>
          <p:cNvPr id="6" name="Text 4"/>
          <p:cNvSpPr/>
          <p:nvPr/>
        </p:nvSpPr>
        <p:spPr>
          <a:xfrm>
            <a:off x="3151942" y="3051810"/>
            <a:ext cx="8477131" cy="342424"/>
          </a:xfrm>
          <a:prstGeom prst="rect">
            <a:avLst/>
          </a:prstGeom>
          <a:noFill/>
          <a:ln/>
        </p:spPr>
        <p:txBody>
          <a:bodyPr wrap="non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Prioritize staff training to enhance customer service skills and professionalism.</a:t>
            </a:r>
            <a:endParaRPr lang="en-US" dirty="0"/>
          </a:p>
        </p:txBody>
      </p:sp>
      <p:sp>
        <p:nvSpPr>
          <p:cNvPr id="7" name="Shape 5"/>
          <p:cNvSpPr/>
          <p:nvPr/>
        </p:nvSpPr>
        <p:spPr>
          <a:xfrm>
            <a:off x="3044904" y="3593068"/>
            <a:ext cx="10729198" cy="15240"/>
          </a:xfrm>
          <a:prstGeom prst="roundRect">
            <a:avLst>
              <a:gd name="adj" fmla="val 210732"/>
            </a:avLst>
          </a:prstGeom>
          <a:solidFill>
            <a:srgbClr val="662E42"/>
          </a:solidFill>
          <a:ln/>
        </p:spPr>
      </p:sp>
      <p:sp>
        <p:nvSpPr>
          <p:cNvPr id="8" name="Shape 6"/>
          <p:cNvSpPr/>
          <p:nvPr/>
        </p:nvSpPr>
        <p:spPr>
          <a:xfrm>
            <a:off x="749260" y="3715345"/>
            <a:ext cx="4377214" cy="1598176"/>
          </a:xfrm>
          <a:prstGeom prst="roundRect">
            <a:avLst>
              <a:gd name="adj" fmla="val 2010"/>
            </a:avLst>
          </a:prstGeom>
          <a:solidFill>
            <a:srgbClr val="4D1529"/>
          </a:solidFill>
          <a:ln/>
        </p:spPr>
      </p:sp>
      <p:sp>
        <p:nvSpPr>
          <p:cNvPr id="9" name="Text 7"/>
          <p:cNvSpPr/>
          <p:nvPr/>
        </p:nvSpPr>
        <p:spPr>
          <a:xfrm>
            <a:off x="963335" y="4300299"/>
            <a:ext cx="152519"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2</a:t>
            </a:r>
            <a:endParaRPr lang="en-US" sz="2100" dirty="0">
              <a:latin typeface="Microsoft JhengHei" panose="020B0604030504040204" pitchFamily="34" charset="-120"/>
              <a:ea typeface="Microsoft JhengHei" panose="020B0604030504040204" pitchFamily="34" charset="-120"/>
            </a:endParaRPr>
          </a:p>
        </p:txBody>
      </p:sp>
      <p:sp>
        <p:nvSpPr>
          <p:cNvPr id="10" name="Text 8"/>
          <p:cNvSpPr/>
          <p:nvPr/>
        </p:nvSpPr>
        <p:spPr>
          <a:xfrm>
            <a:off x="5340548" y="3929420"/>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Upgrade Amenities</a:t>
            </a:r>
            <a:endParaRPr lang="en-US" sz="2200" dirty="0">
              <a:latin typeface="Microsoft JhengHei" panose="020B0604030504040204" pitchFamily="34" charset="-120"/>
              <a:ea typeface="Microsoft JhengHei" panose="020B0604030504040204" pitchFamily="34" charset="-120"/>
            </a:endParaRPr>
          </a:p>
        </p:txBody>
      </p:sp>
      <p:sp>
        <p:nvSpPr>
          <p:cNvPr id="11" name="Text 9"/>
          <p:cNvSpPr/>
          <p:nvPr/>
        </p:nvSpPr>
        <p:spPr>
          <a:xfrm>
            <a:off x="5340548" y="4414599"/>
            <a:ext cx="8326517" cy="684848"/>
          </a:xfrm>
          <a:prstGeom prst="rect">
            <a:avLst/>
          </a:prstGeom>
          <a:noFill/>
          <a:ln/>
        </p:spPr>
        <p:txBody>
          <a:bodyPr wrap="squar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Improve seat comfort, entertainment options, and food quality to elevate the experience.</a:t>
            </a:r>
            <a:endParaRPr lang="en-US" dirty="0"/>
          </a:p>
        </p:txBody>
      </p:sp>
      <p:sp>
        <p:nvSpPr>
          <p:cNvPr id="12" name="Shape 10"/>
          <p:cNvSpPr/>
          <p:nvPr/>
        </p:nvSpPr>
        <p:spPr>
          <a:xfrm>
            <a:off x="5233511" y="5298281"/>
            <a:ext cx="8540591" cy="15240"/>
          </a:xfrm>
          <a:prstGeom prst="roundRect">
            <a:avLst>
              <a:gd name="adj" fmla="val 210732"/>
            </a:avLst>
          </a:prstGeom>
          <a:solidFill>
            <a:srgbClr val="662E42"/>
          </a:solidFill>
          <a:ln/>
        </p:spPr>
      </p:sp>
      <p:sp>
        <p:nvSpPr>
          <p:cNvPr id="13" name="Shape 11"/>
          <p:cNvSpPr/>
          <p:nvPr/>
        </p:nvSpPr>
        <p:spPr>
          <a:xfrm>
            <a:off x="749260" y="5420558"/>
            <a:ext cx="6565940" cy="1598176"/>
          </a:xfrm>
          <a:prstGeom prst="roundRect">
            <a:avLst>
              <a:gd name="adj" fmla="val 2010"/>
            </a:avLst>
          </a:prstGeom>
          <a:solidFill>
            <a:srgbClr val="4D1529"/>
          </a:solidFill>
          <a:ln/>
        </p:spPr>
      </p:sp>
      <p:sp>
        <p:nvSpPr>
          <p:cNvPr id="14" name="Text 12"/>
          <p:cNvSpPr/>
          <p:nvPr/>
        </p:nvSpPr>
        <p:spPr>
          <a:xfrm>
            <a:off x="963335" y="6005571"/>
            <a:ext cx="163235" cy="428149"/>
          </a:xfrm>
          <a:prstGeom prst="rect">
            <a:avLst/>
          </a:prstGeom>
          <a:noFill/>
          <a:ln/>
        </p:spPr>
        <p:txBody>
          <a:bodyPr wrap="none" lIns="0" tIns="0" rIns="0" bIns="0" rtlCol="0" anchor="t"/>
          <a:lstStyle/>
          <a:p>
            <a:pPr marL="0" indent="0" algn="ctr">
              <a:lnSpc>
                <a:spcPts val="3350"/>
              </a:lnSpc>
              <a:buNone/>
            </a:pPr>
            <a:r>
              <a:rPr lang="en-US" sz="2100" b="1" dirty="0">
                <a:solidFill>
                  <a:srgbClr val="F4CAB8"/>
                </a:solidFill>
                <a:latin typeface="Microsoft JhengHei" panose="020B0604030504040204" pitchFamily="34" charset="-120"/>
                <a:ea typeface="Microsoft JhengHei" panose="020B0604030504040204" pitchFamily="34" charset="-120"/>
              </a:rPr>
              <a:t>3</a:t>
            </a:r>
          </a:p>
          <a:p>
            <a:pPr marL="0" indent="0" algn="ctr">
              <a:lnSpc>
                <a:spcPts val="3350"/>
              </a:lnSpc>
              <a:buNone/>
            </a:pPr>
            <a:endParaRPr lang="en-US" sz="2100" dirty="0">
              <a:latin typeface="Microsoft JhengHei" panose="020B0604030504040204" pitchFamily="34" charset="-120"/>
              <a:ea typeface="Microsoft JhengHei" panose="020B0604030504040204" pitchFamily="34" charset="-120"/>
            </a:endParaRPr>
          </a:p>
        </p:txBody>
      </p:sp>
      <p:sp>
        <p:nvSpPr>
          <p:cNvPr id="15" name="Text 13"/>
          <p:cNvSpPr/>
          <p:nvPr/>
        </p:nvSpPr>
        <p:spPr>
          <a:xfrm>
            <a:off x="7529274" y="5634633"/>
            <a:ext cx="2885361"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Optimize Operations</a:t>
            </a:r>
            <a:endParaRPr lang="en-US" sz="2200" dirty="0">
              <a:latin typeface="Microsoft JhengHei" panose="020B0604030504040204" pitchFamily="34" charset="-120"/>
              <a:ea typeface="Microsoft JhengHei" panose="020B0604030504040204" pitchFamily="34" charset="-120"/>
            </a:endParaRPr>
          </a:p>
        </p:txBody>
      </p:sp>
      <p:sp>
        <p:nvSpPr>
          <p:cNvPr id="16" name="Text 14"/>
          <p:cNvSpPr/>
          <p:nvPr/>
        </p:nvSpPr>
        <p:spPr>
          <a:xfrm>
            <a:off x="7529274" y="6119812"/>
            <a:ext cx="6137791" cy="684848"/>
          </a:xfrm>
          <a:prstGeom prst="rect">
            <a:avLst/>
          </a:prstGeom>
          <a:noFill/>
          <a:ln/>
        </p:spPr>
        <p:txBody>
          <a:bodyPr wrap="square" lIns="0" tIns="0" rIns="0" bIns="0" rtlCol="0" anchor="t"/>
          <a:lstStyle/>
          <a:p>
            <a:pPr marL="0" indent="0" algn="l">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Streamline processes and improve communication to enhance operational efficiency and reduce delays.</a:t>
            </a:r>
            <a:endParaRPr lang="en-US" dirty="0"/>
          </a:p>
        </p:txBody>
      </p:sp>
      <p:sp>
        <p:nvSpPr>
          <p:cNvPr id="17" name="Rectangle 16">
            <a:extLst>
              <a:ext uri="{FF2B5EF4-FFF2-40B4-BE49-F238E27FC236}">
                <a16:creationId xmlns:a16="http://schemas.microsoft.com/office/drawing/2014/main" id="{0E570EA0-DBE7-BC86-EB23-D759B81C425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09F4F-63DE-66CE-0E9C-22C4119BCE5E}"/>
              </a:ext>
            </a:extLst>
          </p:cNvPr>
          <p:cNvSpPr txBox="1"/>
          <p:nvPr/>
        </p:nvSpPr>
        <p:spPr>
          <a:xfrm>
            <a:off x="1619250" y="3000375"/>
            <a:ext cx="8924925" cy="3385542"/>
          </a:xfrm>
          <a:prstGeom prst="rect">
            <a:avLst/>
          </a:prstGeom>
          <a:noFill/>
        </p:spPr>
        <p:txBody>
          <a:bodyPr wrap="square" rtlCol="0">
            <a:spAutoFit/>
          </a:bodyPr>
          <a:lstStyle/>
          <a:p>
            <a:r>
              <a:rPr lang="en-US" sz="2800" dirty="0">
                <a:solidFill>
                  <a:srgbClr val="F4CAB8"/>
                </a:solidFill>
              </a:rPr>
              <a:t>Our data-driven analysis reveals several key drivers of airline passenger satisfaction. Prioritizing customer service, enhancing seat comfort, and optimizing flight operations are crucial for improving the overall passenger experience. These insights provide actionable recommendations for airlines seeking to enhance their services and increase customer satisfaction.</a:t>
            </a:r>
          </a:p>
          <a:p>
            <a:endParaRPr lang="en-IN" dirty="0"/>
          </a:p>
        </p:txBody>
      </p:sp>
      <p:sp>
        <p:nvSpPr>
          <p:cNvPr id="4" name="TextBox 3">
            <a:extLst>
              <a:ext uri="{FF2B5EF4-FFF2-40B4-BE49-F238E27FC236}">
                <a16:creationId xmlns:a16="http://schemas.microsoft.com/office/drawing/2014/main" id="{6D6CF03D-9654-F249-E006-BDDA460FAC01}"/>
              </a:ext>
            </a:extLst>
          </p:cNvPr>
          <p:cNvSpPr txBox="1"/>
          <p:nvPr/>
        </p:nvSpPr>
        <p:spPr>
          <a:xfrm>
            <a:off x="3771900" y="1186934"/>
            <a:ext cx="7315200" cy="769441"/>
          </a:xfrm>
          <a:prstGeom prst="rect">
            <a:avLst/>
          </a:prstGeom>
          <a:noFill/>
        </p:spPr>
        <p:txBody>
          <a:bodyPr wrap="square">
            <a:spAutoFit/>
          </a:bodyPr>
          <a:lstStyle/>
          <a:p>
            <a:r>
              <a:rPr lang="en-IN" sz="4400" b="1" dirty="0">
                <a:solidFill>
                  <a:srgbClr val="FFB393"/>
                </a:solidFill>
                <a:latin typeface="Microsoft JhengHei" panose="020B0604030504040204" pitchFamily="34" charset="-120"/>
                <a:ea typeface="Microsoft JhengHei" panose="020B0604030504040204" pitchFamily="34" charset="-120"/>
              </a:rPr>
              <a:t>Conclusion</a:t>
            </a:r>
          </a:p>
        </p:txBody>
      </p:sp>
      <p:sp>
        <p:nvSpPr>
          <p:cNvPr id="5" name="Rectangle 4">
            <a:extLst>
              <a:ext uri="{FF2B5EF4-FFF2-40B4-BE49-F238E27FC236}">
                <a16:creationId xmlns:a16="http://schemas.microsoft.com/office/drawing/2014/main" id="{ECCD00D6-6342-A600-E0C0-D33D8F4DAC2C}"/>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353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312491" y="644961"/>
            <a:ext cx="10715982" cy="704017"/>
          </a:xfrm>
          <a:prstGeom prst="rect">
            <a:avLst/>
          </a:prstGeom>
          <a:noFill/>
          <a:ln/>
        </p:spPr>
        <p:txBody>
          <a:bodyPr wrap="none" lIns="0" tIns="0" rIns="0" bIns="0" rtlCol="0" anchor="t"/>
          <a:lstStyle/>
          <a:p>
            <a:pPr marL="0" indent="0">
              <a:lnSpc>
                <a:spcPts val="5500"/>
              </a:lnSpc>
              <a:buNone/>
            </a:pPr>
            <a:r>
              <a:rPr lang="en-US" sz="4400" b="1" dirty="0">
                <a:solidFill>
                  <a:srgbClr val="FFB393"/>
                </a:solidFill>
                <a:latin typeface="Arial" panose="020B0604020202020204" pitchFamily="34" charset="0"/>
                <a:ea typeface="Unbounded" pitchFamily="34" charset="-122"/>
                <a:cs typeface="Arial" panose="020B0604020202020204" pitchFamily="34" charset="0"/>
              </a:rPr>
              <a:t>Data Sources and Methodology</a:t>
            </a:r>
            <a:endParaRPr lang="en-US" sz="4400" b="1" dirty="0">
              <a:solidFill>
                <a:srgbClr val="FFB393"/>
              </a:solidFill>
              <a:latin typeface="Arial" panose="020B0604020202020204" pitchFamily="34" charset="0"/>
              <a:cs typeface="Arial" panose="020B0604020202020204" pitchFamily="34" charset="0"/>
            </a:endParaRPr>
          </a:p>
        </p:txBody>
      </p:sp>
      <p:sp>
        <p:nvSpPr>
          <p:cNvPr id="3" name="Text 1"/>
          <p:cNvSpPr/>
          <p:nvPr/>
        </p:nvSpPr>
        <p:spPr>
          <a:xfrm>
            <a:off x="1161574" y="1945958"/>
            <a:ext cx="2816185" cy="351949"/>
          </a:xfrm>
          <a:prstGeom prst="rect">
            <a:avLst/>
          </a:prstGeom>
          <a:noFill/>
          <a:ln/>
        </p:spPr>
        <p:txBody>
          <a:bodyPr wrap="none" lIns="0" tIns="0" rIns="0" bIns="0" rtlCol="0" anchor="t"/>
          <a:lstStyle/>
          <a:p>
            <a:pPr marL="0" indent="0">
              <a:lnSpc>
                <a:spcPts val="2750"/>
              </a:lnSpc>
              <a:buNone/>
            </a:pPr>
            <a:r>
              <a:rPr lang="en-US" sz="3200" dirty="0">
                <a:solidFill>
                  <a:srgbClr val="FFB393"/>
                </a:solidFill>
                <a:latin typeface="Unbounded" pitchFamily="34" charset="0"/>
                <a:ea typeface="Unbounded" pitchFamily="34" charset="-122"/>
                <a:cs typeface="Unbounded" pitchFamily="34" charset="-120"/>
              </a:rPr>
              <a:t>Data Sources</a:t>
            </a:r>
            <a:endParaRPr lang="en-US" sz="3200" dirty="0">
              <a:solidFill>
                <a:srgbClr val="FFB393"/>
              </a:solidFill>
            </a:endParaRPr>
          </a:p>
        </p:txBody>
      </p:sp>
      <p:sp>
        <p:nvSpPr>
          <p:cNvPr id="4" name="Text 2"/>
          <p:cNvSpPr/>
          <p:nvPr/>
        </p:nvSpPr>
        <p:spPr>
          <a:xfrm>
            <a:off x="627816" y="2829938"/>
            <a:ext cx="6185535" cy="1707118"/>
          </a:xfrm>
          <a:prstGeom prst="rect">
            <a:avLst/>
          </a:prstGeom>
          <a:noFill/>
          <a:ln/>
        </p:spPr>
        <p:txBody>
          <a:bodyPr wrap="square" lIns="0" tIns="0" rIns="0" bIns="0" rtlCol="0" anchor="t"/>
          <a:lstStyle/>
          <a:p>
            <a:pPr marL="0" indent="0">
              <a:lnSpc>
                <a:spcPts val="3000"/>
              </a:lnSpc>
              <a:buNone/>
            </a:pPr>
            <a:r>
              <a:rPr lang="en-US" sz="2400" dirty="0">
                <a:solidFill>
                  <a:srgbClr val="F4CAB8"/>
                </a:solidFill>
              </a:rPr>
              <a:t>The dataset utilized in this project has been sourced from a popular online platform known as Kaggle, which hosts a wide variety of datasets for data analysis and machine learning purposes.</a:t>
            </a:r>
          </a:p>
        </p:txBody>
      </p:sp>
      <p:sp>
        <p:nvSpPr>
          <p:cNvPr id="5" name="Text 3"/>
          <p:cNvSpPr/>
          <p:nvPr/>
        </p:nvSpPr>
        <p:spPr>
          <a:xfrm>
            <a:off x="7670482" y="1945957"/>
            <a:ext cx="2816185" cy="351949"/>
          </a:xfrm>
          <a:prstGeom prst="rect">
            <a:avLst/>
          </a:prstGeom>
          <a:noFill/>
          <a:ln/>
        </p:spPr>
        <p:txBody>
          <a:bodyPr wrap="none" lIns="0" tIns="0" rIns="0" bIns="0" rtlCol="0" anchor="t"/>
          <a:lstStyle/>
          <a:p>
            <a:pPr marL="0" indent="0">
              <a:lnSpc>
                <a:spcPts val="2750"/>
              </a:lnSpc>
              <a:buNone/>
            </a:pPr>
            <a:r>
              <a:rPr lang="en-US" sz="3200" dirty="0">
                <a:solidFill>
                  <a:srgbClr val="FFB393"/>
                </a:solidFill>
                <a:latin typeface="Unbounded" pitchFamily="34" charset="0"/>
                <a:ea typeface="Unbounded" pitchFamily="34" charset="-122"/>
                <a:cs typeface="Unbounded" pitchFamily="34" charset="-120"/>
              </a:rPr>
              <a:t>Methodology</a:t>
            </a:r>
            <a:endParaRPr lang="en-US" sz="3200" dirty="0">
              <a:solidFill>
                <a:srgbClr val="FFB393"/>
              </a:solidFill>
            </a:endParaRPr>
          </a:p>
        </p:txBody>
      </p:sp>
      <p:sp>
        <p:nvSpPr>
          <p:cNvPr id="6" name="Text 4"/>
          <p:cNvSpPr/>
          <p:nvPr/>
        </p:nvSpPr>
        <p:spPr>
          <a:xfrm>
            <a:off x="7315200" y="2726769"/>
            <a:ext cx="6185535" cy="4140756"/>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400" dirty="0">
                <a:solidFill>
                  <a:srgbClr val="F4CAB8"/>
                </a:solidFill>
              </a:rPr>
              <a:t>We took a rigorous, data-driven approach to analyze the drivers of airline passenger satisfaction. This involved exploring the data, identifying key factors, and synthesizing actionable recommendations for airlines.</a:t>
            </a:r>
          </a:p>
          <a:p>
            <a:pPr marL="342900" indent="-342900">
              <a:buFont typeface="Arial" panose="020B0604020202020204" pitchFamily="34" charset="0"/>
              <a:buChar char="•"/>
            </a:pPr>
            <a:endParaRPr lang="en-US" sz="2400" dirty="0">
              <a:solidFill>
                <a:srgbClr val="F4CAB8"/>
              </a:solidFill>
            </a:endParaRPr>
          </a:p>
          <a:p>
            <a:pPr marL="342900" indent="-342900">
              <a:lnSpc>
                <a:spcPts val="3000"/>
              </a:lnSpc>
              <a:buFont typeface="Arial" panose="020B0604020202020204" pitchFamily="34" charset="0"/>
              <a:buChar char="•"/>
            </a:pPr>
            <a:r>
              <a:rPr lang="en-US" sz="2400" dirty="0">
                <a:solidFill>
                  <a:srgbClr val="F4CAB8"/>
                </a:solidFill>
              </a:rPr>
              <a:t>A Power BI dashboard was created to visualize the data. </a:t>
            </a:r>
          </a:p>
          <a:p>
            <a:pPr marL="342900" indent="-342900">
              <a:lnSpc>
                <a:spcPts val="3000"/>
              </a:lnSpc>
              <a:buFont typeface="Arial" panose="020B0604020202020204" pitchFamily="34" charset="0"/>
              <a:buChar char="•"/>
            </a:pPr>
            <a:endParaRPr lang="en-US" sz="2400" dirty="0">
              <a:solidFill>
                <a:srgbClr val="F4CAB8"/>
              </a:solidFill>
            </a:endParaRPr>
          </a:p>
          <a:p>
            <a:pPr marL="342900" indent="-342900">
              <a:lnSpc>
                <a:spcPts val="3000"/>
              </a:lnSpc>
              <a:buFont typeface="Arial" panose="020B0604020202020204" pitchFamily="34" charset="0"/>
              <a:buChar char="•"/>
            </a:pPr>
            <a:r>
              <a:rPr kumimoji="0" lang="en-US" altLang="en-US" sz="2400" b="0" i="0" u="none" strike="noStrike" cap="none" normalizeH="0" baseline="0" dirty="0">
                <a:ln>
                  <a:noFill/>
                </a:ln>
                <a:solidFill>
                  <a:srgbClr val="F4CAB8"/>
                </a:solidFill>
                <a:effectLst/>
              </a:rPr>
              <a:t>Power BI is a Microsoft tool for creating interactive data visualizations and insights, helping organizations make data-driven decisions.</a:t>
            </a:r>
          </a:p>
          <a:p>
            <a:pPr marL="342900" indent="-342900">
              <a:lnSpc>
                <a:spcPts val="3000"/>
              </a:lnSpc>
              <a:buFont typeface="Arial" panose="020B0604020202020204" pitchFamily="34" charset="0"/>
              <a:buChar char="•"/>
            </a:pPr>
            <a:endParaRPr lang="en-US" sz="1850" dirty="0">
              <a:solidFill>
                <a:schemeClr val="bg1">
                  <a:lumMod val="85000"/>
                </a:schemeClr>
              </a:solidFill>
            </a:endParaRPr>
          </a:p>
        </p:txBody>
      </p:sp>
      <p:sp>
        <p:nvSpPr>
          <p:cNvPr id="10" name="Rectangle 9">
            <a:extLst>
              <a:ext uri="{FF2B5EF4-FFF2-40B4-BE49-F238E27FC236}">
                <a16:creationId xmlns:a16="http://schemas.microsoft.com/office/drawing/2014/main" id="{2217B0F9-9DAA-1981-1746-3887FB5E830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366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B4DB47-97C9-BD58-325C-F6070FAE8C4E}"/>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60160C5-EB20-CDFD-BE86-7408CD36F8CC}"/>
              </a:ext>
            </a:extLst>
          </p:cNvPr>
          <p:cNvSpPr txBox="1"/>
          <p:nvPr/>
        </p:nvSpPr>
        <p:spPr>
          <a:xfrm>
            <a:off x="3619500" y="2924175"/>
            <a:ext cx="6543675" cy="1569660"/>
          </a:xfrm>
          <a:prstGeom prst="rect">
            <a:avLst/>
          </a:prstGeom>
          <a:noFill/>
        </p:spPr>
        <p:txBody>
          <a:bodyPr wrap="square" rtlCol="0">
            <a:spAutoFit/>
          </a:bodyPr>
          <a:lstStyle/>
          <a:p>
            <a:r>
              <a:rPr lang="en-US" sz="9600" dirty="0">
                <a:solidFill>
                  <a:srgbClr val="FFB393"/>
                </a:solidFill>
              </a:rPr>
              <a:t>Thank You…</a:t>
            </a:r>
            <a:endParaRPr lang="en-IN" sz="9600" dirty="0">
              <a:solidFill>
                <a:srgbClr val="FFB393"/>
              </a:solidFill>
            </a:endParaRPr>
          </a:p>
        </p:txBody>
      </p:sp>
    </p:spTree>
    <p:extLst>
      <p:ext uri="{BB962C8B-B14F-4D97-AF65-F5344CB8AC3E}">
        <p14:creationId xmlns:p14="http://schemas.microsoft.com/office/powerpoint/2010/main" val="76345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5660" y="2549604"/>
            <a:ext cx="5709404"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UI" panose="020B0604030504040204" pitchFamily="34" charset="-120"/>
                <a:ea typeface="Microsoft JhengHei UI" panose="020B0604030504040204" pitchFamily="34" charset="-120"/>
                <a:cs typeface="Brygada 1918 Bold" pitchFamily="34" charset="-120"/>
              </a:rPr>
              <a:t>Dataset Overview</a:t>
            </a:r>
            <a:endParaRPr lang="en-US" sz="4450" dirty="0">
              <a:latin typeface="Microsoft JhengHei UI" panose="020B0604030504040204" pitchFamily="34" charset="-120"/>
              <a:ea typeface="Microsoft JhengHei UI" panose="020B0604030504040204" pitchFamily="34" charset="-120"/>
            </a:endParaRPr>
          </a:p>
        </p:txBody>
      </p:sp>
      <p:sp>
        <p:nvSpPr>
          <p:cNvPr id="4" name="Shape 1"/>
          <p:cNvSpPr/>
          <p:nvPr/>
        </p:nvSpPr>
        <p:spPr>
          <a:xfrm>
            <a:off x="6235660" y="3825121"/>
            <a:ext cx="374571" cy="374571"/>
          </a:xfrm>
          <a:prstGeom prst="roundRect">
            <a:avLst>
              <a:gd name="adj" fmla="val 8574"/>
            </a:avLst>
          </a:prstGeom>
          <a:solidFill>
            <a:srgbClr val="4D1529"/>
          </a:solidFill>
          <a:ln/>
        </p:spPr>
      </p:sp>
      <p:sp>
        <p:nvSpPr>
          <p:cNvPr id="5" name="Text 2"/>
          <p:cNvSpPr/>
          <p:nvPr/>
        </p:nvSpPr>
        <p:spPr>
          <a:xfrm>
            <a:off x="6824305" y="3825121"/>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Rich Data</a:t>
            </a:r>
            <a:endParaRPr lang="en-US" sz="2200" dirty="0">
              <a:latin typeface="Microsoft JhengHei" panose="020B0604030504040204" pitchFamily="34" charset="-120"/>
              <a:ea typeface="Microsoft JhengHei" panose="020B0604030504040204" pitchFamily="34" charset="-120"/>
            </a:endParaRPr>
          </a:p>
        </p:txBody>
      </p:sp>
      <p:sp>
        <p:nvSpPr>
          <p:cNvPr id="6" name="Text 3"/>
          <p:cNvSpPr/>
          <p:nvPr/>
        </p:nvSpPr>
        <p:spPr>
          <a:xfrm>
            <a:off x="6824305" y="5000149"/>
            <a:ext cx="3127058" cy="2519124"/>
          </a:xfrm>
          <a:prstGeom prst="rect">
            <a:avLst/>
          </a:prstGeom>
          <a:noFill/>
          <a:ln/>
        </p:spPr>
        <p:txBody>
          <a:bodyPr wrap="square" lIns="0" tIns="0" rIns="0" bIns="0" rtlCol="0" anchor="t"/>
          <a:lstStyle/>
          <a:p>
            <a:pPr marL="0" indent="0">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The dataset encompasses 129,880 records with 23 features capturing crucial information.</a:t>
            </a:r>
            <a:endParaRPr lang="en-US" sz="2400" dirty="0"/>
          </a:p>
        </p:txBody>
      </p:sp>
      <p:sp>
        <p:nvSpPr>
          <p:cNvPr id="7" name="Shape 4"/>
          <p:cNvSpPr/>
          <p:nvPr/>
        </p:nvSpPr>
        <p:spPr>
          <a:xfrm>
            <a:off x="10165437" y="3825121"/>
            <a:ext cx="374571" cy="374571"/>
          </a:xfrm>
          <a:prstGeom prst="roundRect">
            <a:avLst>
              <a:gd name="adj" fmla="val 8574"/>
            </a:avLst>
          </a:prstGeom>
          <a:solidFill>
            <a:srgbClr val="4D1529"/>
          </a:solidFill>
          <a:ln/>
        </p:spPr>
      </p:sp>
      <p:sp>
        <p:nvSpPr>
          <p:cNvPr id="8" name="Text 5"/>
          <p:cNvSpPr/>
          <p:nvPr/>
        </p:nvSpPr>
        <p:spPr>
          <a:xfrm>
            <a:off x="10754082" y="3825121"/>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Diverse Features</a:t>
            </a:r>
            <a:endParaRPr lang="en-US" sz="2200" dirty="0">
              <a:latin typeface="Microsoft JhengHei" panose="020B0604030504040204" pitchFamily="34" charset="-120"/>
              <a:ea typeface="Microsoft JhengHei" panose="020B0604030504040204" pitchFamily="34" charset="-120"/>
            </a:endParaRPr>
          </a:p>
        </p:txBody>
      </p:sp>
      <p:sp>
        <p:nvSpPr>
          <p:cNvPr id="9" name="Text 6"/>
          <p:cNvSpPr/>
          <p:nvPr/>
        </p:nvSpPr>
        <p:spPr>
          <a:xfrm>
            <a:off x="10754082" y="5000149"/>
            <a:ext cx="3127058" cy="2519124"/>
          </a:xfrm>
          <a:prstGeom prst="rect">
            <a:avLst/>
          </a:prstGeom>
          <a:noFill/>
          <a:ln/>
        </p:spPr>
        <p:txBody>
          <a:bodyPr wrap="square" lIns="0" tIns="0" rIns="0" bIns="0" rtlCol="0" anchor="t"/>
          <a:lstStyle/>
          <a:p>
            <a:pPr marL="0" indent="0">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Variables include demographics, flight details, and service ratings, offering a holistic view.</a:t>
            </a:r>
            <a:endParaRPr lang="en-US" sz="2400" dirty="0"/>
          </a:p>
        </p:txBody>
      </p:sp>
      <p:sp>
        <p:nvSpPr>
          <p:cNvPr id="10" name="Rectangle 9">
            <a:extLst>
              <a:ext uri="{FF2B5EF4-FFF2-40B4-BE49-F238E27FC236}">
                <a16:creationId xmlns:a16="http://schemas.microsoft.com/office/drawing/2014/main" id="{5D0E4E18-A787-FA24-AAD9-A35C319A36B3}"/>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ext 0"/>
          <p:cNvSpPr/>
          <p:nvPr/>
        </p:nvSpPr>
        <p:spPr>
          <a:xfrm>
            <a:off x="729020" y="572810"/>
            <a:ext cx="10830282" cy="694373"/>
          </a:xfrm>
          <a:prstGeom prst="rect">
            <a:avLst/>
          </a:prstGeom>
          <a:noFill/>
          <a:ln/>
        </p:spPr>
        <p:txBody>
          <a:bodyPr wrap="none" lIns="0" tIns="0" rIns="0" bIns="0" rtlCol="0" anchor="t"/>
          <a:lstStyle/>
          <a:p>
            <a:pPr marL="0" indent="0">
              <a:lnSpc>
                <a:spcPts val="5450"/>
              </a:lnSpc>
              <a:buNone/>
            </a:pPr>
            <a:r>
              <a:rPr lang="en-US" sz="43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Analyzing Airline Passenger Satisfaction</a:t>
            </a:r>
            <a:endParaRPr lang="en-US" sz="4350" dirty="0">
              <a:latin typeface="Microsoft JhengHei" panose="020B0604030504040204" pitchFamily="34" charset="-120"/>
              <a:ea typeface="Microsoft JhengHei" panose="020B0604030504040204" pitchFamily="34" charset="-120"/>
            </a:endParaRPr>
          </a:p>
        </p:txBody>
      </p:sp>
      <p:sp>
        <p:nvSpPr>
          <p:cNvPr id="3" name="Text 1"/>
          <p:cNvSpPr/>
          <p:nvPr/>
        </p:nvSpPr>
        <p:spPr>
          <a:xfrm>
            <a:off x="729020" y="1787843"/>
            <a:ext cx="3229213" cy="347186"/>
          </a:xfrm>
          <a:prstGeom prst="rect">
            <a:avLst/>
          </a:prstGeom>
          <a:noFill/>
          <a:ln/>
        </p:spPr>
        <p:txBody>
          <a:bodyPr wrap="none" lIns="0" tIns="0" rIns="0" bIns="0" rtlCol="0" anchor="t"/>
          <a:lstStyle/>
          <a:p>
            <a:pPr marL="0" indent="0">
              <a:lnSpc>
                <a:spcPts val="2700"/>
              </a:lnSpc>
              <a:buNone/>
            </a:pPr>
            <a:r>
              <a:rPr lang="en-US" sz="21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Understanding the Data</a:t>
            </a:r>
            <a:endParaRPr lang="en-US" sz="2150" dirty="0">
              <a:latin typeface="Microsoft JhengHei" panose="020B0604030504040204" pitchFamily="34" charset="-120"/>
              <a:ea typeface="Microsoft JhengHei" panose="020B0604030504040204" pitchFamily="34" charset="-120"/>
            </a:endParaRPr>
          </a:p>
        </p:txBody>
      </p:sp>
      <p:sp>
        <p:nvSpPr>
          <p:cNvPr id="4" name="Text 2"/>
          <p:cNvSpPr/>
          <p:nvPr/>
        </p:nvSpPr>
        <p:spPr>
          <a:xfrm>
            <a:off x="729020" y="2343269"/>
            <a:ext cx="6332101" cy="666750"/>
          </a:xfrm>
          <a:prstGeom prst="rect">
            <a:avLst/>
          </a:prstGeom>
          <a:noFill/>
          <a:ln/>
        </p:spPr>
        <p:txBody>
          <a:bodyPr wrap="square" lIns="0" tIns="0" rIns="0" bIns="0" rtlCol="0" anchor="t"/>
          <a:lstStyle/>
          <a:p>
            <a:pPr marL="0" indent="0">
              <a:lnSpc>
                <a:spcPts val="2600"/>
              </a:lnSpc>
              <a:buNone/>
            </a:pPr>
            <a:r>
              <a:rPr lang="en-US" sz="2400" dirty="0">
                <a:solidFill>
                  <a:srgbClr val="F4CAB8"/>
                </a:solidFill>
                <a:latin typeface="Montserrat Medium" pitchFamily="34" charset="0"/>
                <a:ea typeface="Montserrat Medium" pitchFamily="34" charset="-122"/>
                <a:cs typeface="Montserrat Medium" pitchFamily="34" charset="-120"/>
              </a:rPr>
              <a:t>Unveiling the factors that influence passenger satisfaction and providing insights for optimizing the customer journey.</a:t>
            </a:r>
          </a:p>
          <a:p>
            <a:pPr marL="0" indent="0">
              <a:lnSpc>
                <a:spcPts val="2600"/>
              </a:lnSpc>
              <a:buNone/>
            </a:pPr>
            <a:endParaRPr lang="en-US" sz="2400" dirty="0">
              <a:solidFill>
                <a:srgbClr val="F4CAB8"/>
              </a:solidFill>
              <a:latin typeface="Montserrat Medium" pitchFamily="34" charset="0"/>
            </a:endParaRPr>
          </a:p>
          <a:p>
            <a:pPr marL="0" indent="0">
              <a:lnSpc>
                <a:spcPts val="2600"/>
              </a:lnSpc>
              <a:buNone/>
            </a:pPr>
            <a:endParaRPr lang="en-US" sz="2400" dirty="0"/>
          </a:p>
        </p:txBody>
      </p:sp>
      <p:pic>
        <p:nvPicPr>
          <p:cNvPr id="5" name="Image 0" descr="preencoded.png"/>
          <p:cNvPicPr>
            <a:picLocks noChangeAspect="1"/>
          </p:cNvPicPr>
          <p:nvPr/>
        </p:nvPicPr>
        <p:blipFill>
          <a:blip r:embed="rId3"/>
          <a:stretch>
            <a:fillRect/>
          </a:stretch>
        </p:blipFill>
        <p:spPr>
          <a:xfrm>
            <a:off x="7576899" y="1813917"/>
            <a:ext cx="6160889" cy="4215289"/>
          </a:xfrm>
          <a:prstGeom prst="rect">
            <a:avLst/>
          </a:prstGeom>
        </p:spPr>
      </p:pic>
      <p:sp>
        <p:nvSpPr>
          <p:cNvPr id="6" name="Text 3"/>
          <p:cNvSpPr/>
          <p:nvPr/>
        </p:nvSpPr>
        <p:spPr>
          <a:xfrm>
            <a:off x="729020" y="4616289"/>
            <a:ext cx="2803208" cy="347186"/>
          </a:xfrm>
          <a:prstGeom prst="rect">
            <a:avLst/>
          </a:prstGeom>
          <a:noFill/>
          <a:ln/>
        </p:spPr>
        <p:txBody>
          <a:bodyPr wrap="none" lIns="0" tIns="0" rIns="0" bIns="0" rtlCol="0" anchor="t"/>
          <a:lstStyle/>
          <a:p>
            <a:pPr marL="0" indent="0">
              <a:lnSpc>
                <a:spcPts val="2700"/>
              </a:lnSpc>
              <a:buNone/>
            </a:pPr>
            <a:r>
              <a:rPr lang="en-US" sz="21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Data-Driven Insights</a:t>
            </a:r>
            <a:endParaRPr lang="en-US" sz="2150" dirty="0">
              <a:latin typeface="Microsoft JhengHei" panose="020B0604030504040204" pitchFamily="34" charset="-120"/>
              <a:ea typeface="Microsoft JhengHei" panose="020B0604030504040204" pitchFamily="34" charset="-120"/>
            </a:endParaRPr>
          </a:p>
        </p:txBody>
      </p:sp>
      <p:sp>
        <p:nvSpPr>
          <p:cNvPr id="7" name="Text 4"/>
          <p:cNvSpPr/>
          <p:nvPr/>
        </p:nvSpPr>
        <p:spPr>
          <a:xfrm>
            <a:off x="729020" y="5219582"/>
            <a:ext cx="6332101" cy="666750"/>
          </a:xfrm>
          <a:prstGeom prst="rect">
            <a:avLst/>
          </a:prstGeom>
          <a:noFill/>
          <a:ln/>
        </p:spPr>
        <p:txBody>
          <a:bodyPr wrap="square" lIns="0" tIns="0" rIns="0" bIns="0" rtlCol="0" anchor="t"/>
          <a:lstStyle/>
          <a:p>
            <a:pPr marL="0" indent="0">
              <a:lnSpc>
                <a:spcPts val="2600"/>
              </a:lnSpc>
              <a:buNone/>
            </a:pPr>
            <a:r>
              <a:rPr lang="en-US" sz="2400" dirty="0">
                <a:solidFill>
                  <a:srgbClr val="F4CAB8"/>
                </a:solidFill>
                <a:latin typeface="Montserrat Medium" pitchFamily="34" charset="0"/>
                <a:ea typeface="Montserrat Medium" pitchFamily="34" charset="-122"/>
                <a:cs typeface="Montserrat Medium" pitchFamily="34" charset="-120"/>
              </a:rPr>
              <a:t>Leveraging a comprehensive dataset to identify key trends, correlations, and patterns.</a:t>
            </a:r>
            <a:endParaRPr lang="en-US" sz="2400" dirty="0"/>
          </a:p>
        </p:txBody>
      </p:sp>
      <p:sp>
        <p:nvSpPr>
          <p:cNvPr id="9" name="Rectangle 8">
            <a:extLst>
              <a:ext uri="{FF2B5EF4-FFF2-40B4-BE49-F238E27FC236}">
                <a16:creationId xmlns:a16="http://schemas.microsoft.com/office/drawing/2014/main" id="{03BCF56E-A414-0DC0-FCD6-CF9719AE657E}"/>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t="9394" r="1254" b="6540"/>
          <a:stretch/>
        </p:blipFill>
        <p:spPr>
          <a:xfrm>
            <a:off x="95250" y="752475"/>
            <a:ext cx="14258925" cy="6734175"/>
          </a:xfrm>
          <a:prstGeom prst="rect">
            <a:avLst/>
          </a:prstGeom>
        </p:spPr>
      </p:pic>
      <p:sp>
        <p:nvSpPr>
          <p:cNvPr id="3" name="Text 0"/>
          <p:cNvSpPr/>
          <p:nvPr/>
        </p:nvSpPr>
        <p:spPr>
          <a:xfrm>
            <a:off x="749260" y="1721048"/>
            <a:ext cx="7402592" cy="713542"/>
          </a:xfrm>
          <a:prstGeom prst="rect">
            <a:avLst/>
          </a:prstGeom>
          <a:solidFill>
            <a:schemeClr val="bg1">
              <a:lumMod val="85000"/>
            </a:schemeClr>
          </a:solidFill>
          <a:ln/>
        </p:spPr>
        <p:txBody>
          <a:bodyPr wrap="none" lIns="0" tIns="0" rIns="0" bIns="0" rtlCol="0" anchor="t"/>
          <a:lstStyle/>
          <a:p>
            <a:pPr marL="0" indent="0">
              <a:lnSpc>
                <a:spcPts val="5600"/>
              </a:lnSpc>
              <a:buNone/>
            </a:pPr>
            <a:r>
              <a:rPr lang="en-US" sz="4450" b="1" dirty="0">
                <a:solidFill>
                  <a:srgbClr val="58001D"/>
                </a:solidFill>
                <a:latin typeface="Microsoft JhengHei" panose="020B0604030504040204" pitchFamily="34" charset="-120"/>
                <a:ea typeface="Microsoft JhengHei" panose="020B0604030504040204" pitchFamily="34" charset="-120"/>
                <a:cs typeface="Brygada 1918 Bold" pitchFamily="34" charset="-120"/>
              </a:rPr>
              <a:t>Key Features and Variables</a:t>
            </a:r>
            <a:endParaRPr lang="en-US" sz="4450" dirty="0">
              <a:solidFill>
                <a:srgbClr val="58001D"/>
              </a:solidFill>
              <a:latin typeface="Microsoft JhengHei" panose="020B0604030504040204" pitchFamily="34" charset="-120"/>
              <a:ea typeface="Microsoft JhengHei" panose="020B0604030504040204" pitchFamily="34" charset="-120"/>
            </a:endParaRPr>
          </a:p>
        </p:txBody>
      </p:sp>
      <p:sp>
        <p:nvSpPr>
          <p:cNvPr id="4" name="Shape 1"/>
          <p:cNvSpPr/>
          <p:nvPr/>
        </p:nvSpPr>
        <p:spPr>
          <a:xfrm>
            <a:off x="749260" y="2755702"/>
            <a:ext cx="3715703" cy="1940600"/>
          </a:xfrm>
          <a:prstGeom prst="roundRect">
            <a:avLst>
              <a:gd name="adj" fmla="val 1655"/>
            </a:avLst>
          </a:prstGeom>
          <a:solidFill>
            <a:srgbClr val="4D1529"/>
          </a:solidFill>
          <a:ln/>
        </p:spPr>
      </p:sp>
      <p:sp>
        <p:nvSpPr>
          <p:cNvPr id="5" name="Text 2"/>
          <p:cNvSpPr/>
          <p:nvPr/>
        </p:nvSpPr>
        <p:spPr>
          <a:xfrm>
            <a:off x="963335" y="2969776"/>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Demographics</a:t>
            </a:r>
            <a:endParaRPr lang="en-US" sz="2200" dirty="0"/>
          </a:p>
        </p:txBody>
      </p:sp>
      <p:sp>
        <p:nvSpPr>
          <p:cNvPr id="6" name="Text 3"/>
          <p:cNvSpPr/>
          <p:nvPr/>
        </p:nvSpPr>
        <p:spPr>
          <a:xfrm>
            <a:off x="963335" y="3454956"/>
            <a:ext cx="3287554" cy="1027271"/>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Age, gender, and frequent flyer status provide insights into customer segments.</a:t>
            </a:r>
            <a:endParaRPr lang="en-US" dirty="0"/>
          </a:p>
        </p:txBody>
      </p:sp>
      <p:sp>
        <p:nvSpPr>
          <p:cNvPr id="7" name="Shape 4"/>
          <p:cNvSpPr/>
          <p:nvPr/>
        </p:nvSpPr>
        <p:spPr>
          <a:xfrm>
            <a:off x="4679037" y="2755702"/>
            <a:ext cx="3715703" cy="1940600"/>
          </a:xfrm>
          <a:prstGeom prst="roundRect">
            <a:avLst>
              <a:gd name="adj" fmla="val 1655"/>
            </a:avLst>
          </a:prstGeom>
          <a:solidFill>
            <a:srgbClr val="4D1529"/>
          </a:solidFill>
          <a:ln/>
        </p:spPr>
      </p:sp>
      <p:sp>
        <p:nvSpPr>
          <p:cNvPr id="8" name="Text 5"/>
          <p:cNvSpPr/>
          <p:nvPr/>
        </p:nvSpPr>
        <p:spPr>
          <a:xfrm>
            <a:off x="4890432" y="2890600"/>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Flight Details</a:t>
            </a:r>
            <a:endParaRPr lang="en-US" sz="2200" dirty="0"/>
          </a:p>
        </p:txBody>
      </p:sp>
      <p:sp>
        <p:nvSpPr>
          <p:cNvPr id="9" name="Text 6"/>
          <p:cNvSpPr/>
          <p:nvPr/>
        </p:nvSpPr>
        <p:spPr>
          <a:xfrm>
            <a:off x="4864298" y="3311605"/>
            <a:ext cx="3287554" cy="1241346"/>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Departure and arrival cities, flight duration, and class of travel reveal journey specifics.</a:t>
            </a:r>
            <a:endParaRPr lang="en-US" dirty="0"/>
          </a:p>
        </p:txBody>
      </p:sp>
      <p:sp>
        <p:nvSpPr>
          <p:cNvPr id="10" name="Shape 7"/>
          <p:cNvSpPr/>
          <p:nvPr/>
        </p:nvSpPr>
        <p:spPr>
          <a:xfrm>
            <a:off x="749260" y="4910376"/>
            <a:ext cx="7645479" cy="1598176"/>
          </a:xfrm>
          <a:prstGeom prst="roundRect">
            <a:avLst>
              <a:gd name="adj" fmla="val 2010"/>
            </a:avLst>
          </a:prstGeom>
          <a:solidFill>
            <a:srgbClr val="4D1529"/>
          </a:solidFill>
          <a:ln/>
        </p:spPr>
      </p:sp>
      <p:sp>
        <p:nvSpPr>
          <p:cNvPr id="11" name="Text 8"/>
          <p:cNvSpPr/>
          <p:nvPr/>
        </p:nvSpPr>
        <p:spPr>
          <a:xfrm>
            <a:off x="963335" y="5124450"/>
            <a:ext cx="2854643" cy="356830"/>
          </a:xfrm>
          <a:prstGeom prst="rect">
            <a:avLst/>
          </a:prstGeom>
          <a:noFill/>
          <a:ln/>
        </p:spPr>
        <p:txBody>
          <a:bodyPr wrap="none" lIns="0" tIns="0" rIns="0" bIns="0" rtlCol="0" anchor="t"/>
          <a:lstStyle/>
          <a:p>
            <a:pPr marL="0" indent="0">
              <a:lnSpc>
                <a:spcPts val="2800"/>
              </a:lnSpc>
              <a:buNone/>
            </a:pPr>
            <a:r>
              <a:rPr lang="en-US" sz="2200" b="1" dirty="0">
                <a:solidFill>
                  <a:srgbClr val="F4CAB8"/>
                </a:solidFill>
                <a:ea typeface="Brygada 1918 Bold" pitchFamily="34" charset="-122"/>
                <a:cs typeface="Brygada 1918 Bold" pitchFamily="34" charset="-120"/>
              </a:rPr>
              <a:t>Service Ratings</a:t>
            </a:r>
            <a:endParaRPr lang="en-US" sz="2200" dirty="0"/>
          </a:p>
        </p:txBody>
      </p:sp>
      <p:sp>
        <p:nvSpPr>
          <p:cNvPr id="12" name="Text 9"/>
          <p:cNvSpPr/>
          <p:nvPr/>
        </p:nvSpPr>
        <p:spPr>
          <a:xfrm>
            <a:off x="963335" y="5609630"/>
            <a:ext cx="7217331" cy="684848"/>
          </a:xfrm>
          <a:prstGeom prst="rect">
            <a:avLst/>
          </a:prstGeom>
          <a:noFill/>
          <a:ln/>
        </p:spPr>
        <p:txBody>
          <a:bodyPr wrap="square" lIns="0" tIns="0" rIns="0" bIns="0" rtlCol="0" anchor="t"/>
          <a:lstStyle/>
          <a:p>
            <a:pPr marL="0" indent="0">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Ratings for seat comfort, food, entertainment, and customer service capture passenger experience.</a:t>
            </a:r>
            <a:endParaRPr lang="en-US" dirty="0"/>
          </a:p>
        </p:txBody>
      </p:sp>
      <p:sp>
        <p:nvSpPr>
          <p:cNvPr id="13" name="Rectangle 12">
            <a:extLst>
              <a:ext uri="{FF2B5EF4-FFF2-40B4-BE49-F238E27FC236}">
                <a16:creationId xmlns:a16="http://schemas.microsoft.com/office/drawing/2014/main" id="{C52295D9-3E89-A14F-59BB-1EDEF2F41D3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76287"/>
          </a:xfrm>
          <a:prstGeom prst="rect">
            <a:avLst/>
          </a:prstGeom>
        </p:spPr>
      </p:pic>
      <p:sp>
        <p:nvSpPr>
          <p:cNvPr id="3" name="Text 0"/>
          <p:cNvSpPr/>
          <p:nvPr/>
        </p:nvSpPr>
        <p:spPr>
          <a:xfrm>
            <a:off x="749260" y="3537109"/>
            <a:ext cx="6766203"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Examining Flight Details</a:t>
            </a:r>
            <a:endParaRPr lang="en-US" sz="4450" dirty="0">
              <a:latin typeface="Microsoft JhengHei" panose="020B0604030504040204" pitchFamily="34" charset="-120"/>
              <a:ea typeface="Microsoft JhengHei" panose="020B0604030504040204" pitchFamily="34" charset="-120"/>
            </a:endParaRPr>
          </a:p>
        </p:txBody>
      </p:sp>
      <p:sp>
        <p:nvSpPr>
          <p:cNvPr id="4" name="Shape 1"/>
          <p:cNvSpPr/>
          <p:nvPr/>
        </p:nvSpPr>
        <p:spPr>
          <a:xfrm>
            <a:off x="749260" y="4892873"/>
            <a:ext cx="13131879" cy="30480"/>
          </a:xfrm>
          <a:prstGeom prst="roundRect">
            <a:avLst>
              <a:gd name="adj" fmla="val 105366"/>
            </a:avLst>
          </a:prstGeom>
          <a:solidFill>
            <a:srgbClr val="662E42"/>
          </a:solidFill>
          <a:ln/>
        </p:spPr>
      </p:sp>
      <p:sp>
        <p:nvSpPr>
          <p:cNvPr id="5" name="Shape 2"/>
          <p:cNvSpPr/>
          <p:nvPr/>
        </p:nvSpPr>
        <p:spPr>
          <a:xfrm>
            <a:off x="2851309" y="4892873"/>
            <a:ext cx="30480" cy="749260"/>
          </a:xfrm>
          <a:prstGeom prst="roundRect">
            <a:avLst>
              <a:gd name="adj" fmla="val 105366"/>
            </a:avLst>
          </a:prstGeom>
          <a:solidFill>
            <a:srgbClr val="662E42"/>
          </a:solidFill>
          <a:ln/>
        </p:spPr>
      </p:sp>
      <p:sp>
        <p:nvSpPr>
          <p:cNvPr id="6" name="Shape 3"/>
          <p:cNvSpPr/>
          <p:nvPr/>
        </p:nvSpPr>
        <p:spPr>
          <a:xfrm>
            <a:off x="2625685" y="4652010"/>
            <a:ext cx="481727" cy="481727"/>
          </a:xfrm>
          <a:prstGeom prst="roundRect">
            <a:avLst>
              <a:gd name="adj" fmla="val 6667"/>
            </a:avLst>
          </a:prstGeom>
          <a:solidFill>
            <a:srgbClr val="4D1529"/>
          </a:solidFill>
          <a:ln/>
        </p:spPr>
      </p:sp>
      <p:sp>
        <p:nvSpPr>
          <p:cNvPr id="7" name="Text 4"/>
          <p:cNvSpPr/>
          <p:nvPr/>
        </p:nvSpPr>
        <p:spPr>
          <a:xfrm>
            <a:off x="2780824" y="4721542"/>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1</a:t>
            </a:r>
            <a:endParaRPr lang="en-US" sz="2650" dirty="0">
              <a:latin typeface="Microsoft JhengHei" panose="020B0604030504040204" pitchFamily="34" charset="-120"/>
              <a:ea typeface="Microsoft JhengHei" panose="020B0604030504040204" pitchFamily="34" charset="-120"/>
            </a:endParaRPr>
          </a:p>
        </p:txBody>
      </p:sp>
      <p:sp>
        <p:nvSpPr>
          <p:cNvPr id="8" name="Text 5"/>
          <p:cNvSpPr/>
          <p:nvPr/>
        </p:nvSpPr>
        <p:spPr>
          <a:xfrm>
            <a:off x="1439228"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Flight Duration</a:t>
            </a:r>
            <a:endParaRPr lang="en-US" sz="2200" dirty="0">
              <a:latin typeface="Microsoft JhengHei" panose="020B0604030504040204" pitchFamily="34" charset="-120"/>
              <a:ea typeface="Microsoft JhengHei" panose="020B0604030504040204" pitchFamily="34" charset="-120"/>
            </a:endParaRPr>
          </a:p>
        </p:txBody>
      </p:sp>
      <p:sp>
        <p:nvSpPr>
          <p:cNvPr id="9" name="Text 6"/>
          <p:cNvSpPr/>
          <p:nvPr/>
        </p:nvSpPr>
        <p:spPr>
          <a:xfrm>
            <a:off x="963335"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Correlating flight duration with satisfaction highlights the impact of travel time.</a:t>
            </a:r>
            <a:endParaRPr lang="en-US" dirty="0"/>
          </a:p>
        </p:txBody>
      </p:sp>
      <p:sp>
        <p:nvSpPr>
          <p:cNvPr id="10" name="Shape 7"/>
          <p:cNvSpPr/>
          <p:nvPr/>
        </p:nvSpPr>
        <p:spPr>
          <a:xfrm>
            <a:off x="7299960" y="4892873"/>
            <a:ext cx="30480" cy="749260"/>
          </a:xfrm>
          <a:prstGeom prst="roundRect">
            <a:avLst>
              <a:gd name="adj" fmla="val 105366"/>
            </a:avLst>
          </a:prstGeom>
          <a:solidFill>
            <a:srgbClr val="662E42"/>
          </a:solidFill>
          <a:ln/>
        </p:spPr>
      </p:sp>
      <p:sp>
        <p:nvSpPr>
          <p:cNvPr id="11" name="Shape 8"/>
          <p:cNvSpPr/>
          <p:nvPr/>
        </p:nvSpPr>
        <p:spPr>
          <a:xfrm>
            <a:off x="7074337" y="4652010"/>
            <a:ext cx="481727" cy="481727"/>
          </a:xfrm>
          <a:prstGeom prst="roundRect">
            <a:avLst>
              <a:gd name="adj" fmla="val 6667"/>
            </a:avLst>
          </a:prstGeom>
          <a:solidFill>
            <a:srgbClr val="4D1529"/>
          </a:solidFill>
          <a:ln/>
        </p:spPr>
      </p:sp>
      <p:sp>
        <p:nvSpPr>
          <p:cNvPr id="12" name="Text 9"/>
          <p:cNvSpPr/>
          <p:nvPr/>
        </p:nvSpPr>
        <p:spPr>
          <a:xfrm>
            <a:off x="7217569" y="4721542"/>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2</a:t>
            </a:r>
            <a:endParaRPr lang="en-US" sz="2650" dirty="0">
              <a:latin typeface="Microsoft JhengHei" panose="020B0604030504040204" pitchFamily="34" charset="-120"/>
              <a:ea typeface="Microsoft JhengHei" panose="020B0604030504040204" pitchFamily="34" charset="-120"/>
            </a:endParaRPr>
          </a:p>
        </p:txBody>
      </p:sp>
      <p:sp>
        <p:nvSpPr>
          <p:cNvPr id="13" name="Text 10"/>
          <p:cNvSpPr/>
          <p:nvPr/>
        </p:nvSpPr>
        <p:spPr>
          <a:xfrm>
            <a:off x="5887879"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Class of Travel</a:t>
            </a:r>
            <a:endParaRPr lang="en-US" sz="2200" dirty="0">
              <a:latin typeface="Microsoft JhengHei" panose="020B0604030504040204" pitchFamily="34" charset="-120"/>
              <a:ea typeface="Microsoft JhengHei" panose="020B0604030504040204" pitchFamily="34" charset="-120"/>
            </a:endParaRPr>
          </a:p>
        </p:txBody>
      </p:sp>
      <p:sp>
        <p:nvSpPr>
          <p:cNvPr id="14" name="Text 11"/>
          <p:cNvSpPr/>
          <p:nvPr/>
        </p:nvSpPr>
        <p:spPr>
          <a:xfrm>
            <a:off x="5411986"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Analyzing satisfaction based on cabin class unveils differences in service perception.</a:t>
            </a:r>
            <a:endParaRPr lang="en-US" dirty="0"/>
          </a:p>
        </p:txBody>
      </p:sp>
      <p:sp>
        <p:nvSpPr>
          <p:cNvPr id="15" name="Shape 12"/>
          <p:cNvSpPr/>
          <p:nvPr/>
        </p:nvSpPr>
        <p:spPr>
          <a:xfrm>
            <a:off x="11748611" y="4892873"/>
            <a:ext cx="30480" cy="749260"/>
          </a:xfrm>
          <a:prstGeom prst="roundRect">
            <a:avLst>
              <a:gd name="adj" fmla="val 105366"/>
            </a:avLst>
          </a:prstGeom>
          <a:solidFill>
            <a:srgbClr val="662E42"/>
          </a:solidFill>
          <a:ln/>
        </p:spPr>
      </p:sp>
      <p:sp>
        <p:nvSpPr>
          <p:cNvPr id="16" name="Shape 13"/>
          <p:cNvSpPr/>
          <p:nvPr/>
        </p:nvSpPr>
        <p:spPr>
          <a:xfrm>
            <a:off x="11522988" y="4652010"/>
            <a:ext cx="481727" cy="481727"/>
          </a:xfrm>
          <a:prstGeom prst="roundRect">
            <a:avLst>
              <a:gd name="adj" fmla="val 6667"/>
            </a:avLst>
          </a:prstGeom>
          <a:solidFill>
            <a:srgbClr val="4D1529"/>
          </a:solidFill>
          <a:ln/>
        </p:spPr>
      </p:sp>
      <p:sp>
        <p:nvSpPr>
          <p:cNvPr id="17" name="Text 14"/>
          <p:cNvSpPr/>
          <p:nvPr/>
        </p:nvSpPr>
        <p:spPr>
          <a:xfrm>
            <a:off x="11659314" y="4721542"/>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3</a:t>
            </a:r>
            <a:endParaRPr lang="en-US" sz="2650" dirty="0">
              <a:latin typeface="Microsoft JhengHei" panose="020B0604030504040204" pitchFamily="34" charset="-120"/>
              <a:ea typeface="Microsoft JhengHei" panose="020B0604030504040204" pitchFamily="34" charset="-120"/>
            </a:endParaRPr>
          </a:p>
        </p:txBody>
      </p:sp>
      <p:sp>
        <p:nvSpPr>
          <p:cNvPr id="18" name="Text 15"/>
          <p:cNvSpPr/>
          <p:nvPr/>
        </p:nvSpPr>
        <p:spPr>
          <a:xfrm>
            <a:off x="10336530" y="5856327"/>
            <a:ext cx="2854643" cy="356830"/>
          </a:xfrm>
          <a:prstGeom prst="rect">
            <a:avLst/>
          </a:prstGeom>
          <a:noFill/>
          <a:ln/>
        </p:spPr>
        <p:txBody>
          <a:bodyPr wrap="none" lIns="0" tIns="0" rIns="0" bIns="0" rtlCol="0" anchor="t"/>
          <a:lstStyle/>
          <a:p>
            <a:pPr marL="0" indent="0" algn="ct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Route Complexity</a:t>
            </a:r>
            <a:endParaRPr lang="en-US" sz="2200" dirty="0">
              <a:latin typeface="Microsoft JhengHei" panose="020B0604030504040204" pitchFamily="34" charset="-120"/>
              <a:ea typeface="Microsoft JhengHei" panose="020B0604030504040204" pitchFamily="34" charset="-120"/>
            </a:endParaRPr>
          </a:p>
        </p:txBody>
      </p:sp>
      <p:sp>
        <p:nvSpPr>
          <p:cNvPr id="19" name="Text 16"/>
          <p:cNvSpPr/>
          <p:nvPr/>
        </p:nvSpPr>
        <p:spPr>
          <a:xfrm>
            <a:off x="9860637" y="6341507"/>
            <a:ext cx="3806428" cy="1027271"/>
          </a:xfrm>
          <a:prstGeom prst="rect">
            <a:avLst/>
          </a:prstGeom>
          <a:noFill/>
          <a:ln/>
        </p:spPr>
        <p:txBody>
          <a:bodyPr wrap="square" lIns="0" tIns="0" rIns="0" bIns="0" rtlCol="0" anchor="t"/>
          <a:lstStyle/>
          <a:p>
            <a:pPr marL="0" indent="0" algn="ctr">
              <a:lnSpc>
                <a:spcPts val="2650"/>
              </a:lnSpc>
              <a:buNone/>
            </a:pPr>
            <a:r>
              <a:rPr lang="en-US" dirty="0">
                <a:solidFill>
                  <a:srgbClr val="F4CAB8"/>
                </a:solidFill>
                <a:latin typeface="Montserrat Medium" pitchFamily="34" charset="0"/>
                <a:ea typeface="Montserrat Medium" pitchFamily="34" charset="-122"/>
                <a:cs typeface="Montserrat Medium" pitchFamily="34" charset="-120"/>
              </a:rPr>
              <a:t>Assessing satisfaction related to connecting flights identifies challenges in multi-leg journeys.</a:t>
            </a:r>
            <a:endParaRPr lang="en-US" dirty="0"/>
          </a:p>
        </p:txBody>
      </p:sp>
      <p:sp>
        <p:nvSpPr>
          <p:cNvPr id="20" name="Rectangle 19">
            <a:extLst>
              <a:ext uri="{FF2B5EF4-FFF2-40B4-BE49-F238E27FC236}">
                <a16:creationId xmlns:a16="http://schemas.microsoft.com/office/drawing/2014/main" id="{75523108-2B0C-0CDC-EB7C-529298CB806F}"/>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133350" y="200025"/>
            <a:ext cx="5486400" cy="7934325"/>
          </a:xfrm>
          <a:prstGeom prst="rect">
            <a:avLst/>
          </a:prstGeom>
        </p:spPr>
      </p:pic>
      <p:sp>
        <p:nvSpPr>
          <p:cNvPr id="3" name="Text 0"/>
          <p:cNvSpPr/>
          <p:nvPr/>
        </p:nvSpPr>
        <p:spPr>
          <a:xfrm>
            <a:off x="6166961" y="534710"/>
            <a:ext cx="6474262" cy="648295"/>
          </a:xfrm>
          <a:prstGeom prst="rect">
            <a:avLst/>
          </a:prstGeom>
          <a:noFill/>
          <a:ln/>
        </p:spPr>
        <p:txBody>
          <a:bodyPr wrap="none" lIns="0" tIns="0" rIns="0" bIns="0" rtlCol="0" anchor="t"/>
          <a:lstStyle/>
          <a:p>
            <a:pPr marL="0" indent="0">
              <a:lnSpc>
                <a:spcPts val="5100"/>
              </a:lnSpc>
              <a:buNone/>
            </a:pPr>
            <a:r>
              <a:rPr lang="en-US" sz="40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Analyzing Service Ratings</a:t>
            </a:r>
            <a:endParaRPr lang="en-US" sz="4050" dirty="0">
              <a:latin typeface="Microsoft JhengHei" panose="020B0604030504040204" pitchFamily="34" charset="-120"/>
              <a:ea typeface="Microsoft JhengHei" panose="020B0604030504040204" pitchFamily="34" charset="-120"/>
            </a:endParaRPr>
          </a:p>
        </p:txBody>
      </p:sp>
      <p:pic>
        <p:nvPicPr>
          <p:cNvPr id="4" name="Image 1" descr="preencoded.png"/>
          <p:cNvPicPr>
            <a:picLocks noChangeAspect="1"/>
          </p:cNvPicPr>
          <p:nvPr/>
        </p:nvPicPr>
        <p:blipFill>
          <a:blip r:embed="rId4"/>
          <a:stretch>
            <a:fillRect/>
          </a:stretch>
        </p:blipFill>
        <p:spPr>
          <a:xfrm>
            <a:off x="6166961" y="1474708"/>
            <a:ext cx="972264" cy="1555790"/>
          </a:xfrm>
          <a:prstGeom prst="rect">
            <a:avLst/>
          </a:prstGeom>
        </p:spPr>
      </p:pic>
      <p:sp>
        <p:nvSpPr>
          <p:cNvPr id="5" name="Text 1"/>
          <p:cNvSpPr/>
          <p:nvPr/>
        </p:nvSpPr>
        <p:spPr>
          <a:xfrm>
            <a:off x="7430929" y="166913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Seat Comfort</a:t>
            </a:r>
            <a:endParaRPr lang="en-US" sz="2000" dirty="0">
              <a:latin typeface="Microsoft JhengHei" panose="020B0604030504040204" pitchFamily="34" charset="-120"/>
              <a:ea typeface="Microsoft JhengHei" panose="020B0604030504040204" pitchFamily="34" charset="-120"/>
            </a:endParaRPr>
          </a:p>
        </p:txBody>
      </p:sp>
      <p:sp>
        <p:nvSpPr>
          <p:cNvPr id="6" name="Text 2"/>
          <p:cNvSpPr/>
          <p:nvPr/>
        </p:nvSpPr>
        <p:spPr>
          <a:xfrm>
            <a:off x="7430929" y="2109907"/>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Identifying the factors driving satisfaction with seating arrangements and amenities.</a:t>
            </a:r>
            <a:endParaRPr lang="en-US" dirty="0"/>
          </a:p>
        </p:txBody>
      </p:sp>
      <p:pic>
        <p:nvPicPr>
          <p:cNvPr id="7" name="Image 2" descr="preencoded.png"/>
          <p:cNvPicPr>
            <a:picLocks noChangeAspect="1"/>
          </p:cNvPicPr>
          <p:nvPr/>
        </p:nvPicPr>
        <p:blipFill>
          <a:blip r:embed="rId5"/>
          <a:stretch>
            <a:fillRect/>
          </a:stretch>
        </p:blipFill>
        <p:spPr>
          <a:xfrm>
            <a:off x="6166961" y="3030498"/>
            <a:ext cx="972264" cy="1555790"/>
          </a:xfrm>
          <a:prstGeom prst="rect">
            <a:avLst/>
          </a:prstGeom>
        </p:spPr>
      </p:pic>
      <p:sp>
        <p:nvSpPr>
          <p:cNvPr id="8" name="Text 3"/>
          <p:cNvSpPr/>
          <p:nvPr/>
        </p:nvSpPr>
        <p:spPr>
          <a:xfrm>
            <a:off x="7430929" y="322492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Food and Beverage</a:t>
            </a:r>
            <a:endParaRPr lang="en-US" sz="2000" dirty="0">
              <a:latin typeface="Microsoft JhengHei" panose="020B0604030504040204" pitchFamily="34" charset="-120"/>
              <a:ea typeface="Microsoft JhengHei" panose="020B0604030504040204" pitchFamily="34" charset="-120"/>
            </a:endParaRPr>
          </a:p>
        </p:txBody>
      </p:sp>
      <p:sp>
        <p:nvSpPr>
          <p:cNvPr id="9" name="Text 4"/>
          <p:cNvSpPr/>
          <p:nvPr/>
        </p:nvSpPr>
        <p:spPr>
          <a:xfrm>
            <a:off x="7430929" y="366569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Analyzing the impact of food quality, selection, and service on overall satisfaction.</a:t>
            </a:r>
            <a:endParaRPr lang="en-US" dirty="0"/>
          </a:p>
        </p:txBody>
      </p:sp>
      <p:pic>
        <p:nvPicPr>
          <p:cNvPr id="10" name="Image 3" descr="preencoded.png"/>
          <p:cNvPicPr>
            <a:picLocks noChangeAspect="1"/>
          </p:cNvPicPr>
          <p:nvPr/>
        </p:nvPicPr>
        <p:blipFill>
          <a:blip r:embed="rId6"/>
          <a:stretch>
            <a:fillRect/>
          </a:stretch>
        </p:blipFill>
        <p:spPr>
          <a:xfrm>
            <a:off x="6166961" y="4586288"/>
            <a:ext cx="972264" cy="1555790"/>
          </a:xfrm>
          <a:prstGeom prst="rect">
            <a:avLst/>
          </a:prstGeom>
        </p:spPr>
      </p:pic>
      <p:sp>
        <p:nvSpPr>
          <p:cNvPr id="11" name="Text 5"/>
          <p:cNvSpPr/>
          <p:nvPr/>
        </p:nvSpPr>
        <p:spPr>
          <a:xfrm>
            <a:off x="7430929" y="4780717"/>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Entertainment</a:t>
            </a:r>
            <a:endParaRPr lang="en-US" sz="2000" dirty="0">
              <a:latin typeface="Microsoft JhengHei" panose="020B0604030504040204" pitchFamily="34" charset="-120"/>
              <a:ea typeface="Microsoft JhengHei" panose="020B0604030504040204" pitchFamily="34" charset="-120"/>
            </a:endParaRPr>
          </a:p>
        </p:txBody>
      </p:sp>
      <p:sp>
        <p:nvSpPr>
          <p:cNvPr id="12" name="Text 6"/>
          <p:cNvSpPr/>
          <p:nvPr/>
        </p:nvSpPr>
        <p:spPr>
          <a:xfrm>
            <a:off x="7430929" y="522148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Investigating the role of in-flight entertainment options in enhancing the passenger experience.</a:t>
            </a:r>
            <a:endParaRPr lang="en-US" dirty="0"/>
          </a:p>
        </p:txBody>
      </p:sp>
      <p:pic>
        <p:nvPicPr>
          <p:cNvPr id="13" name="Image 4" descr="preencoded.png"/>
          <p:cNvPicPr>
            <a:picLocks noChangeAspect="1"/>
          </p:cNvPicPr>
          <p:nvPr/>
        </p:nvPicPr>
        <p:blipFill>
          <a:blip r:embed="rId7"/>
          <a:stretch>
            <a:fillRect/>
          </a:stretch>
        </p:blipFill>
        <p:spPr>
          <a:xfrm>
            <a:off x="6166961" y="6142077"/>
            <a:ext cx="972264" cy="1555790"/>
          </a:xfrm>
          <a:prstGeom prst="rect">
            <a:avLst/>
          </a:prstGeom>
        </p:spPr>
      </p:pic>
      <p:sp>
        <p:nvSpPr>
          <p:cNvPr id="14" name="Text 7"/>
          <p:cNvSpPr/>
          <p:nvPr/>
        </p:nvSpPr>
        <p:spPr>
          <a:xfrm>
            <a:off x="7430929" y="6336506"/>
            <a:ext cx="2592943" cy="324088"/>
          </a:xfrm>
          <a:prstGeom prst="rect">
            <a:avLst/>
          </a:prstGeom>
          <a:noFill/>
          <a:ln/>
        </p:spPr>
        <p:txBody>
          <a:bodyPr wrap="none" lIns="0" tIns="0" rIns="0" bIns="0" rtlCol="0" anchor="t"/>
          <a:lstStyle/>
          <a:p>
            <a:pPr marL="0" indent="0" algn="l">
              <a:lnSpc>
                <a:spcPts val="2550"/>
              </a:lnSpc>
              <a:buNone/>
            </a:pPr>
            <a:r>
              <a:rPr lang="en-US" sz="20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Customer Service</a:t>
            </a:r>
            <a:endParaRPr lang="en-US" sz="2000" dirty="0">
              <a:latin typeface="Microsoft JhengHei" panose="020B0604030504040204" pitchFamily="34" charset="-120"/>
              <a:ea typeface="Microsoft JhengHei" panose="020B0604030504040204" pitchFamily="34" charset="-120"/>
            </a:endParaRPr>
          </a:p>
        </p:txBody>
      </p:sp>
      <p:sp>
        <p:nvSpPr>
          <p:cNvPr id="15" name="Text 8"/>
          <p:cNvSpPr/>
          <p:nvPr/>
        </p:nvSpPr>
        <p:spPr>
          <a:xfrm>
            <a:off x="7430929" y="6777276"/>
            <a:ext cx="6518910" cy="621983"/>
          </a:xfrm>
          <a:prstGeom prst="rect">
            <a:avLst/>
          </a:prstGeom>
          <a:noFill/>
          <a:ln/>
        </p:spPr>
        <p:txBody>
          <a:bodyPr wrap="square" lIns="0" tIns="0" rIns="0" bIns="0" rtlCol="0" anchor="t"/>
          <a:lstStyle/>
          <a:p>
            <a:pPr marL="0" indent="0" algn="l">
              <a:lnSpc>
                <a:spcPts val="2450"/>
              </a:lnSpc>
              <a:buNone/>
            </a:pPr>
            <a:r>
              <a:rPr lang="en-US" dirty="0">
                <a:solidFill>
                  <a:srgbClr val="F4CAB8"/>
                </a:solidFill>
                <a:latin typeface="Montserrat Medium" pitchFamily="34" charset="0"/>
                <a:ea typeface="Montserrat Medium" pitchFamily="34" charset="-122"/>
                <a:cs typeface="Montserrat Medium" pitchFamily="34" charset="-120"/>
              </a:rPr>
              <a:t>Examining the impact of staff professionalism, responsiveness, and helpfulness on satisfaction.</a:t>
            </a:r>
            <a:endParaRPr lang="en-US" dirty="0"/>
          </a:p>
        </p:txBody>
      </p:sp>
      <p:sp>
        <p:nvSpPr>
          <p:cNvPr id="16" name="Rectangle 15">
            <a:extLst>
              <a:ext uri="{FF2B5EF4-FFF2-40B4-BE49-F238E27FC236}">
                <a16:creationId xmlns:a16="http://schemas.microsoft.com/office/drawing/2014/main" id="{C4282AE5-A42C-516D-9161-142FF57DAAE6}"/>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9260" y="1670685"/>
            <a:ext cx="9301639" cy="713542"/>
          </a:xfrm>
          <a:prstGeom prst="rect">
            <a:avLst/>
          </a:prstGeom>
          <a:noFill/>
          <a:ln/>
        </p:spPr>
        <p:txBody>
          <a:bodyPr wrap="none" lIns="0" tIns="0" rIns="0" bIns="0" rtlCol="0" anchor="t"/>
          <a:lstStyle/>
          <a:p>
            <a:pPr marL="0" indent="0">
              <a:lnSpc>
                <a:spcPts val="5600"/>
              </a:lnSpc>
              <a:buNone/>
            </a:pPr>
            <a:r>
              <a:rPr lang="en-US" sz="4450" b="1" dirty="0">
                <a:solidFill>
                  <a:srgbClr val="FFB393"/>
                </a:solidFill>
                <a:latin typeface="Microsoft JhengHei" panose="020B0604030504040204" pitchFamily="34" charset="-120"/>
                <a:ea typeface="Microsoft JhengHei" panose="020B0604030504040204" pitchFamily="34" charset="-120"/>
                <a:cs typeface="Brygada 1918 Bold" pitchFamily="34" charset="-120"/>
              </a:rPr>
              <a:t>Identifying Drivers of Satisfaction</a:t>
            </a:r>
            <a:endParaRPr lang="en-US" sz="4450" dirty="0">
              <a:latin typeface="Microsoft JhengHei" panose="020B0604030504040204" pitchFamily="34" charset="-120"/>
              <a:ea typeface="Microsoft JhengHei" panose="020B0604030504040204" pitchFamily="34" charset="-120"/>
            </a:endParaRPr>
          </a:p>
        </p:txBody>
      </p:sp>
      <p:sp>
        <p:nvSpPr>
          <p:cNvPr id="3" name="Shape 1"/>
          <p:cNvSpPr/>
          <p:nvPr/>
        </p:nvSpPr>
        <p:spPr>
          <a:xfrm>
            <a:off x="7299960" y="2812375"/>
            <a:ext cx="30480" cy="3746540"/>
          </a:xfrm>
          <a:prstGeom prst="roundRect">
            <a:avLst>
              <a:gd name="adj" fmla="val 105366"/>
            </a:avLst>
          </a:prstGeom>
          <a:solidFill>
            <a:srgbClr val="662E42"/>
          </a:solidFill>
          <a:ln/>
        </p:spPr>
      </p:sp>
      <p:sp>
        <p:nvSpPr>
          <p:cNvPr id="4" name="Shape 2"/>
          <p:cNvSpPr/>
          <p:nvPr/>
        </p:nvSpPr>
        <p:spPr>
          <a:xfrm>
            <a:off x="6355556" y="3278862"/>
            <a:ext cx="749260" cy="30480"/>
          </a:xfrm>
          <a:prstGeom prst="roundRect">
            <a:avLst>
              <a:gd name="adj" fmla="val 105366"/>
            </a:avLst>
          </a:prstGeom>
          <a:solidFill>
            <a:srgbClr val="662E42"/>
          </a:solidFill>
          <a:ln/>
        </p:spPr>
      </p:sp>
      <p:sp>
        <p:nvSpPr>
          <p:cNvPr id="5" name="Shape 3"/>
          <p:cNvSpPr/>
          <p:nvPr/>
        </p:nvSpPr>
        <p:spPr>
          <a:xfrm>
            <a:off x="7074337" y="3053239"/>
            <a:ext cx="481727" cy="481727"/>
          </a:xfrm>
          <a:prstGeom prst="roundRect">
            <a:avLst>
              <a:gd name="adj" fmla="val 6667"/>
            </a:avLst>
          </a:prstGeom>
          <a:solidFill>
            <a:srgbClr val="4D1529"/>
          </a:solidFill>
          <a:ln/>
        </p:spPr>
      </p:sp>
      <p:sp>
        <p:nvSpPr>
          <p:cNvPr id="6" name="Text 4"/>
          <p:cNvSpPr/>
          <p:nvPr/>
        </p:nvSpPr>
        <p:spPr>
          <a:xfrm>
            <a:off x="7229475" y="3122771"/>
            <a:ext cx="171331"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1</a:t>
            </a:r>
            <a:endParaRPr lang="en-US" sz="2650" dirty="0">
              <a:latin typeface="Microsoft JhengHei" panose="020B0604030504040204" pitchFamily="34" charset="-120"/>
              <a:ea typeface="Microsoft JhengHei" panose="020B0604030504040204" pitchFamily="34" charset="-120"/>
            </a:endParaRPr>
          </a:p>
        </p:txBody>
      </p:sp>
      <p:sp>
        <p:nvSpPr>
          <p:cNvPr id="7" name="Text 5"/>
          <p:cNvSpPr/>
          <p:nvPr/>
        </p:nvSpPr>
        <p:spPr>
          <a:xfrm>
            <a:off x="3283029" y="3026450"/>
            <a:ext cx="2854643" cy="356830"/>
          </a:xfrm>
          <a:prstGeom prst="rect">
            <a:avLst/>
          </a:prstGeom>
          <a:noFill/>
          <a:ln/>
        </p:spPr>
        <p:txBody>
          <a:bodyPr wrap="none" lIns="0" tIns="0" rIns="0" bIns="0" rtlCol="0" anchor="t"/>
          <a:lstStyle/>
          <a:p>
            <a:pPr marL="0" indent="0" algn="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Customer Service</a:t>
            </a:r>
            <a:endParaRPr lang="en-US" sz="2200" dirty="0">
              <a:latin typeface="Microsoft JhengHei" panose="020B0604030504040204" pitchFamily="34" charset="-120"/>
              <a:ea typeface="Microsoft JhengHei" panose="020B0604030504040204" pitchFamily="34" charset="-120"/>
            </a:endParaRPr>
          </a:p>
        </p:txBody>
      </p:sp>
      <p:sp>
        <p:nvSpPr>
          <p:cNvPr id="8" name="Text 6"/>
          <p:cNvSpPr/>
          <p:nvPr/>
        </p:nvSpPr>
        <p:spPr>
          <a:xfrm>
            <a:off x="749260" y="3511629"/>
            <a:ext cx="5388412" cy="684848"/>
          </a:xfrm>
          <a:prstGeom prst="rect">
            <a:avLst/>
          </a:prstGeom>
          <a:noFill/>
          <a:ln/>
        </p:spPr>
        <p:txBody>
          <a:bodyPr wrap="square" lIns="0" tIns="0" rIns="0" bIns="0" rtlCol="0" anchor="t"/>
          <a:lstStyle/>
          <a:p>
            <a:pPr marL="0" indent="0" algn="r">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A key driver of overall satisfaction, impacting all other aspects of the journey.</a:t>
            </a:r>
            <a:endParaRPr lang="en-US" sz="2400" dirty="0"/>
          </a:p>
        </p:txBody>
      </p:sp>
      <p:sp>
        <p:nvSpPr>
          <p:cNvPr id="9" name="Shape 7"/>
          <p:cNvSpPr/>
          <p:nvPr/>
        </p:nvSpPr>
        <p:spPr>
          <a:xfrm>
            <a:off x="7525583" y="4349234"/>
            <a:ext cx="749260" cy="30480"/>
          </a:xfrm>
          <a:prstGeom prst="roundRect">
            <a:avLst>
              <a:gd name="adj" fmla="val 105366"/>
            </a:avLst>
          </a:prstGeom>
          <a:solidFill>
            <a:srgbClr val="662E42"/>
          </a:solidFill>
          <a:ln/>
        </p:spPr>
      </p:sp>
      <p:sp>
        <p:nvSpPr>
          <p:cNvPr id="10" name="Shape 8"/>
          <p:cNvSpPr/>
          <p:nvPr/>
        </p:nvSpPr>
        <p:spPr>
          <a:xfrm>
            <a:off x="7074337" y="4123611"/>
            <a:ext cx="481727" cy="481727"/>
          </a:xfrm>
          <a:prstGeom prst="roundRect">
            <a:avLst>
              <a:gd name="adj" fmla="val 6667"/>
            </a:avLst>
          </a:prstGeom>
          <a:solidFill>
            <a:srgbClr val="4D1529"/>
          </a:solidFill>
          <a:ln/>
        </p:spPr>
      </p:sp>
      <p:sp>
        <p:nvSpPr>
          <p:cNvPr id="11" name="Text 9"/>
          <p:cNvSpPr/>
          <p:nvPr/>
        </p:nvSpPr>
        <p:spPr>
          <a:xfrm>
            <a:off x="7217569" y="4193143"/>
            <a:ext cx="195263"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2</a:t>
            </a:r>
            <a:endParaRPr lang="en-US" sz="2650" dirty="0">
              <a:latin typeface="Microsoft JhengHei" panose="020B0604030504040204" pitchFamily="34" charset="-120"/>
              <a:ea typeface="Microsoft JhengHei" panose="020B0604030504040204" pitchFamily="34" charset="-120"/>
            </a:endParaRPr>
          </a:p>
        </p:txBody>
      </p:sp>
      <p:sp>
        <p:nvSpPr>
          <p:cNvPr id="12" name="Text 10"/>
          <p:cNvSpPr/>
          <p:nvPr/>
        </p:nvSpPr>
        <p:spPr>
          <a:xfrm>
            <a:off x="8492728" y="4096822"/>
            <a:ext cx="2854643" cy="356830"/>
          </a:xfrm>
          <a:prstGeom prst="rect">
            <a:avLst/>
          </a:prstGeom>
          <a:noFill/>
          <a:ln/>
        </p:spPr>
        <p:txBody>
          <a:bodyPr wrap="none" lIns="0" tIns="0" rIns="0" bIns="0" rtlCol="0" anchor="t"/>
          <a:lstStyle/>
          <a:p>
            <a:pPr marL="0" indent="0" algn="l">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Seat Comfort</a:t>
            </a:r>
            <a:endParaRPr lang="en-US" sz="2200" dirty="0">
              <a:latin typeface="Microsoft JhengHei" panose="020B0604030504040204" pitchFamily="34" charset="-120"/>
              <a:ea typeface="Microsoft JhengHei" panose="020B0604030504040204" pitchFamily="34" charset="-120"/>
            </a:endParaRPr>
          </a:p>
        </p:txBody>
      </p:sp>
      <p:sp>
        <p:nvSpPr>
          <p:cNvPr id="13" name="Text 11"/>
          <p:cNvSpPr/>
          <p:nvPr/>
        </p:nvSpPr>
        <p:spPr>
          <a:xfrm>
            <a:off x="8492728" y="4582001"/>
            <a:ext cx="5388412" cy="684848"/>
          </a:xfrm>
          <a:prstGeom prst="rect">
            <a:avLst/>
          </a:prstGeom>
          <a:noFill/>
          <a:ln/>
        </p:spPr>
        <p:txBody>
          <a:bodyPr wrap="square" lIns="0" tIns="0" rIns="0" bIns="0" rtlCol="0" anchor="t"/>
          <a:lstStyle/>
          <a:p>
            <a:pPr marL="0" indent="0" algn="l">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Contributing significantly to passenger well-being and comfort during the flight.</a:t>
            </a:r>
            <a:endParaRPr lang="en-US" sz="2400" dirty="0"/>
          </a:p>
        </p:txBody>
      </p:sp>
      <p:sp>
        <p:nvSpPr>
          <p:cNvPr id="14" name="Shape 12"/>
          <p:cNvSpPr/>
          <p:nvPr/>
        </p:nvSpPr>
        <p:spPr>
          <a:xfrm>
            <a:off x="6355556" y="5312569"/>
            <a:ext cx="749260" cy="30480"/>
          </a:xfrm>
          <a:prstGeom prst="roundRect">
            <a:avLst>
              <a:gd name="adj" fmla="val 105366"/>
            </a:avLst>
          </a:prstGeom>
          <a:solidFill>
            <a:srgbClr val="662E42"/>
          </a:solidFill>
          <a:ln/>
        </p:spPr>
      </p:sp>
      <p:sp>
        <p:nvSpPr>
          <p:cNvPr id="15" name="Shape 13"/>
          <p:cNvSpPr/>
          <p:nvPr/>
        </p:nvSpPr>
        <p:spPr>
          <a:xfrm>
            <a:off x="7074337" y="5086945"/>
            <a:ext cx="481727" cy="481727"/>
          </a:xfrm>
          <a:prstGeom prst="roundRect">
            <a:avLst>
              <a:gd name="adj" fmla="val 6667"/>
            </a:avLst>
          </a:prstGeom>
          <a:solidFill>
            <a:srgbClr val="4D1529"/>
          </a:solidFill>
          <a:ln/>
        </p:spPr>
      </p:sp>
      <p:sp>
        <p:nvSpPr>
          <p:cNvPr id="16" name="Text 14"/>
          <p:cNvSpPr/>
          <p:nvPr/>
        </p:nvSpPr>
        <p:spPr>
          <a:xfrm>
            <a:off x="7210663" y="5156478"/>
            <a:ext cx="208955" cy="342543"/>
          </a:xfrm>
          <a:prstGeom prst="rect">
            <a:avLst/>
          </a:prstGeom>
          <a:noFill/>
          <a:ln/>
        </p:spPr>
        <p:txBody>
          <a:bodyPr wrap="none" lIns="0" tIns="0" rIns="0" bIns="0" rtlCol="0" anchor="t"/>
          <a:lstStyle/>
          <a:p>
            <a:pPr marL="0" indent="0" algn="ctr">
              <a:lnSpc>
                <a:spcPts val="2650"/>
              </a:lnSpc>
              <a:buNone/>
            </a:pPr>
            <a:r>
              <a:rPr lang="en-US" sz="265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3</a:t>
            </a:r>
            <a:endParaRPr lang="en-US" sz="2650" dirty="0">
              <a:latin typeface="Microsoft JhengHei" panose="020B0604030504040204" pitchFamily="34" charset="-120"/>
              <a:ea typeface="Microsoft JhengHei" panose="020B0604030504040204" pitchFamily="34" charset="-120"/>
            </a:endParaRPr>
          </a:p>
        </p:txBody>
      </p:sp>
      <p:sp>
        <p:nvSpPr>
          <p:cNvPr id="17" name="Text 15"/>
          <p:cNvSpPr/>
          <p:nvPr/>
        </p:nvSpPr>
        <p:spPr>
          <a:xfrm>
            <a:off x="3283029" y="5060156"/>
            <a:ext cx="2854643" cy="356830"/>
          </a:xfrm>
          <a:prstGeom prst="rect">
            <a:avLst/>
          </a:prstGeom>
          <a:noFill/>
          <a:ln/>
        </p:spPr>
        <p:txBody>
          <a:bodyPr wrap="none" lIns="0" tIns="0" rIns="0" bIns="0" rtlCol="0" anchor="t"/>
          <a:lstStyle/>
          <a:p>
            <a:pPr marL="0" indent="0" algn="r">
              <a:lnSpc>
                <a:spcPts val="2800"/>
              </a:lnSpc>
              <a:buNone/>
            </a:pPr>
            <a:r>
              <a:rPr lang="en-US" sz="2200" b="1" dirty="0">
                <a:solidFill>
                  <a:srgbClr val="F4CAB8"/>
                </a:solidFill>
                <a:latin typeface="Microsoft JhengHei" panose="020B0604030504040204" pitchFamily="34" charset="-120"/>
                <a:ea typeface="Microsoft JhengHei" panose="020B0604030504040204" pitchFamily="34" charset="-120"/>
                <a:cs typeface="Brygada 1918 Bold" pitchFamily="34" charset="-120"/>
              </a:rPr>
              <a:t>Flight Details</a:t>
            </a:r>
            <a:endParaRPr lang="en-US" sz="2200" dirty="0">
              <a:latin typeface="Microsoft JhengHei" panose="020B0604030504040204" pitchFamily="34" charset="-120"/>
              <a:ea typeface="Microsoft JhengHei" panose="020B0604030504040204" pitchFamily="34" charset="-120"/>
            </a:endParaRPr>
          </a:p>
        </p:txBody>
      </p:sp>
      <p:sp>
        <p:nvSpPr>
          <p:cNvPr id="18" name="Text 16"/>
          <p:cNvSpPr/>
          <p:nvPr/>
        </p:nvSpPr>
        <p:spPr>
          <a:xfrm>
            <a:off x="749260" y="5545336"/>
            <a:ext cx="5388412" cy="684848"/>
          </a:xfrm>
          <a:prstGeom prst="rect">
            <a:avLst/>
          </a:prstGeom>
          <a:noFill/>
          <a:ln/>
        </p:spPr>
        <p:txBody>
          <a:bodyPr wrap="square" lIns="0" tIns="0" rIns="0" bIns="0" rtlCol="0" anchor="t"/>
          <a:lstStyle/>
          <a:p>
            <a:pPr marL="0" indent="0" algn="r">
              <a:lnSpc>
                <a:spcPts val="2650"/>
              </a:lnSpc>
              <a:buNone/>
            </a:pPr>
            <a:r>
              <a:rPr lang="en-US" sz="2400" dirty="0">
                <a:solidFill>
                  <a:srgbClr val="F4CAB8"/>
                </a:solidFill>
                <a:latin typeface="Montserrat Medium" pitchFamily="34" charset="0"/>
                <a:ea typeface="Montserrat Medium" pitchFamily="34" charset="-122"/>
                <a:cs typeface="Montserrat Medium" pitchFamily="34" charset="-120"/>
              </a:rPr>
              <a:t>Factors like flight duration and class of travel influencing satisfaction.</a:t>
            </a:r>
            <a:endParaRPr lang="en-US" sz="2400" dirty="0"/>
          </a:p>
        </p:txBody>
      </p:sp>
      <p:sp>
        <p:nvSpPr>
          <p:cNvPr id="19" name="Rectangle 18">
            <a:extLst>
              <a:ext uri="{FF2B5EF4-FFF2-40B4-BE49-F238E27FC236}">
                <a16:creationId xmlns:a16="http://schemas.microsoft.com/office/drawing/2014/main" id="{C9F5D372-10C8-4DAC-15AA-D8C248D38461}"/>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AA44A5-EE1B-04E2-5B29-D15C50D96F1F}"/>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DE8C9E9-DDC9-3844-3B5A-7BC54C9D5B6B}"/>
              </a:ext>
            </a:extLst>
          </p:cNvPr>
          <p:cNvPicPr>
            <a:picLocks noChangeAspect="1"/>
          </p:cNvPicPr>
          <p:nvPr/>
        </p:nvPicPr>
        <p:blipFill rotWithShape="1">
          <a:blip r:embed="rId2"/>
          <a:srcRect l="3542" t="14056" r="7490" b="7229"/>
          <a:stretch/>
        </p:blipFill>
        <p:spPr>
          <a:xfrm>
            <a:off x="485774" y="1386736"/>
            <a:ext cx="13744575" cy="6642839"/>
          </a:xfrm>
          <a:prstGeom prst="rect">
            <a:avLst/>
          </a:prstGeom>
        </p:spPr>
      </p:pic>
      <p:sp>
        <p:nvSpPr>
          <p:cNvPr id="7" name="TextBox 6">
            <a:extLst>
              <a:ext uri="{FF2B5EF4-FFF2-40B4-BE49-F238E27FC236}">
                <a16:creationId xmlns:a16="http://schemas.microsoft.com/office/drawing/2014/main" id="{3A5E6798-BA38-5C4E-6778-2F6B0E090D0D}"/>
              </a:ext>
            </a:extLst>
          </p:cNvPr>
          <p:cNvSpPr txBox="1"/>
          <p:nvPr/>
        </p:nvSpPr>
        <p:spPr>
          <a:xfrm>
            <a:off x="3714750" y="221032"/>
            <a:ext cx="6438900" cy="777136"/>
          </a:xfrm>
          <a:prstGeom prst="rect">
            <a:avLst/>
          </a:prstGeom>
          <a:noFill/>
        </p:spPr>
        <p:txBody>
          <a:bodyPr wrap="square" rtlCol="0">
            <a:spAutoFit/>
          </a:bodyPr>
          <a:lstStyle/>
          <a:p>
            <a:pPr algn="ctr"/>
            <a:r>
              <a:rPr lang="en-US" sz="4450" b="1" dirty="0">
                <a:solidFill>
                  <a:srgbClr val="FFB393"/>
                </a:solidFill>
                <a:latin typeface="Microsoft JhengHei" panose="020B0604030504040204" pitchFamily="34" charset="-120"/>
                <a:ea typeface="Microsoft JhengHei" panose="020B0604030504040204" pitchFamily="34" charset="-120"/>
              </a:rPr>
              <a:t>Dashboard Preview</a:t>
            </a:r>
            <a:endParaRPr lang="en-IN" sz="4450" b="1" dirty="0">
              <a:solidFill>
                <a:srgbClr val="FFB39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3053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CDF11B-F29A-9B64-D756-DD155304A255}"/>
              </a:ext>
            </a:extLst>
          </p:cNvPr>
          <p:cNvSpPr/>
          <p:nvPr/>
        </p:nvSpPr>
        <p:spPr>
          <a:xfrm>
            <a:off x="12858750" y="7772401"/>
            <a:ext cx="1676400" cy="361950"/>
          </a:xfrm>
          <a:prstGeom prst="rect">
            <a:avLst/>
          </a:prstGeom>
          <a:solidFill>
            <a:srgbClr val="5C24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77E8F77-1359-6241-7507-9C252EBFA0F1}"/>
              </a:ext>
            </a:extLst>
          </p:cNvPr>
          <p:cNvSpPr txBox="1"/>
          <p:nvPr/>
        </p:nvSpPr>
        <p:spPr>
          <a:xfrm>
            <a:off x="5324475" y="59234"/>
            <a:ext cx="4695825" cy="769441"/>
          </a:xfrm>
          <a:prstGeom prst="rect">
            <a:avLst/>
          </a:prstGeom>
          <a:noFill/>
        </p:spPr>
        <p:txBody>
          <a:bodyPr wrap="square" rtlCol="0">
            <a:spAutoFit/>
          </a:bodyPr>
          <a:lstStyle/>
          <a:p>
            <a:r>
              <a:rPr lang="en-IN" sz="4400" dirty="0">
                <a:solidFill>
                  <a:srgbClr val="FFB393"/>
                </a:solidFill>
              </a:rPr>
              <a:t>Findings</a:t>
            </a:r>
          </a:p>
        </p:txBody>
      </p:sp>
      <p:sp>
        <p:nvSpPr>
          <p:cNvPr id="9" name="Rectangle 3">
            <a:extLst>
              <a:ext uri="{FF2B5EF4-FFF2-40B4-BE49-F238E27FC236}">
                <a16:creationId xmlns:a16="http://schemas.microsoft.com/office/drawing/2014/main" id="{9A66CD02-D76A-725B-765C-B7A98BD83E5C}"/>
              </a:ext>
            </a:extLst>
          </p:cNvPr>
          <p:cNvSpPr>
            <a:spLocks noChangeArrowheads="1"/>
          </p:cNvSpPr>
          <p:nvPr/>
        </p:nvSpPr>
        <p:spPr bwMode="auto">
          <a:xfrm>
            <a:off x="781050" y="975479"/>
            <a:ext cx="13687425"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Overall Satisfaction Levels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4CAB8"/>
                </a:solidFill>
                <a:effectLst/>
                <a:latin typeface="Arial" panose="020B0604020202020204" pitchFamily="34" charset="0"/>
              </a:rPr>
              <a:t>54.73%</a:t>
            </a:r>
            <a:r>
              <a:rPr kumimoji="0" lang="en-US" altLang="en-US" sz="2400" b="0" i="0" u="none" strike="noStrike" cap="none" normalizeH="0" baseline="0" dirty="0">
                <a:ln>
                  <a:noFill/>
                </a:ln>
                <a:solidFill>
                  <a:srgbClr val="F4CAB8"/>
                </a:solidFill>
                <a:effectLst/>
                <a:latin typeface="Arial" panose="020B0604020202020204" pitchFamily="34" charset="0"/>
              </a:rPr>
              <a:t> of customers are satisfied, while </a:t>
            </a:r>
            <a:r>
              <a:rPr kumimoji="0" lang="en-US" altLang="en-US" sz="2400" b="1" i="0" u="none" strike="noStrike" cap="none" normalizeH="0" baseline="0" dirty="0">
                <a:ln>
                  <a:noFill/>
                </a:ln>
                <a:solidFill>
                  <a:srgbClr val="F4CAB8"/>
                </a:solidFill>
                <a:effectLst/>
                <a:latin typeface="Arial" panose="020B0604020202020204" pitchFamily="34" charset="0"/>
              </a:rPr>
              <a:t>45.27%</a:t>
            </a:r>
            <a:r>
              <a:rPr kumimoji="0" lang="en-US" altLang="en-US" sz="2400" b="0" i="0" u="none" strike="noStrike" cap="none" normalizeH="0" baseline="0" dirty="0">
                <a:ln>
                  <a:noFill/>
                </a:ln>
                <a:solidFill>
                  <a:srgbClr val="F4CAB8"/>
                </a:solidFill>
                <a:effectLst/>
                <a:latin typeface="Arial" panose="020B0604020202020204" pitchFamily="34" charset="0"/>
              </a:rPr>
              <a:t> are dissatisfied. This indicates a slight majority of satisfied customers, but there is room for improvement.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Demographic Insights</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 customer count is nearly evenly split between males (</a:t>
            </a:r>
            <a:r>
              <a:rPr kumimoji="0" lang="en-US" altLang="en-US" sz="2400" b="1" i="0" u="none" strike="noStrike" cap="none" normalizeH="0" baseline="0" dirty="0">
                <a:ln>
                  <a:noFill/>
                </a:ln>
                <a:solidFill>
                  <a:srgbClr val="F4CAB8"/>
                </a:solidFill>
                <a:effectLst/>
                <a:latin typeface="Arial" panose="020B0604020202020204" pitchFamily="34" charset="0"/>
              </a:rPr>
              <a:t>64K</a:t>
            </a:r>
            <a:r>
              <a:rPr kumimoji="0" lang="en-US" altLang="en-US" sz="2400" b="0" i="0" u="none" strike="noStrike" cap="none" normalizeH="0" baseline="0" dirty="0">
                <a:ln>
                  <a:noFill/>
                </a:ln>
                <a:solidFill>
                  <a:srgbClr val="F4CAB8"/>
                </a:solidFill>
                <a:effectLst/>
                <a:latin typeface="Arial" panose="020B0604020202020204" pitchFamily="34" charset="0"/>
              </a:rPr>
              <a:t>) and females (</a:t>
            </a:r>
            <a:r>
              <a:rPr kumimoji="0" lang="en-US" altLang="en-US" sz="2400" b="1" i="0" u="none" strike="noStrike" cap="none" normalizeH="0" baseline="0" dirty="0">
                <a:ln>
                  <a:noFill/>
                </a:ln>
                <a:solidFill>
                  <a:srgbClr val="F4CAB8"/>
                </a:solidFill>
                <a:effectLst/>
                <a:latin typeface="Arial" panose="020B0604020202020204" pitchFamily="34" charset="0"/>
              </a:rPr>
              <a:t>66K</a:t>
            </a:r>
            <a:r>
              <a:rPr kumimoji="0" lang="en-US" altLang="en-US" sz="2400" b="0" i="0" u="none" strike="noStrike" cap="none" normalizeH="0" baseline="0" dirty="0">
                <a:ln>
                  <a:noFill/>
                </a:ln>
                <a:solidFill>
                  <a:srgbClr val="F4CAB8"/>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The age group distribution shows the largest customer base in the </a:t>
            </a:r>
            <a:r>
              <a:rPr kumimoji="0" lang="en-US" altLang="en-US" sz="2400" b="1" i="0" u="none" strike="noStrike" cap="none" normalizeH="0" baseline="0" dirty="0">
                <a:ln>
                  <a:noFill/>
                </a:ln>
                <a:solidFill>
                  <a:srgbClr val="F4CAB8"/>
                </a:solidFill>
                <a:effectLst/>
                <a:latin typeface="Arial" panose="020B0604020202020204" pitchFamily="34" charset="0"/>
              </a:rPr>
              <a:t>20-40 years</a:t>
            </a:r>
            <a:r>
              <a:rPr kumimoji="0" lang="en-US" altLang="en-US" sz="2400" b="0" i="0" u="none" strike="noStrike" cap="none" normalizeH="0" baseline="0" dirty="0">
                <a:ln>
                  <a:noFill/>
                </a:ln>
                <a:solidFill>
                  <a:srgbClr val="F4CAB8"/>
                </a:solidFill>
                <a:effectLst/>
                <a:latin typeface="Arial" panose="020B0604020202020204" pitchFamily="34" charset="0"/>
              </a:rPr>
              <a:t> age range.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Impact of Customer Type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Loyal customers have significantly higher satisfaction levels (</a:t>
            </a:r>
            <a:r>
              <a:rPr kumimoji="0" lang="en-US" altLang="en-US" sz="2400" b="1" i="0" u="none" strike="noStrike" cap="none" normalizeH="0" baseline="0" dirty="0">
                <a:ln>
                  <a:noFill/>
                </a:ln>
                <a:solidFill>
                  <a:srgbClr val="F4CAB8"/>
                </a:solidFill>
                <a:effectLst/>
                <a:latin typeface="Arial" panose="020B0604020202020204" pitchFamily="34" charset="0"/>
              </a:rPr>
              <a:t>106.1K satisfied</a:t>
            </a:r>
            <a:r>
              <a:rPr kumimoji="0" lang="en-US" altLang="en-US" sz="2400" b="0" i="0" u="none" strike="noStrike" cap="none" normalizeH="0" baseline="0" dirty="0">
                <a:ln>
                  <a:noFill/>
                </a:ln>
                <a:solidFill>
                  <a:srgbClr val="F4CAB8"/>
                </a:solidFill>
                <a:effectLst/>
                <a:latin typeface="Arial" panose="020B0604020202020204" pitchFamily="34" charset="0"/>
              </a:rPr>
              <a:t>) compared to disloyal customers (</a:t>
            </a:r>
            <a:r>
              <a:rPr kumimoji="0" lang="en-US" altLang="en-US" sz="2400" b="1" i="0" u="none" strike="noStrike" cap="none" normalizeH="0" baseline="0" dirty="0">
                <a:ln>
                  <a:noFill/>
                </a:ln>
                <a:solidFill>
                  <a:srgbClr val="F4CAB8"/>
                </a:solidFill>
                <a:effectLst/>
                <a:latin typeface="Arial" panose="020B0604020202020204" pitchFamily="34" charset="0"/>
              </a:rPr>
              <a:t>41K satisfied</a:t>
            </a:r>
            <a:r>
              <a:rPr kumimoji="0" lang="en-US" altLang="en-US" sz="2400" b="0" i="0" u="none" strike="noStrike" cap="none" normalizeH="0" baseline="0" dirty="0">
                <a:ln>
                  <a:noFill/>
                </a:ln>
                <a:solidFill>
                  <a:srgbClr val="F4CAB8"/>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F4CAB8"/>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FFB393"/>
                </a:solidFill>
                <a:effectLst/>
                <a:latin typeface="Arial" panose="020B0604020202020204" pitchFamily="34" charset="0"/>
              </a:rPr>
              <a:t>Class of Service</a:t>
            </a:r>
            <a:r>
              <a:rPr kumimoji="0" lang="en-US" altLang="en-US" sz="2400" b="0" i="0" u="none" strike="noStrike" cap="none" normalizeH="0" baseline="0" dirty="0">
                <a:ln>
                  <a:noFill/>
                </a:ln>
                <a:solidFill>
                  <a:srgbClr val="FFB393"/>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Business class passengers show the highest satisfaction levels (</a:t>
            </a:r>
            <a:r>
              <a:rPr kumimoji="0" lang="en-US" altLang="en-US" sz="2400" b="1" i="0" u="none" strike="noStrike" cap="none" normalizeH="0" baseline="0" dirty="0">
                <a:ln>
                  <a:noFill/>
                </a:ln>
                <a:solidFill>
                  <a:srgbClr val="F4CAB8"/>
                </a:solidFill>
                <a:effectLst/>
                <a:latin typeface="Arial" panose="020B0604020202020204" pitchFamily="34" charset="0"/>
              </a:rPr>
              <a:t>44K satisfied</a:t>
            </a:r>
            <a:r>
              <a:rPr kumimoji="0" lang="en-US" altLang="en-US" sz="2400" b="0" i="0" u="none" strike="noStrike" cap="none" normalizeH="0" baseline="0" dirty="0">
                <a:ln>
                  <a:noFill/>
                </a:ln>
                <a:solidFill>
                  <a:srgbClr val="F4CAB8"/>
                </a:solidFill>
                <a:effectLst/>
                <a:latin typeface="Arial" panose="020B0604020202020204" pitchFamily="34" charset="0"/>
              </a:rPr>
              <a:t>) compared to Eco and Eco Plus classes.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F4CAB8"/>
                </a:solidFill>
                <a:effectLst/>
                <a:latin typeface="Arial" panose="020B0604020202020204" pitchFamily="34" charset="0"/>
              </a:rPr>
              <a:t>Dissatisfaction is more prominent in the </a:t>
            </a:r>
            <a:r>
              <a:rPr kumimoji="0" lang="en-US" altLang="en-US" sz="2400" b="1" i="0" u="none" strike="noStrike" cap="none" normalizeH="0" baseline="0" dirty="0">
                <a:ln>
                  <a:noFill/>
                </a:ln>
                <a:solidFill>
                  <a:srgbClr val="F4CAB8"/>
                </a:solidFill>
                <a:effectLst/>
                <a:latin typeface="Arial" panose="020B0604020202020204" pitchFamily="34" charset="0"/>
              </a:rPr>
              <a:t>Eco Plus</a:t>
            </a:r>
            <a:r>
              <a:rPr kumimoji="0" lang="en-US" altLang="en-US" sz="2400" b="0" i="0" u="none" strike="noStrike" cap="none" normalizeH="0" baseline="0" dirty="0">
                <a:ln>
                  <a:noFill/>
                </a:ln>
                <a:solidFill>
                  <a:srgbClr val="F4CAB8"/>
                </a:solidFill>
                <a:effectLst/>
                <a:latin typeface="Arial" panose="020B0604020202020204" pitchFamily="34" charset="0"/>
              </a:rPr>
              <a:t> class.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832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715</Words>
  <Application>Microsoft Office PowerPoint</Application>
  <PresentationFormat>Custom</PresentationFormat>
  <Paragraphs>99</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Montserrat Medium</vt:lpstr>
      <vt:lpstr>Montserrat Bold</vt:lpstr>
      <vt:lpstr>Brygada 1918 Bold</vt:lpstr>
      <vt:lpstr>Arial</vt:lpstr>
      <vt:lpstr>Baskerville Old Face</vt:lpstr>
      <vt:lpstr>Unbounded</vt:lpstr>
      <vt:lpstr>Microsoft JhengHei</vt:lpstr>
      <vt:lpstr>Microsoft JhengHei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 LAKSHMI P G</cp:lastModifiedBy>
  <cp:revision>12</cp:revision>
  <dcterms:created xsi:type="dcterms:W3CDTF">2024-12-21T04:27:11Z</dcterms:created>
  <dcterms:modified xsi:type="dcterms:W3CDTF">2024-12-30T15:30:07Z</dcterms:modified>
</cp:coreProperties>
</file>