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81" r:id="rId8"/>
    <p:sldId id="282" r:id="rId9"/>
    <p:sldId id="267" r:id="rId10"/>
    <p:sldId id="268" r:id="rId11"/>
    <p:sldId id="269" r:id="rId12"/>
    <p:sldId id="261" r:id="rId13"/>
    <p:sldId id="270" r:id="rId14"/>
    <p:sldId id="273" r:id="rId15"/>
    <p:sldId id="283" r:id="rId16"/>
    <p:sldId id="284" r:id="rId17"/>
    <p:sldId id="286" r:id="rId18"/>
    <p:sldId id="285" r:id="rId1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AC477-3ABA-4483-ACDF-A80448F131D6}" v="448" dt="2021-10-12T10:59:32.788"/>
    <p1510:client id="{58CA8015-FB73-4768-8F81-05F475C0DBB4}" v="167" dt="2021-10-12T10:40:49.259"/>
    <p1510:client id="{5FE80750-FC9F-4B14-908D-B75A4727EB46}" v="13" dt="2021-10-12T07:12:10.698"/>
    <p1510:client id="{63A3B951-BF30-4823-A7C2-8752454ED3A4}" v="11" dt="2021-10-12T09:19:52.183"/>
    <p1510:client id="{67085791-6A5A-4ACE-A05D-39A141D8F3D0}" v="2" dt="2021-10-12T08:34:34.976"/>
    <p1510:client id="{77DF074E-EE51-4904-A002-DA6658183127}" v="1765" dt="2021-10-12T11:16:41.144"/>
    <p1510:client id="{79619B3E-383A-4974-9F20-486AFB3C939D}" v="572" dt="2021-10-12T10:32:23.987"/>
    <p1510:client id="{EC21BFAE-47DF-4BE5-B8B3-2D7BC872A367}" v="104" dt="2021-10-12T07:22:59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reelakshmi.atlassian.net/browse/SRE-89?jql=issuetype%20%3D%20Task%20order%20by%20created%20DESC" TargetMode="External"/><Relationship Id="rId2" Type="http://schemas.openxmlformats.org/officeDocument/2006/relationships/hyperlink" Target="https://sreelakshmi.atlassian.net/browse/SRE-2?jql=issuetype%20%3D%20Story%20order%20by%20created%20DES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1drv.ms/x/s!AkW0Lixs_zehkAjT1xL41YA7rzq6?e=SnKNwt" TargetMode="External"/><Relationship Id="rId4" Type="http://schemas.openxmlformats.org/officeDocument/2006/relationships/hyperlink" Target="https://1drv.ms/x/s!AkW0Lixs_zehkBGY-9y-Q7wa5ktw?e=rPhCGb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realty-real-estatem1.upskills.in/my-profil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ealty-real-estatem1.upskills.in/my-profil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1drv.ms/x/s!AkW0Lixs_zehkAjT1xL41YA7rzq6?e=s9G6pL" TargetMode="External"/><Relationship Id="rId3" Type="http://schemas.openxmlformats.org/officeDocument/2006/relationships/hyperlink" Target="https://sreelakshmi.atlassian.net/browse/SRE-14?jql=issuetype%20%3D%20Task%20order%20by%20created%20DESC" TargetMode="External"/><Relationship Id="rId7" Type="http://schemas.openxmlformats.org/officeDocument/2006/relationships/hyperlink" Target="https://1drv.ms/x/s!AkW0Lixs_zehkBGY-9y-Q7wa5ktw?e=7ZsAq5" TargetMode="External"/><Relationship Id="rId2" Type="http://schemas.openxmlformats.org/officeDocument/2006/relationships/hyperlink" Target="https://sreelakshmi.atlassian.net/browse/SRE-2?jql=issuetype%20%3D%20Story%20order%20by%20created%20DES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reelakshmi.atlassian.net/browse/SRE-44?jql=issuetype%20%3D%20Subtask%20order%20by%20created%20DESC" TargetMode="External"/><Relationship Id="rId5" Type="http://schemas.openxmlformats.org/officeDocument/2006/relationships/hyperlink" Target="https://sreelakshmi.atlassian.net/browse/SRE-29?jql=issuetype%20%3D%20Subtask%20order%20by%20created%20DESC" TargetMode="External"/><Relationship Id="rId4" Type="http://schemas.openxmlformats.org/officeDocument/2006/relationships/hyperlink" Target="https://sreelakshmi.atlassian.net/browse/SRE-66?jql=issuetype%20%3D%20Bug%20order%20by%20created%20DESC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realty-real-estatem1.upskills.in/my-profil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C2AE1E3-DD1B-4629-AC15-77CEB30933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334" b="391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latin typeface="Times New Roman"/>
                <a:cs typeface="Times New Roman"/>
              </a:rPr>
              <a:t>REAL ESTATE</a:t>
            </a:r>
            <a:endParaRPr lang="en-GB">
              <a:ea typeface="+mj-lt"/>
              <a:cs typeface="+mj-lt"/>
            </a:endParaRPr>
          </a:p>
          <a:p>
            <a:endParaRPr lang="en-GB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600">
                <a:solidFill>
                  <a:srgbClr val="FFFFFF"/>
                </a:solidFill>
                <a:latin typeface="Times New Roman"/>
                <a:cs typeface="Times New Roman"/>
              </a:rPr>
              <a:t>Sprint 1&amp;2</a:t>
            </a:r>
            <a:endParaRPr lang="en-GB" sz="3600">
              <a:latin typeface="Times New Roman"/>
              <a:ea typeface="+mn-lt"/>
              <a:cs typeface="+mn-lt"/>
            </a:endParaRPr>
          </a:p>
          <a:p>
            <a:endParaRPr lang="en-GB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DC3E4-A21C-4AC2-BA43-211DFB6E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Times New Roman"/>
                <a:cs typeface="Times New Roman"/>
              </a:rPr>
              <a:t>Test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0C4A-CEB0-432E-B1F7-FEC4F616F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>
                <a:latin typeface="Times New Roman"/>
                <a:cs typeface="Times New Roman"/>
              </a:rPr>
              <a:t>Module wise number Of test cases written-100</a:t>
            </a:r>
          </a:p>
          <a:p>
            <a:r>
              <a:rPr lang="en-GB" sz="2000">
                <a:latin typeface="Times New Roman"/>
                <a:cs typeface="Times New Roman"/>
              </a:rPr>
              <a:t>Defect age </a:t>
            </a:r>
          </a:p>
          <a:p>
            <a:r>
              <a:rPr lang="en-GB" sz="2000">
                <a:latin typeface="Times New Roman"/>
                <a:cs typeface="Times New Roman"/>
              </a:rPr>
              <a:t>Category wise defect analysis based on priority, severity, status -41</a:t>
            </a:r>
          </a:p>
          <a:p>
            <a:r>
              <a:rPr lang="en-GB" sz="2000">
                <a:latin typeface="Times New Roman"/>
                <a:cs typeface="Times New Roman"/>
              </a:rPr>
              <a:t>Review of each task and submission of checklist.</a:t>
            </a:r>
            <a:endParaRPr lang="en-US" sz="2000">
              <a:ea typeface="+mn-lt"/>
              <a:cs typeface="+mn-lt"/>
            </a:endParaRPr>
          </a:p>
          <a:p>
            <a:r>
              <a:rPr lang="en-GB" sz="2000">
                <a:latin typeface="Times New Roman"/>
                <a:cs typeface="Times New Roman"/>
              </a:rPr>
              <a:t>Execution of the testcase was submitted.</a:t>
            </a:r>
            <a:endParaRPr lang="en-US" sz="2000">
              <a:ea typeface="+mn-lt"/>
              <a:cs typeface="+mn-lt"/>
            </a:endParaRPr>
          </a:p>
          <a:p>
            <a:endParaRPr lang="en-GB" sz="2000">
              <a:latin typeface="Times New Roman"/>
              <a:cs typeface="Times New Roman"/>
            </a:endParaRPr>
          </a:p>
          <a:p>
            <a:endParaRPr lang="en-GB" sz="20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sz="2000">
              <a:latin typeface="Times New Roman"/>
              <a:cs typeface="Times New Roman"/>
            </a:endParaRPr>
          </a:p>
          <a:p>
            <a:endParaRPr lang="en-GB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628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ACBFD-2A90-4EB2-A9FB-0CAB230A7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Times New Roman"/>
                <a:cs typeface="Times New Roman"/>
              </a:rPr>
              <a:t>Post execution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3C7CD-9DA5-4471-8171-32767A679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dirty="0">
                <a:latin typeface="Times New Roman"/>
                <a:cs typeface="Times New Roman"/>
              </a:rPr>
              <a:t>Like to have features in application communicated to developers.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GB" sz="2000" dirty="0">
                <a:latin typeface="Times New Roman"/>
                <a:cs typeface="Times New Roman"/>
              </a:rPr>
              <a:t>Ongoing issues discussed during the pre-production move of release 1.</a:t>
            </a:r>
          </a:p>
          <a:p>
            <a:r>
              <a:rPr lang="en-GB" sz="2000" dirty="0">
                <a:latin typeface="Times New Roman"/>
                <a:cs typeface="Times New Roman"/>
              </a:rPr>
              <a:t>Review of acceptance criteria.</a:t>
            </a:r>
          </a:p>
          <a:p>
            <a:r>
              <a:rPr lang="en-GB" sz="2000" dirty="0">
                <a:latin typeface="Times New Roman"/>
                <a:cs typeface="Times New Roman"/>
              </a:rPr>
              <a:t>Planning for regression test cases using manual/automation approach.</a:t>
            </a:r>
          </a:p>
          <a:p>
            <a:endParaRPr lang="en-GB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6839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F87FA-D63A-4069-901C-AC3C25C4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Times New Roman"/>
                <a:cs typeface="Times New Roman"/>
              </a:rPr>
              <a:t>Automation testing - 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00176-8953-456D-8AD7-124F9C3E4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dirty="0">
                <a:latin typeface="Times New Roman"/>
                <a:cs typeface="Times New Roman"/>
              </a:rPr>
              <a:t>Planning activities-selection of test cases for automation under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Times New Roman"/>
              </a:rPr>
              <a:t>        Smoke test </a:t>
            </a: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Times New Roman"/>
              </a:rPr>
              <a:t>        Sanity test</a:t>
            </a: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Times New Roman"/>
              </a:rPr>
              <a:t>        Regression test</a:t>
            </a:r>
          </a:p>
          <a:p>
            <a:r>
              <a:rPr lang="en-GB" sz="2000" dirty="0">
                <a:latin typeface="Times New Roman"/>
                <a:cs typeface="Times New Roman"/>
              </a:rPr>
              <a:t>Task allocation for automation test cases to automation testers</a:t>
            </a:r>
          </a:p>
          <a:p>
            <a:r>
              <a:rPr lang="en-GB" sz="2000" dirty="0">
                <a:latin typeface="Times New Roman"/>
                <a:cs typeface="Times New Roman"/>
              </a:rPr>
              <a:t>Techniques followed - Selenium , Java ,Maven, TestNG, Page Object Model, frameworks selected for the automation </a:t>
            </a:r>
          </a:p>
        </p:txBody>
      </p:sp>
    </p:spTree>
    <p:extLst>
      <p:ext uri="{BB962C8B-B14F-4D97-AF65-F5344CB8AC3E}">
        <p14:creationId xmlns:p14="http://schemas.microsoft.com/office/powerpoint/2010/main" val="199221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900" y="2345740"/>
            <a:ext cx="9724031" cy="40322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u="sng" dirty="0">
                <a:latin typeface="Times New Roman"/>
                <a:cs typeface="Calibri"/>
                <a:hlinkClick r:id="rId2"/>
              </a:rPr>
              <a:t>15 Stories</a:t>
            </a:r>
            <a:r>
              <a:rPr lang="en-GB" sz="2000" dirty="0">
                <a:latin typeface="Times New Roman"/>
                <a:cs typeface="Calibri"/>
              </a:rPr>
              <a:t> were created in Jira with respect to Admin side and user side</a:t>
            </a:r>
            <a:endParaRPr lang="en-US" dirty="0">
              <a:cs typeface="Calibri" panose="020F0502020204030204"/>
            </a:endParaRPr>
          </a:p>
          <a:p>
            <a:r>
              <a:rPr lang="en-GB" sz="2000" dirty="0">
                <a:latin typeface="Times New Roman"/>
                <a:cs typeface="Calibri"/>
              </a:rPr>
              <a:t>Sprint 1 -</a:t>
            </a: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         </a:t>
            </a:r>
            <a:r>
              <a:rPr lang="en-GB" sz="2000" dirty="0">
                <a:latin typeface="Times New Roman"/>
                <a:cs typeface="Calibri"/>
                <a:hlinkClick r:id="rId3"/>
              </a:rPr>
              <a:t>No of tasks &amp; sub-tasks</a:t>
            </a:r>
            <a:r>
              <a:rPr lang="en-GB" sz="2000" dirty="0">
                <a:latin typeface="Times New Roman"/>
                <a:cs typeface="Calibri"/>
              </a:rPr>
              <a:t>-22</a:t>
            </a: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         No of bugs – 13</a:t>
            </a:r>
          </a:p>
          <a:p>
            <a:pPr marL="342900" indent="-342900"/>
            <a:r>
              <a:rPr lang="en-GB" sz="2000" dirty="0">
                <a:latin typeface="Times New Roman"/>
                <a:cs typeface="Calibri"/>
              </a:rPr>
              <a:t>Each task went through different automation testing which was segregated with respect to severity. </a:t>
            </a:r>
          </a:p>
          <a:p>
            <a:r>
              <a:rPr lang="en-GB" sz="2000" dirty="0">
                <a:latin typeface="Times New Roman"/>
                <a:cs typeface="Calibri"/>
              </a:rPr>
              <a:t>Defects were logged into the </a:t>
            </a:r>
            <a:r>
              <a:rPr lang="en-GB" sz="2000" dirty="0">
                <a:latin typeface="Times New Roman"/>
                <a:cs typeface="Calibri"/>
                <a:hlinkClick r:id="rId4"/>
              </a:rPr>
              <a:t>defect log</a:t>
            </a:r>
            <a:r>
              <a:rPr lang="en-GB" sz="2000" dirty="0">
                <a:latin typeface="Times New Roman"/>
                <a:cs typeface="Calibri"/>
              </a:rPr>
              <a:t> with </a:t>
            </a:r>
            <a:r>
              <a:rPr lang="en-GB" sz="2000" dirty="0">
                <a:latin typeface="Times New Roman"/>
                <a:ea typeface="+mn-lt"/>
                <a:cs typeface="+mn-lt"/>
              </a:rPr>
              <a:t>13 defects.</a:t>
            </a:r>
          </a:p>
          <a:p>
            <a:r>
              <a:rPr lang="en-GB" sz="2000" dirty="0">
                <a:latin typeface="Times New Roman"/>
                <a:cs typeface="Calibri"/>
                <a:hlinkClick r:id="rId5"/>
              </a:rPr>
              <a:t>Issue log</a:t>
            </a:r>
            <a:r>
              <a:rPr lang="en-GB" sz="2000" dirty="0">
                <a:latin typeface="Times New Roman"/>
                <a:cs typeface="Calibri"/>
              </a:rPr>
              <a:t> was created with 13 issues.</a:t>
            </a:r>
            <a:endParaRPr lang="en-GB" dirty="0">
              <a:cs typeface="Calibri"/>
            </a:endParaRPr>
          </a:p>
          <a:p>
            <a:endParaRPr lang="en-GB" sz="2000" dirty="0">
              <a:latin typeface="Times New Roman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6" y="392667"/>
            <a:ext cx="10515600" cy="1325563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  <a:latin typeface="Times New Roman"/>
                <a:cs typeface="Calibri Light"/>
              </a:rPr>
              <a:t>Jira – Workflow in Sprint 2</a:t>
            </a:r>
            <a:endParaRPr lang="en-GB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6442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900" y="2345740"/>
            <a:ext cx="9724031" cy="4032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GB" sz="2000" dirty="0">
              <a:latin typeface="Times New Roman"/>
              <a:cs typeface="Calibri"/>
            </a:endParaRPr>
          </a:p>
          <a:p>
            <a:endParaRPr lang="en-GB" sz="2000" dirty="0">
              <a:latin typeface="Times New Roman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6" y="39266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Times New Roman"/>
                <a:cs typeface="Calibri Light"/>
              </a:rPr>
              <a:t>Sprint 2</a:t>
            </a:r>
            <a:endParaRPr lang="en-GB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BA2AA-9DBC-47FF-A725-87636BA020E8}"/>
              </a:ext>
            </a:extLst>
          </p:cNvPr>
          <p:cNvSpPr txBox="1"/>
          <p:nvPr/>
        </p:nvSpPr>
        <p:spPr>
          <a:xfrm>
            <a:off x="267300" y="1631777"/>
            <a:ext cx="11111088" cy="5539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cs typeface="Calibri"/>
              </a:rPr>
              <a:t>Admin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cs typeface="Calibri"/>
              </a:rPr>
              <a:t>1. Sanity Test - All post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cs typeface="Calibri"/>
              </a:rPr>
              <a:t>2. </a:t>
            </a:r>
            <a:r>
              <a:rPr lang="en-GB" sz="2000" dirty="0">
                <a:latin typeface="Calibri" panose="020F0502020204030204"/>
                <a:cs typeface="Calibri"/>
              </a:rPr>
              <a:t>Sanity Test - </a:t>
            </a:r>
            <a:r>
              <a:rPr lang="en-US" sz="2000" dirty="0">
                <a:latin typeface="Times New Roman"/>
                <a:cs typeface="Times New Roman"/>
              </a:rPr>
              <a:t>Add new post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/>
                <a:cs typeface="Times New Roman"/>
              </a:rPr>
              <a:t>3. </a:t>
            </a:r>
            <a:r>
              <a:rPr lang="en-GB" sz="2000" dirty="0">
                <a:latin typeface="Calibri" panose="020F0502020204030204"/>
                <a:cs typeface="Calibri"/>
              </a:rPr>
              <a:t>Sanity Test - </a:t>
            </a:r>
            <a:r>
              <a:rPr lang="en-US" sz="2000" dirty="0">
                <a:latin typeface="Times New Roman"/>
                <a:cs typeface="Times New Roman"/>
              </a:rPr>
              <a:t>Delete post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/>
                <a:cs typeface="Times New Roman"/>
              </a:rPr>
              <a:t>4. </a:t>
            </a:r>
            <a:r>
              <a:rPr lang="en-GB" sz="2000" dirty="0">
                <a:latin typeface="Calibri" panose="020F0502020204030204"/>
                <a:cs typeface="Calibri"/>
              </a:rPr>
              <a:t>Sanity Test - </a:t>
            </a:r>
            <a:r>
              <a:rPr lang="en-US" sz="2000" dirty="0">
                <a:latin typeface="Times New Roman"/>
                <a:cs typeface="Times New Roman"/>
              </a:rPr>
              <a:t>Add new category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/>
                <a:cs typeface="Times New Roman"/>
              </a:rPr>
              <a:t>5. </a:t>
            </a:r>
            <a:r>
              <a:rPr lang="en-GB" sz="2000" dirty="0">
                <a:latin typeface="Calibri" panose="020F0502020204030204"/>
                <a:cs typeface="Calibri"/>
              </a:rPr>
              <a:t>Sanity Test - </a:t>
            </a:r>
            <a:r>
              <a:rPr lang="en-US" sz="2000" dirty="0">
                <a:latin typeface="Times New Roman"/>
                <a:cs typeface="Times New Roman"/>
              </a:rPr>
              <a:t>Add new tag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Automation of addition, deletion and editing of the post is done using eclipse.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Selenium , Java ,Maven, TestNG, Page Object Model, frameworks selected for the automation.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Screenshots of non-functional commands were taken and defects were noted down.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TestNG reports were generated.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976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17E24-0BCF-4E62-9AFD-8FF79C7B2451}"/>
              </a:ext>
            </a:extLst>
          </p:cNvPr>
          <p:cNvSpPr txBox="1"/>
          <p:nvPr/>
        </p:nvSpPr>
        <p:spPr>
          <a:xfrm>
            <a:off x="455066" y="1901956"/>
            <a:ext cx="3151079" cy="30719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4000" b="1" dirty="0">
                <a:solidFill>
                  <a:schemeClr val="bg1"/>
                </a:solidFill>
                <a:latin typeface="Times New Roman"/>
                <a:cs typeface="Calibri"/>
              </a:rPr>
              <a:t>Functionalities for Automation: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GB" sz="4000" b="1" dirty="0">
              <a:solidFill>
                <a:schemeClr val="bg1"/>
              </a:solidFill>
              <a:latin typeface="Times New Roman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4000" b="1" dirty="0">
                <a:solidFill>
                  <a:schemeClr val="bg1"/>
                </a:solidFill>
                <a:latin typeface="Times New Roman"/>
                <a:cs typeface="Calibri"/>
              </a:rPr>
              <a:t>All</a:t>
            </a:r>
            <a:r>
              <a:rPr lang="en-GB" sz="4000" dirty="0">
                <a:solidFill>
                  <a:schemeClr val="bg1"/>
                </a:solidFill>
                <a:latin typeface="Times New Roman"/>
                <a:cs typeface="Calibri"/>
              </a:rPr>
              <a:t> post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4000" dirty="0">
                <a:solidFill>
                  <a:schemeClr val="bg1"/>
                </a:solidFill>
                <a:latin typeface="Times New Roman"/>
                <a:cs typeface="Calibri"/>
              </a:rPr>
              <a:t>Add new post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4000" dirty="0">
                <a:solidFill>
                  <a:schemeClr val="bg1"/>
                </a:solidFill>
                <a:latin typeface="Times New Roman"/>
                <a:cs typeface="Calibri"/>
              </a:rPr>
              <a:t>Delete post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4000" dirty="0">
                <a:solidFill>
                  <a:schemeClr val="bg1"/>
                </a:solidFill>
                <a:latin typeface="Times New Roman"/>
                <a:cs typeface="Calibri"/>
              </a:rPr>
              <a:t>Add category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4000" dirty="0">
                <a:solidFill>
                  <a:schemeClr val="bg1"/>
                </a:solidFill>
                <a:latin typeface="Times New Roman"/>
                <a:cs typeface="Calibri"/>
              </a:rPr>
              <a:t>Add tag</a:t>
            </a:r>
            <a:endParaRPr lang="en-US" sz="4000" kern="12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D4499-2B7A-42C1-ADA8-ABC85F1AE99E}"/>
              </a:ext>
            </a:extLst>
          </p:cNvPr>
          <p:cNvSpPr txBox="1"/>
          <p:nvPr/>
        </p:nvSpPr>
        <p:spPr>
          <a:xfrm>
            <a:off x="6744159" y="3819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latin typeface="Times New Roman"/>
                <a:cs typeface="Times New Roman"/>
                <a:hlinkClick r:id="rId2"/>
              </a:rPr>
              <a:t>Real Estate website</a:t>
            </a: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107FA-F042-4258-B7E3-FF0691D55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629" y="1016901"/>
            <a:ext cx="7906166" cy="545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9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02EE-1704-45E2-BFEF-1DC8A54D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995"/>
            <a:ext cx="10515600" cy="4366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TestNG Report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155D22-28EF-4CCA-8FF9-F96425569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16" y="609600"/>
            <a:ext cx="11368216" cy="6196806"/>
          </a:xfrm>
        </p:spPr>
      </p:pic>
    </p:spTree>
    <p:extLst>
      <p:ext uri="{BB962C8B-B14F-4D97-AF65-F5344CB8AC3E}">
        <p14:creationId xmlns:p14="http://schemas.microsoft.com/office/powerpoint/2010/main" val="3070608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10C9-1E3C-47BA-B13E-EB92277A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568"/>
            <a:ext cx="10515600" cy="52722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Extent Report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228AE7D-BE0B-40B5-B234-88DD5ADC5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76" y="766119"/>
            <a:ext cx="11211697" cy="6091879"/>
          </a:xfrm>
        </p:spPr>
      </p:pic>
    </p:spTree>
    <p:extLst>
      <p:ext uri="{BB962C8B-B14F-4D97-AF65-F5344CB8AC3E}">
        <p14:creationId xmlns:p14="http://schemas.microsoft.com/office/powerpoint/2010/main" val="2319108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0D78830-FD96-4370-A862-40FFDB2F455E}"/>
              </a:ext>
            </a:extLst>
          </p:cNvPr>
          <p:cNvSpPr txBox="1">
            <a:spLocks/>
          </p:cNvSpPr>
          <p:nvPr/>
        </p:nvSpPr>
        <p:spPr>
          <a:xfrm>
            <a:off x="1614616" y="1425146"/>
            <a:ext cx="7361959" cy="2281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>
                <a:solidFill>
                  <a:schemeClr val="tx2"/>
                </a:solidFill>
                <a:latin typeface="Times New Roman"/>
                <a:cs typeface="Times New Roman"/>
              </a:rPr>
              <a:t>THANK YOU</a:t>
            </a:r>
            <a:endParaRPr lang="en-US" sz="52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020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17E24-0BCF-4E62-9AFD-8FF79C7B2451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Welcome to Real Estate 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FC2C23-6889-4D5D-A08A-DCD462F63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26" t="8279" r="25919" b="5664"/>
          <a:stretch/>
        </p:blipFill>
        <p:spPr>
          <a:xfrm>
            <a:off x="5046560" y="806895"/>
            <a:ext cx="6137483" cy="5923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7D4499-2B7A-42C1-ADA8-ABC85F1AE99E}"/>
              </a:ext>
            </a:extLst>
          </p:cNvPr>
          <p:cNvSpPr txBox="1"/>
          <p:nvPr/>
        </p:nvSpPr>
        <p:spPr>
          <a:xfrm>
            <a:off x="6744159" y="3819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latin typeface="Times New Roman"/>
                <a:cs typeface="Times New Roman"/>
                <a:hlinkClick r:id="rId3"/>
              </a:rPr>
              <a:t>Real Estate website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339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17E24-0BCF-4E62-9AFD-8FF79C7B2451}"/>
              </a:ext>
            </a:extLst>
          </p:cNvPr>
          <p:cNvSpPr txBox="1"/>
          <p:nvPr/>
        </p:nvSpPr>
        <p:spPr>
          <a:xfrm>
            <a:off x="394554" y="276894"/>
            <a:ext cx="6212826" cy="7428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Times New Roman"/>
                <a:ea typeface="+mj-ea"/>
                <a:cs typeface="Times New Roman"/>
              </a:rPr>
              <a:t>Roles</a:t>
            </a:r>
            <a:endParaRPr lang="en-US" sz="4400" kern="1200">
              <a:latin typeface="Times New Roman"/>
              <a:ea typeface="+mj-ea"/>
              <a:cs typeface="Times New Roman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6" name="Graphic 55" descr="House">
            <a:extLst>
              <a:ext uri="{FF2B5EF4-FFF2-40B4-BE49-F238E27FC236}">
                <a16:creationId xmlns:a16="http://schemas.microsoft.com/office/drawing/2014/main" id="{5E68F33B-6844-419F-978A-33F953EB5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CDBB1F-FA79-4227-9AEB-50B1B3A9F19E}"/>
              </a:ext>
            </a:extLst>
          </p:cNvPr>
          <p:cNvSpPr txBox="1"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995E8-F2C0-4854-AF4E-3C12F0ACFFB2}"/>
              </a:ext>
            </a:extLst>
          </p:cNvPr>
          <p:cNvSpPr txBox="1"/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FEFFFF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880DC-4EF9-4669-8616-62FD9317DC98}"/>
              </a:ext>
            </a:extLst>
          </p:cNvPr>
          <p:cNvSpPr txBox="1"/>
          <p:nvPr/>
        </p:nvSpPr>
        <p:spPr>
          <a:xfrm>
            <a:off x="627089" y="1526498"/>
            <a:ext cx="4866805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latin typeface="Times New Roman"/>
                <a:cs typeface="Calibri"/>
              </a:rPr>
              <a:t>Scrum master</a:t>
            </a:r>
            <a:r>
              <a:rPr lang="en-GB" sz="2400">
                <a:latin typeface="Times New Roman"/>
                <a:cs typeface="Calibri"/>
              </a:rPr>
              <a:t>- Sreelakshmi Ram A</a:t>
            </a:r>
          </a:p>
          <a:p>
            <a:endParaRPr lang="en-GB" sz="2400">
              <a:latin typeface="Times New Roman"/>
              <a:cs typeface="Calibri"/>
            </a:endParaRPr>
          </a:p>
          <a:p>
            <a:r>
              <a:rPr lang="en-GB" sz="2400" b="1">
                <a:latin typeface="Times New Roman"/>
                <a:ea typeface="+mn-lt"/>
                <a:cs typeface="+mn-lt"/>
              </a:rPr>
              <a:t>Team members</a:t>
            </a:r>
            <a:r>
              <a:rPr lang="en-GB" sz="2400">
                <a:latin typeface="Times New Roman"/>
                <a:ea typeface="+mn-lt"/>
                <a:cs typeface="+mn-lt"/>
              </a:rPr>
              <a:t>-</a:t>
            </a:r>
          </a:p>
          <a:p>
            <a:r>
              <a:rPr lang="en-GB" sz="2400">
                <a:latin typeface="Times New Roman"/>
                <a:ea typeface="+mn-lt"/>
                <a:cs typeface="+mn-lt"/>
              </a:rPr>
              <a:t>Srishti Ghosh</a:t>
            </a:r>
          </a:p>
          <a:p>
            <a:r>
              <a:rPr lang="en-GB" sz="2400">
                <a:latin typeface="Times New Roman"/>
                <a:ea typeface="+mn-lt"/>
                <a:cs typeface="+mn-lt"/>
              </a:rPr>
              <a:t>Supriya Barthwal</a:t>
            </a:r>
          </a:p>
          <a:p>
            <a:r>
              <a:rPr lang="en-GB" sz="2400">
                <a:latin typeface="Times New Roman"/>
                <a:ea typeface="+mn-lt"/>
                <a:cs typeface="+mn-lt"/>
              </a:rPr>
              <a:t>Varshitha N</a:t>
            </a:r>
            <a:endParaRPr lang="en-GB" sz="2400">
              <a:latin typeface="Times New Roman"/>
              <a:cs typeface="Calibri"/>
            </a:endParaRPr>
          </a:p>
          <a:p>
            <a:r>
              <a:rPr lang="en-US" sz="2400">
                <a:latin typeface="Times New Roman"/>
                <a:ea typeface="+mn-lt"/>
                <a:cs typeface="+mn-lt"/>
              </a:rPr>
              <a:t>Swathi M</a:t>
            </a:r>
          </a:p>
          <a:p>
            <a:r>
              <a:rPr lang="en-US" sz="2400">
                <a:latin typeface="Times New Roman"/>
                <a:ea typeface="+mn-lt"/>
                <a:cs typeface="+mn-lt"/>
              </a:rPr>
              <a:t>Swagata Malik</a:t>
            </a:r>
          </a:p>
          <a:p>
            <a:r>
              <a:rPr lang="en-US" sz="2400">
                <a:latin typeface="Times New Roman"/>
                <a:ea typeface="+mn-lt"/>
                <a:cs typeface="+mn-lt"/>
              </a:rPr>
              <a:t>Soumya Shet</a:t>
            </a:r>
          </a:p>
          <a:p>
            <a:r>
              <a:rPr lang="en-US" sz="2400">
                <a:latin typeface="Times New Roman"/>
                <a:ea typeface="+mn-lt"/>
                <a:cs typeface="+mn-lt"/>
              </a:rPr>
              <a:t>Sushmitha S</a:t>
            </a:r>
            <a:endParaRPr lang="en-US" sz="2400">
              <a:latin typeface="Times New Roman"/>
              <a:cs typeface="Calibri"/>
            </a:endParaRPr>
          </a:p>
          <a:p>
            <a:r>
              <a:rPr lang="en-US" sz="2400">
                <a:latin typeface="Times New Roman"/>
                <a:ea typeface="+mn-lt"/>
                <a:cs typeface="+mn-lt"/>
              </a:rPr>
              <a:t>Taznaine</a:t>
            </a:r>
            <a:endParaRPr lang="en-US" sz="2400">
              <a:latin typeface="Times New Roman"/>
            </a:endParaRPr>
          </a:p>
          <a:p>
            <a:br>
              <a:rPr lang="en-US"/>
            </a:br>
            <a:endParaRPr lang="en-US">
              <a:cs typeface="Calibri"/>
            </a:endParaRPr>
          </a:p>
          <a:p>
            <a:endParaRPr lang="en-GB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428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59EA8-B950-4326-91DF-87261E34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303" y="846667"/>
            <a:ext cx="2498488" cy="666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>
                <a:solidFill>
                  <a:srgbClr val="FFFFFF"/>
                </a:solidFill>
                <a:latin typeface="Times New Roman"/>
                <a:cs typeface="Times New Roman"/>
              </a:rPr>
              <a:t>FEATURES</a:t>
            </a:r>
            <a:endParaRPr lang="en-US" sz="3600" kern="12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77E6-1839-4CFB-8BDA-C3FA32BF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862" y="1608667"/>
            <a:ext cx="3421958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Times New Roman"/>
                <a:cs typeface="Times New Roman"/>
              </a:rPr>
              <a:t>Admin</a:t>
            </a:r>
            <a:endParaRPr lang="en-US" b="1">
              <a:latin typeface="Times New Roman"/>
              <a:cs typeface="Times New Roman"/>
            </a:endParaRPr>
          </a:p>
          <a:p>
            <a:pPr marL="0"/>
            <a:r>
              <a:rPr lang="en-US" sz="2000">
                <a:latin typeface="Times New Roman"/>
                <a:cs typeface="Times New Roman"/>
              </a:rPr>
              <a:t>Login</a:t>
            </a:r>
          </a:p>
          <a:p>
            <a:pPr marL="0"/>
            <a:r>
              <a:rPr lang="en-US" sz="2000">
                <a:latin typeface="Times New Roman"/>
                <a:cs typeface="Times New Roman"/>
              </a:rPr>
              <a:t>Profile</a:t>
            </a:r>
          </a:p>
          <a:p>
            <a:pPr marL="0"/>
            <a:r>
              <a:rPr lang="en-US" sz="2000">
                <a:latin typeface="Times New Roman"/>
                <a:cs typeface="Times New Roman"/>
              </a:rPr>
              <a:t>Dashboard</a:t>
            </a:r>
          </a:p>
          <a:p>
            <a:pPr marL="0"/>
            <a:r>
              <a:rPr lang="en-US" sz="2000">
                <a:latin typeface="Times New Roman"/>
                <a:cs typeface="Times New Roman"/>
              </a:rPr>
              <a:t>Comments</a:t>
            </a:r>
          </a:p>
          <a:p>
            <a:pPr marL="0"/>
            <a:r>
              <a:rPr lang="en-US" sz="2000">
                <a:latin typeface="Times New Roman"/>
                <a:cs typeface="Times New Roman"/>
              </a:rPr>
              <a:t>user-all, new, profile</a:t>
            </a:r>
          </a:p>
          <a:p>
            <a:pPr marL="0"/>
            <a:r>
              <a:rPr lang="en-US" sz="2000">
                <a:latin typeface="Times New Roman"/>
                <a:cs typeface="Times New Roman"/>
              </a:rPr>
              <a:t>Post-all post</a:t>
            </a:r>
          </a:p>
          <a:p>
            <a:pPr marL="0"/>
            <a:r>
              <a:rPr lang="en-US" sz="2000">
                <a:latin typeface="Times New Roman"/>
                <a:cs typeface="Times New Roman"/>
              </a:rPr>
              <a:t>Media-library, add new</a:t>
            </a:r>
          </a:p>
          <a:p>
            <a:pPr marL="0"/>
            <a:r>
              <a:rPr lang="en-US" sz="2000">
                <a:latin typeface="Times New Roman"/>
                <a:cs typeface="Times New Roman"/>
              </a:rPr>
              <a:t>property-add new</a:t>
            </a:r>
          </a:p>
          <a:p>
            <a:pPr marL="0"/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89D1A-F633-4198-B3CC-9BDB8A48AF20}"/>
              </a:ext>
            </a:extLst>
          </p:cNvPr>
          <p:cNvSpPr txBox="1"/>
          <p:nvPr/>
        </p:nvSpPr>
        <p:spPr>
          <a:xfrm>
            <a:off x="7877467" y="1608667"/>
            <a:ext cx="4246415" cy="45011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Times New Roman"/>
                <a:cs typeface="Times New Roman"/>
              </a:rPr>
              <a:t>User </a:t>
            </a:r>
            <a:endParaRPr lang="en-US" b="1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Register/Login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Homepage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Profile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Property management-contact form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Search property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Bookmark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For enquires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Change password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7141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39CA1-1814-4E0C-B67E-DA5CEC6A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Times New Roman"/>
                <a:cs typeface="Calibri Light"/>
              </a:rPr>
              <a:t>Manual testing - 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79499"/>
            <a:ext cx="9724031" cy="39220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Activities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GB" sz="2000" dirty="0">
                <a:latin typeface="Times New Roman"/>
                <a:cs typeface="Calibri"/>
              </a:rPr>
              <a:t>Planning-User stories in Jira</a:t>
            </a:r>
          </a:p>
          <a:p>
            <a:r>
              <a:rPr lang="en-GB" sz="2000" dirty="0">
                <a:latin typeface="Times New Roman"/>
                <a:cs typeface="Calibri"/>
              </a:rPr>
              <a:t>Work allocation- For test design to team members- Jira tasks</a:t>
            </a:r>
          </a:p>
          <a:p>
            <a:r>
              <a:rPr lang="en-GB" sz="2000" dirty="0">
                <a:latin typeface="Times New Roman"/>
                <a:cs typeface="Calibri"/>
              </a:rPr>
              <a:t>Test design process-</a:t>
            </a:r>
            <a:endParaRPr lang="en-GB" sz="2000" dirty="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Times New Roman"/>
              </a:rPr>
              <a:t>        Scenarios- categorised based on business risks</a:t>
            </a:r>
            <a:r>
              <a:rPr lang="en-GB" sz="2000" dirty="0">
                <a:latin typeface="Times New Roman"/>
                <a:cs typeface="Calibri"/>
              </a:rPr>
              <a:t>        </a:t>
            </a: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        Test cases</a:t>
            </a:r>
            <a:endParaRPr lang="en-GB" sz="2000" dirty="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        Pre-conditions and specification for data creation</a:t>
            </a:r>
          </a:p>
          <a:p>
            <a:r>
              <a:rPr lang="en-GB" sz="2000" dirty="0">
                <a:latin typeface="Times New Roman"/>
                <a:cs typeface="Calibri"/>
              </a:rPr>
              <a:t>Test design techniques applied where ever necessary </a:t>
            </a:r>
          </a:p>
          <a:p>
            <a:r>
              <a:rPr lang="en-GB" sz="2000" dirty="0">
                <a:latin typeface="Times New Roman"/>
                <a:cs typeface="Calibri"/>
              </a:rPr>
              <a:t>Review process and baseline of testcases</a:t>
            </a:r>
          </a:p>
          <a:p>
            <a:endParaRPr lang="en-GB" sz="20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492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900" y="2345740"/>
            <a:ext cx="9724031" cy="4032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/>
            <a:r>
              <a:rPr lang="en-GB" sz="2000" u="sng" dirty="0">
                <a:latin typeface="Times New Roman"/>
                <a:cs typeface="Calibri"/>
                <a:hlinkClick r:id="rId2"/>
              </a:rPr>
              <a:t>15 Stories</a:t>
            </a:r>
            <a:r>
              <a:rPr lang="en-GB" sz="2000" dirty="0">
                <a:latin typeface="Times New Roman"/>
                <a:cs typeface="Calibri"/>
              </a:rPr>
              <a:t> were created in Jira with respect to Admin side and user side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         </a:t>
            </a:r>
            <a:r>
              <a:rPr lang="en-GB" sz="2000" dirty="0">
                <a:latin typeface="Times New Roman"/>
                <a:cs typeface="Calibri"/>
                <a:hlinkClick r:id="rId3"/>
              </a:rPr>
              <a:t>No of tasks &amp; sub-tasks</a:t>
            </a:r>
            <a:r>
              <a:rPr lang="en-GB" sz="2000" dirty="0">
                <a:latin typeface="Times New Roman"/>
                <a:cs typeface="Calibri"/>
              </a:rPr>
              <a:t>-16</a:t>
            </a: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         </a:t>
            </a:r>
            <a:r>
              <a:rPr lang="en-GB" sz="2000" dirty="0">
                <a:latin typeface="Times New Roman"/>
                <a:cs typeface="Calibri"/>
                <a:hlinkClick r:id="rId4"/>
              </a:rPr>
              <a:t>No of bugs</a:t>
            </a:r>
            <a:r>
              <a:rPr lang="en-GB" sz="2000" dirty="0">
                <a:latin typeface="Times New Roman"/>
                <a:cs typeface="Calibri"/>
              </a:rPr>
              <a:t> - 23</a:t>
            </a:r>
          </a:p>
          <a:p>
            <a:r>
              <a:rPr lang="en-GB" sz="2000" dirty="0">
                <a:latin typeface="Times New Roman"/>
                <a:cs typeface="Calibri"/>
                <a:hlinkClick r:id="rId5"/>
              </a:rPr>
              <a:t>Review</a:t>
            </a:r>
            <a:r>
              <a:rPr lang="en-GB" sz="2000" dirty="0">
                <a:latin typeface="Times New Roman"/>
                <a:cs typeface="Calibri"/>
              </a:rPr>
              <a:t> of each task was completed.</a:t>
            </a:r>
          </a:p>
          <a:p>
            <a:r>
              <a:rPr lang="en-GB" sz="2000" dirty="0">
                <a:latin typeface="Times New Roman"/>
                <a:cs typeface="Calibri"/>
                <a:hlinkClick r:id="rId6"/>
              </a:rPr>
              <a:t>Execution</a:t>
            </a:r>
            <a:r>
              <a:rPr lang="en-GB" sz="2000" dirty="0">
                <a:latin typeface="Times New Roman"/>
                <a:cs typeface="Calibri"/>
              </a:rPr>
              <a:t> of the testcase was submitted.</a:t>
            </a:r>
          </a:p>
          <a:p>
            <a:r>
              <a:rPr lang="en-GB" sz="2000" dirty="0">
                <a:latin typeface="Times New Roman"/>
                <a:cs typeface="Calibri"/>
              </a:rPr>
              <a:t>Defects were logged into the </a:t>
            </a:r>
            <a:r>
              <a:rPr lang="en-GB" sz="2000" dirty="0">
                <a:latin typeface="Times New Roman"/>
                <a:cs typeface="Calibri"/>
                <a:hlinkClick r:id="rId7"/>
              </a:rPr>
              <a:t>defect log</a:t>
            </a:r>
            <a:r>
              <a:rPr lang="en-GB" sz="2000" dirty="0">
                <a:latin typeface="Times New Roman"/>
                <a:cs typeface="Calibri"/>
              </a:rPr>
              <a:t> with 23 defects.</a:t>
            </a:r>
          </a:p>
          <a:p>
            <a:r>
              <a:rPr lang="en-GB" sz="2000" dirty="0">
                <a:latin typeface="Times New Roman"/>
                <a:cs typeface="Calibri"/>
                <a:hlinkClick r:id="rId8"/>
              </a:rPr>
              <a:t>Issue log</a:t>
            </a:r>
            <a:r>
              <a:rPr lang="en-GB" sz="2000" dirty="0">
                <a:latin typeface="Times New Roman"/>
                <a:cs typeface="Calibri"/>
              </a:rPr>
              <a:t> was created with 41 issues.</a:t>
            </a:r>
            <a:endParaRPr lang="en-GB" dirty="0">
              <a:cs typeface="Calibri"/>
            </a:endParaRPr>
          </a:p>
          <a:p>
            <a:endParaRPr lang="en-GB" sz="2000" dirty="0">
              <a:latin typeface="Times New Roman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6" y="39266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Times New Roman"/>
                <a:cs typeface="Calibri Light"/>
              </a:rPr>
              <a:t>Jira – Workflow in Sprint 1</a:t>
            </a:r>
            <a:endParaRPr lang="en-GB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370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900" y="2355071"/>
            <a:ext cx="9998519" cy="40322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dirty="0">
                <a:latin typeface="Times New Roman"/>
                <a:cs typeface="Calibri"/>
              </a:rPr>
              <a:t>All post, add new post, delete post, add category and tag functionalities was assigned by scrum master.</a:t>
            </a:r>
          </a:p>
          <a:p>
            <a:r>
              <a:rPr lang="en-GB" sz="2000" dirty="0">
                <a:latin typeface="Times New Roman"/>
                <a:cs typeface="Calibri"/>
              </a:rPr>
              <a:t>Stories and task for all post, add new post, delete post, add category and tag was created in Jira.</a:t>
            </a:r>
          </a:p>
          <a:p>
            <a:r>
              <a:rPr lang="en-GB" sz="2000" dirty="0">
                <a:latin typeface="Times New Roman"/>
                <a:cs typeface="Calibri"/>
              </a:rPr>
              <a:t>Test cases for all post, add new post, delete post, add category and tag was created in excel.</a:t>
            </a:r>
          </a:p>
          <a:p>
            <a:r>
              <a:rPr lang="en-GB" sz="2000" dirty="0">
                <a:latin typeface="Times New Roman"/>
                <a:cs typeface="Calibri"/>
              </a:rPr>
              <a:t>Test cases were reviewed and executed.</a:t>
            </a:r>
          </a:p>
          <a:p>
            <a:r>
              <a:rPr lang="en-GB" sz="2000" dirty="0">
                <a:latin typeface="Times New Roman"/>
                <a:cs typeface="Calibri"/>
              </a:rPr>
              <a:t>Defects and issues which were found during the execution of test cases and were noted down.</a:t>
            </a:r>
          </a:p>
          <a:p>
            <a:r>
              <a:rPr lang="en-GB" sz="2000" dirty="0">
                <a:latin typeface="Times New Roman"/>
                <a:cs typeface="Calibri"/>
              </a:rPr>
              <a:t>Bugs were created in Jira.</a:t>
            </a:r>
            <a:endParaRPr lang="en-GB" sz="1200" dirty="0">
              <a:latin typeface="Times New Roman"/>
              <a:cs typeface="Calibri"/>
            </a:endParaRPr>
          </a:p>
          <a:p>
            <a:endParaRPr lang="en-GB" sz="2000" dirty="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6" y="39266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Times New Roman"/>
                <a:cs typeface="Times New Roman"/>
              </a:rPr>
              <a:t>Sprint 1 </a:t>
            </a:r>
          </a:p>
        </p:txBody>
      </p:sp>
    </p:spTree>
    <p:extLst>
      <p:ext uri="{BB962C8B-B14F-4D97-AF65-F5344CB8AC3E}">
        <p14:creationId xmlns:p14="http://schemas.microsoft.com/office/powerpoint/2010/main" val="121180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17E24-0BCF-4E62-9AFD-8FF79C7B2451}"/>
              </a:ext>
            </a:extLst>
          </p:cNvPr>
          <p:cNvSpPr txBox="1"/>
          <p:nvPr/>
        </p:nvSpPr>
        <p:spPr>
          <a:xfrm>
            <a:off x="417886" y="1935670"/>
            <a:ext cx="3202832" cy="33447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3600" b="1" dirty="0">
                <a:solidFill>
                  <a:schemeClr val="bg1"/>
                </a:solidFill>
                <a:latin typeface="Times New Roman"/>
                <a:cs typeface="Calibri"/>
              </a:rPr>
              <a:t>Functionalities: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3600" b="1" dirty="0">
                <a:solidFill>
                  <a:schemeClr val="bg1"/>
                </a:solidFill>
                <a:latin typeface="Times New Roman"/>
                <a:cs typeface="Calibri"/>
              </a:rPr>
              <a:t>All</a:t>
            </a:r>
            <a:r>
              <a:rPr lang="en-GB" sz="3600" dirty="0">
                <a:solidFill>
                  <a:schemeClr val="bg1"/>
                </a:solidFill>
                <a:latin typeface="Times New Roman"/>
                <a:cs typeface="Calibri"/>
              </a:rPr>
              <a:t> post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3600" dirty="0">
                <a:solidFill>
                  <a:schemeClr val="bg1"/>
                </a:solidFill>
                <a:latin typeface="Times New Roman"/>
                <a:cs typeface="Calibri"/>
              </a:rPr>
              <a:t>Add new post Delete post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3600" dirty="0">
                <a:solidFill>
                  <a:schemeClr val="bg1"/>
                </a:solidFill>
                <a:latin typeface="Times New Roman"/>
                <a:cs typeface="Calibri"/>
              </a:rPr>
              <a:t>Add category Add tag</a:t>
            </a:r>
            <a:endParaRPr lang="en-US" sz="3600" kern="12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D4499-2B7A-42C1-ADA8-ABC85F1AE99E}"/>
              </a:ext>
            </a:extLst>
          </p:cNvPr>
          <p:cNvSpPr txBox="1"/>
          <p:nvPr/>
        </p:nvSpPr>
        <p:spPr>
          <a:xfrm>
            <a:off x="6744159" y="3819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latin typeface="Times New Roman"/>
                <a:cs typeface="Times New Roman"/>
                <a:hlinkClick r:id="rId2"/>
              </a:rPr>
              <a:t>Real Estate website</a:t>
            </a: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E84D4-4167-46D3-A496-094988366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157" y="1133168"/>
            <a:ext cx="7819022" cy="487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3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B5C11-C44D-4C5F-85EB-4E6237A6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Times New Roman"/>
                <a:cs typeface="Times New Roman"/>
              </a:rPr>
              <a:t>Test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3CEB4-5394-4FFB-B554-78449112C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>
                <a:latin typeface="Times New Roman"/>
                <a:cs typeface="Times New Roman"/>
              </a:rPr>
              <a:t>Preparation of test data</a:t>
            </a:r>
          </a:p>
          <a:p>
            <a:r>
              <a:rPr lang="en-GB" sz="2000">
                <a:latin typeface="Times New Roman"/>
                <a:cs typeface="Times New Roman"/>
              </a:rPr>
              <a:t>Smoke test including </a:t>
            </a:r>
            <a:r>
              <a:rPr lang="en-GB" sz="2000">
                <a:latin typeface="Times New Roman"/>
                <a:ea typeface="+mn-lt"/>
                <a:cs typeface="Times New Roman"/>
              </a:rPr>
              <a:t>pre-condition check</a:t>
            </a:r>
          </a:p>
          <a:p>
            <a:r>
              <a:rPr lang="en-GB" sz="2000">
                <a:latin typeface="Times New Roman"/>
                <a:cs typeface="Times New Roman"/>
              </a:rPr>
              <a:t>Start of Test execution</a:t>
            </a:r>
          </a:p>
          <a:p>
            <a:r>
              <a:rPr lang="en-GB" sz="2000">
                <a:latin typeface="Times New Roman"/>
                <a:cs typeface="Times New Roman"/>
              </a:rPr>
              <a:t>Defect logging if any –2 cycles</a:t>
            </a:r>
          </a:p>
          <a:p>
            <a:r>
              <a:rPr lang="en-GB" sz="2000">
                <a:latin typeface="Times New Roman"/>
                <a:ea typeface="+mn-lt"/>
                <a:cs typeface="Times New Roman"/>
              </a:rPr>
              <a:t>Follow ups</a:t>
            </a:r>
          </a:p>
          <a:p>
            <a:pPr marL="0" indent="0">
              <a:buNone/>
            </a:pPr>
            <a:r>
              <a:rPr lang="en-GB" sz="2000">
                <a:latin typeface="Times New Roman"/>
                <a:cs typeface="Times New Roman"/>
              </a:rPr>
              <a:t>     Bug allocation to development team</a:t>
            </a:r>
          </a:p>
          <a:p>
            <a:pPr marL="0" indent="0">
              <a:buNone/>
            </a:pPr>
            <a:r>
              <a:rPr lang="en-GB" sz="2000">
                <a:latin typeface="Times New Roman"/>
                <a:cs typeface="Times New Roman"/>
              </a:rPr>
              <a:t>     Updating of issue log</a:t>
            </a:r>
          </a:p>
          <a:p>
            <a:pPr marL="0" indent="0">
              <a:buNone/>
            </a:pPr>
            <a:endParaRPr lang="en-GB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645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597</TotalTime>
  <Words>653</Words>
  <Application>Microsoft Office PowerPoint</Application>
  <PresentationFormat>Widescreen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REAL ESTATE </vt:lpstr>
      <vt:lpstr>PowerPoint Presentation</vt:lpstr>
      <vt:lpstr>PowerPoint Presentation</vt:lpstr>
      <vt:lpstr>FEATURES</vt:lpstr>
      <vt:lpstr>Manual testing - sprint 1</vt:lpstr>
      <vt:lpstr>Jira – Workflow in Sprint 1</vt:lpstr>
      <vt:lpstr>Sprint 1 </vt:lpstr>
      <vt:lpstr>PowerPoint Presentation</vt:lpstr>
      <vt:lpstr>Test execution</vt:lpstr>
      <vt:lpstr>Test Metrics</vt:lpstr>
      <vt:lpstr>Post execution activities</vt:lpstr>
      <vt:lpstr>Automation testing - Sprint 2</vt:lpstr>
      <vt:lpstr>Jira – Workflow in Sprint 2</vt:lpstr>
      <vt:lpstr>Sprint 2</vt:lpstr>
      <vt:lpstr>PowerPoint Presentation</vt:lpstr>
      <vt:lpstr>TestNG Report</vt:lpstr>
      <vt:lpstr>Extent Report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srishti11ghosh@gmail.com</cp:lastModifiedBy>
  <cp:revision>16</cp:revision>
  <dcterms:created xsi:type="dcterms:W3CDTF">2021-10-12T06:58:33Z</dcterms:created>
  <dcterms:modified xsi:type="dcterms:W3CDTF">2021-10-18T07:08:56Z</dcterms:modified>
</cp:coreProperties>
</file>