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60" r:id="rId4"/>
    <p:sldId id="262" r:id="rId5"/>
    <p:sldId id="281" r:id="rId6"/>
    <p:sldId id="263" r:id="rId7"/>
    <p:sldId id="261" r:id="rId8"/>
    <p:sldId id="273" r:id="rId9"/>
    <p:sldId id="270" r:id="rId10"/>
    <p:sldId id="282" r:id="rId11"/>
    <p:sldId id="283" r:id="rId12"/>
    <p:sldId id="285" r:id="rId13"/>
    <p:sldId id="286" r:id="rId14"/>
    <p:sldId id="284" r:id="rId1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6AC477-3ABA-4483-ACDF-A80448F131D6}" v="448" dt="2021-10-12T10:59:32.788"/>
    <p1510:client id="{58CA8015-FB73-4768-8F81-05F475C0DBB4}" v="167" dt="2021-10-12T10:40:49.259"/>
    <p1510:client id="{5FE80750-FC9F-4B14-908D-B75A4727EB46}" v="13" dt="2021-10-12T07:12:10.698"/>
    <p1510:client id="{63A3B951-BF30-4823-A7C2-8752454ED3A4}" v="11" dt="2021-10-12T09:19:52.183"/>
    <p1510:client id="{67085791-6A5A-4ACE-A05D-39A141D8F3D0}" v="2" dt="2021-10-12T08:34:34.976"/>
    <p1510:client id="{77DF074E-EE51-4904-A002-DA6658183127}" v="1765" dt="2021-10-12T11:16:41.144"/>
    <p1510:client id="{79619B3E-383A-4974-9F20-486AFB3C939D}" v="572" dt="2021-10-12T10:32:23.987"/>
    <p1510:client id="{EC21BFAE-47DF-4BE5-B8B3-2D7BC872A367}" v="104" dt="2021-10-12T07:22:59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8A1D1-9B15-4DDA-8935-A0611E641416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32319-DB29-4DD6-A93E-5A3A922AA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82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realty-real-estatem1.upskills.in/my-profi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realty-real-estatem1.upskills.in/my-profil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realty-real-estatem1.upskills.in/my-profi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realty-real-estatem1.upskills.in/my-profile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ealty-real-estatem1.upskills.in/my-profil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reelakshmi.atlassian.net/browse/SRE-14?jql=issuetype%20%3D%20Task%20order%20by%20created%20DESC" TargetMode="External"/><Relationship Id="rId7" Type="http://schemas.openxmlformats.org/officeDocument/2006/relationships/hyperlink" Target="https://1drv.ms/x/s!AkW0Lixs_zehkAjT1xL41YA7rzq6?e=s9G6pL" TargetMode="External"/><Relationship Id="rId2" Type="http://schemas.openxmlformats.org/officeDocument/2006/relationships/hyperlink" Target="https://sreelakshmi.atlassian.net/browse/SRE-2?jql=issuetype%20%3D%20Story%20order%20by%20created%20DES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1drv.ms/x/s!AkW0Lixs_zehkBGY-9y-Q7wa5ktw?e=7ZsAq5" TargetMode="External"/><Relationship Id="rId5" Type="http://schemas.openxmlformats.org/officeDocument/2006/relationships/hyperlink" Target="https://sreelakshmi.atlassian.net/browse/SRE-44?jql=issuetype%20%3D%20Subtask%20order%20by%20created%20DESC" TargetMode="External"/><Relationship Id="rId4" Type="http://schemas.openxmlformats.org/officeDocument/2006/relationships/hyperlink" Target="https://sreelakshmi.atlassian.net/browse/SRE-29?jql=issuetype%20%3D%20Subtask%20order%20by%20created%20DESC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reelakshmi.atlassian.net/browse/SRE-89?jql=issuetype%20%3D%20Task%20order%20by%20created%20DESC" TargetMode="External"/><Relationship Id="rId2" Type="http://schemas.openxmlformats.org/officeDocument/2006/relationships/hyperlink" Target="https://sreelakshmi.atlassian.net/browse/SRE-2?jql=issuetype%20%3D%20Story%20order%20by%20created%20DES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1drv.ms/x/s!AkW0Lixs_zehkAjT1xL41YA7rzq6?e=SnKNwt" TargetMode="External"/><Relationship Id="rId4" Type="http://schemas.openxmlformats.org/officeDocument/2006/relationships/hyperlink" Target="https://1drv.ms/x/s!AkW0Lixs_zehkBGY-9y-Q7wa5ktw?e=rPhCG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C2AE1E3-DD1B-4629-AC15-77CEB30933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334" b="3916"/>
          <a:stretch/>
        </p:blipFill>
        <p:spPr>
          <a:xfrm>
            <a:off x="20" y="46656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  <a:latin typeface="Times New Roman"/>
                <a:cs typeface="Times New Roman"/>
              </a:rPr>
              <a:t>REAL ESTATE</a:t>
            </a:r>
            <a:endParaRPr lang="en-GB">
              <a:ea typeface="+mj-lt"/>
              <a:cs typeface="+mj-lt"/>
            </a:endParaRPr>
          </a:p>
          <a:p>
            <a:endParaRPr lang="en-GB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3600">
                <a:solidFill>
                  <a:srgbClr val="FFFFFF"/>
                </a:solidFill>
                <a:latin typeface="Times New Roman"/>
                <a:cs typeface="Times New Roman"/>
              </a:rPr>
              <a:t>Sprint 1&amp;2</a:t>
            </a:r>
            <a:endParaRPr lang="en-GB" sz="3600">
              <a:latin typeface="Times New Roman"/>
              <a:ea typeface="+mn-lt"/>
              <a:cs typeface="+mn-lt"/>
            </a:endParaRPr>
          </a:p>
          <a:p>
            <a:endParaRPr lang="en-GB">
              <a:solidFill>
                <a:srgbClr val="FFFFFF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94751-01B0-488A-B134-4471B6E53A6F}"/>
              </a:ext>
            </a:extLst>
          </p:cNvPr>
          <p:cNvSpPr txBox="1"/>
          <p:nvPr/>
        </p:nvSpPr>
        <p:spPr>
          <a:xfrm>
            <a:off x="10017948" y="5760036"/>
            <a:ext cx="2174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Varshitha N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17E24-0BCF-4E62-9AFD-8FF79C7B2451}"/>
              </a:ext>
            </a:extLst>
          </p:cNvPr>
          <p:cNvSpPr txBox="1"/>
          <p:nvPr/>
        </p:nvSpPr>
        <p:spPr>
          <a:xfrm>
            <a:off x="417886" y="1935670"/>
            <a:ext cx="3202832" cy="321711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Property Management Contact Form and Change Password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7D4499-2B7A-42C1-ADA8-ABC85F1AE99E}"/>
              </a:ext>
            </a:extLst>
          </p:cNvPr>
          <p:cNvSpPr txBox="1"/>
          <p:nvPr/>
        </p:nvSpPr>
        <p:spPr>
          <a:xfrm>
            <a:off x="6744159" y="38191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latin typeface="Times New Roman"/>
                <a:cs typeface="Times New Roman"/>
                <a:hlinkClick r:id="rId2"/>
              </a:rPr>
              <a:t>Real Estate website</a:t>
            </a:r>
            <a:endParaRPr lang="en-US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D2614D-35A1-4A8A-8E26-8DC882953B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92" b="24013"/>
          <a:stretch/>
        </p:blipFill>
        <p:spPr>
          <a:xfrm>
            <a:off x="4456490" y="3939063"/>
            <a:ext cx="7133754" cy="278449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9589EC-6A5C-46C4-87C2-426570991C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21" b="17450"/>
          <a:stretch/>
        </p:blipFill>
        <p:spPr>
          <a:xfrm>
            <a:off x="4456490" y="887066"/>
            <a:ext cx="7133754" cy="2784499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663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17E24-0BCF-4E62-9AFD-8FF79C7B2451}"/>
              </a:ext>
            </a:extLst>
          </p:cNvPr>
          <p:cNvSpPr txBox="1"/>
          <p:nvPr/>
        </p:nvSpPr>
        <p:spPr>
          <a:xfrm>
            <a:off x="725317" y="1901956"/>
            <a:ext cx="2880828" cy="30719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Screenshots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Of Non-functional Commands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7D4499-2B7A-42C1-ADA8-ABC85F1AE99E}"/>
              </a:ext>
            </a:extLst>
          </p:cNvPr>
          <p:cNvSpPr txBox="1"/>
          <p:nvPr/>
        </p:nvSpPr>
        <p:spPr>
          <a:xfrm>
            <a:off x="6744159" y="38191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latin typeface="Times New Roman"/>
                <a:cs typeface="Times New Roman"/>
                <a:hlinkClick r:id="rId2"/>
              </a:rPr>
              <a:t>Real Estate website</a:t>
            </a:r>
            <a:endParaRPr lang="en-US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F07272-A6E9-41C4-974E-32A2627E43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8" t="1383"/>
          <a:stretch/>
        </p:blipFill>
        <p:spPr>
          <a:xfrm>
            <a:off x="4495807" y="1250299"/>
            <a:ext cx="7319871" cy="4898574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67394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17E24-0BCF-4E62-9AFD-8FF79C7B2451}"/>
              </a:ext>
            </a:extLst>
          </p:cNvPr>
          <p:cNvSpPr txBox="1"/>
          <p:nvPr/>
        </p:nvSpPr>
        <p:spPr>
          <a:xfrm>
            <a:off x="725317" y="1901956"/>
            <a:ext cx="2880828" cy="30719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TestNG Report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7D4499-2B7A-42C1-ADA8-ABC85F1AE99E}"/>
              </a:ext>
            </a:extLst>
          </p:cNvPr>
          <p:cNvSpPr txBox="1"/>
          <p:nvPr/>
        </p:nvSpPr>
        <p:spPr>
          <a:xfrm>
            <a:off x="6744159" y="38191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latin typeface="Times New Roman"/>
                <a:cs typeface="Times New Roman"/>
                <a:hlinkClick r:id="rId2"/>
              </a:rPr>
              <a:t>Real Estate website</a:t>
            </a:r>
            <a:endParaRPr lang="en-US">
              <a:latin typeface="Times New Roman"/>
              <a:cs typeface="Times New Roman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7BE77B-6862-4835-9A29-C94D37C04A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953" y="956523"/>
            <a:ext cx="7204658" cy="2612514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E61BE9-210B-46F9-B2DC-67DEFCACB0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954" y="3974842"/>
            <a:ext cx="7204657" cy="2612514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5329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17E24-0BCF-4E62-9AFD-8FF79C7B2451}"/>
              </a:ext>
            </a:extLst>
          </p:cNvPr>
          <p:cNvSpPr txBox="1"/>
          <p:nvPr/>
        </p:nvSpPr>
        <p:spPr>
          <a:xfrm>
            <a:off x="725317" y="1901956"/>
            <a:ext cx="2880828" cy="30719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Extent Report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7D4499-2B7A-42C1-ADA8-ABC85F1AE99E}"/>
              </a:ext>
            </a:extLst>
          </p:cNvPr>
          <p:cNvSpPr txBox="1"/>
          <p:nvPr/>
        </p:nvSpPr>
        <p:spPr>
          <a:xfrm>
            <a:off x="6744159" y="38191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latin typeface="Times New Roman"/>
                <a:cs typeface="Times New Roman"/>
                <a:hlinkClick r:id="rId2"/>
              </a:rPr>
              <a:t>Real Estate website</a:t>
            </a:r>
            <a:endParaRPr lang="en-US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98871B-E2A8-45EF-9806-7892542F4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718" y="1133168"/>
            <a:ext cx="7617015" cy="492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68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F253-953C-4E5C-AE04-FD82A43CE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900" y="2345740"/>
            <a:ext cx="9724031" cy="4032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GB" sz="2000" dirty="0">
              <a:latin typeface="Times New Roman"/>
              <a:cs typeface="Calibri"/>
            </a:endParaRPr>
          </a:p>
          <a:p>
            <a:endParaRPr lang="en-GB" sz="2000" dirty="0">
              <a:latin typeface="Times New Roman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EBA2AA-9DBC-47FF-A725-87636BA020E8}"/>
              </a:ext>
            </a:extLst>
          </p:cNvPr>
          <p:cNvSpPr txBox="1"/>
          <p:nvPr/>
        </p:nvSpPr>
        <p:spPr>
          <a:xfrm>
            <a:off x="2996799" y="3161523"/>
            <a:ext cx="59232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6836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17E24-0BCF-4E62-9AFD-8FF79C7B2451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Welcome to Real Estate </a:t>
            </a: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6FC2C23-6889-4D5D-A08A-DCD462F634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26" t="8279" r="25919" b="5664"/>
          <a:stretch/>
        </p:blipFill>
        <p:spPr>
          <a:xfrm>
            <a:off x="5046560" y="806895"/>
            <a:ext cx="6137483" cy="59235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7D4499-2B7A-42C1-ADA8-ABC85F1AE99E}"/>
              </a:ext>
            </a:extLst>
          </p:cNvPr>
          <p:cNvSpPr txBox="1"/>
          <p:nvPr/>
        </p:nvSpPr>
        <p:spPr>
          <a:xfrm>
            <a:off x="6744159" y="38191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latin typeface="Times New Roman"/>
                <a:cs typeface="Times New Roman"/>
                <a:hlinkClick r:id="rId3"/>
              </a:rPr>
              <a:t>Real Estate website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339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59EA8-B950-4326-91DF-87261E34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303" y="846667"/>
            <a:ext cx="2498488" cy="666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600">
                <a:solidFill>
                  <a:srgbClr val="FFFFFF"/>
                </a:solidFill>
                <a:latin typeface="Times New Roman"/>
                <a:cs typeface="Times New Roman"/>
              </a:rPr>
              <a:t>FEATURES</a:t>
            </a:r>
            <a:endParaRPr lang="en-US" sz="3600" kern="120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77E6-1839-4CFB-8BDA-C3FA32BF2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7862" y="1608667"/>
            <a:ext cx="3421958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>
                <a:latin typeface="Times New Roman"/>
                <a:cs typeface="Times New Roman"/>
              </a:rPr>
              <a:t>Admin</a:t>
            </a:r>
            <a:endParaRPr lang="en-US" b="1">
              <a:latin typeface="Times New Roman"/>
              <a:cs typeface="Times New Roman"/>
            </a:endParaRPr>
          </a:p>
          <a:p>
            <a:pPr marL="0"/>
            <a:r>
              <a:rPr lang="en-US" sz="2000">
                <a:latin typeface="Times New Roman"/>
                <a:cs typeface="Times New Roman"/>
              </a:rPr>
              <a:t>Login</a:t>
            </a:r>
          </a:p>
          <a:p>
            <a:pPr marL="0"/>
            <a:r>
              <a:rPr lang="en-US" sz="2000">
                <a:latin typeface="Times New Roman"/>
                <a:cs typeface="Times New Roman"/>
              </a:rPr>
              <a:t>Profile</a:t>
            </a:r>
          </a:p>
          <a:p>
            <a:pPr marL="0"/>
            <a:r>
              <a:rPr lang="en-US" sz="2000">
                <a:latin typeface="Times New Roman"/>
                <a:cs typeface="Times New Roman"/>
              </a:rPr>
              <a:t>Dashboard</a:t>
            </a:r>
          </a:p>
          <a:p>
            <a:pPr marL="0"/>
            <a:r>
              <a:rPr lang="en-US" sz="2000">
                <a:latin typeface="Times New Roman"/>
                <a:cs typeface="Times New Roman"/>
              </a:rPr>
              <a:t>Comments</a:t>
            </a:r>
          </a:p>
          <a:p>
            <a:pPr marL="0"/>
            <a:r>
              <a:rPr lang="en-US" sz="2000">
                <a:latin typeface="Times New Roman"/>
                <a:cs typeface="Times New Roman"/>
              </a:rPr>
              <a:t>user-all, new, profile</a:t>
            </a:r>
          </a:p>
          <a:p>
            <a:pPr marL="0"/>
            <a:r>
              <a:rPr lang="en-US" sz="2000">
                <a:latin typeface="Times New Roman"/>
                <a:cs typeface="Times New Roman"/>
              </a:rPr>
              <a:t>Post-all post</a:t>
            </a:r>
          </a:p>
          <a:p>
            <a:pPr marL="0"/>
            <a:r>
              <a:rPr lang="en-US" sz="2000">
                <a:latin typeface="Times New Roman"/>
                <a:cs typeface="Times New Roman"/>
              </a:rPr>
              <a:t>Media-library, add new</a:t>
            </a:r>
          </a:p>
          <a:p>
            <a:pPr marL="0"/>
            <a:r>
              <a:rPr lang="en-US" sz="2000">
                <a:latin typeface="Times New Roman"/>
                <a:cs typeface="Times New Roman"/>
              </a:rPr>
              <a:t>property-add new</a:t>
            </a:r>
          </a:p>
          <a:p>
            <a:pPr marL="0"/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89D1A-F633-4198-B3CC-9BDB8A48AF20}"/>
              </a:ext>
            </a:extLst>
          </p:cNvPr>
          <p:cNvSpPr txBox="1"/>
          <p:nvPr/>
        </p:nvSpPr>
        <p:spPr>
          <a:xfrm>
            <a:off x="7877467" y="1608667"/>
            <a:ext cx="4246415" cy="45011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>
                <a:latin typeface="Times New Roman"/>
                <a:cs typeface="Times New Roman"/>
              </a:rPr>
              <a:t>User </a:t>
            </a:r>
            <a:endParaRPr lang="en-US" b="1">
              <a:latin typeface="Times New Roman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Register/Login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Homepage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Profile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Property management-contact form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Search property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Bookmark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For enquires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Change password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atin typeface="Times New Roman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atin typeface="Times New Roman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atin typeface="Times New Roman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atin typeface="Times New Roman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7141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39CA1-1814-4E0C-B67E-DA5CEC6A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latin typeface="Times New Roman"/>
                <a:cs typeface="Calibri Light"/>
              </a:rPr>
              <a:t>Manual testing - sprint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F253-953C-4E5C-AE04-FD82A43CE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406648"/>
            <a:ext cx="9724031" cy="39220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Times New Roman"/>
                <a:cs typeface="Calibri"/>
              </a:rPr>
              <a:t>Activities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GB" sz="2000" dirty="0">
                <a:latin typeface="Times New Roman"/>
                <a:cs typeface="Calibri"/>
              </a:rPr>
              <a:t>Planning-User stories in Jira</a:t>
            </a:r>
          </a:p>
          <a:p>
            <a:r>
              <a:rPr lang="en-GB" sz="2000" dirty="0">
                <a:latin typeface="Times New Roman"/>
                <a:cs typeface="Calibri"/>
              </a:rPr>
              <a:t>Work allocation- For test design to team members- Jira tasks</a:t>
            </a:r>
          </a:p>
          <a:p>
            <a:r>
              <a:rPr lang="en-GB" sz="2000" dirty="0">
                <a:latin typeface="Times New Roman"/>
                <a:cs typeface="Calibri"/>
              </a:rPr>
              <a:t>Test design process-</a:t>
            </a:r>
            <a:endParaRPr lang="en-GB" sz="2000" dirty="0">
              <a:latin typeface="Calibri" panose="020F0502020204030204"/>
              <a:cs typeface="Calibri"/>
            </a:endParaRP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Times New Roman"/>
              </a:rPr>
              <a:t>        Scenarios- categorised based on business risks</a:t>
            </a:r>
            <a:r>
              <a:rPr lang="en-GB" sz="2000" dirty="0">
                <a:latin typeface="Times New Roman"/>
                <a:cs typeface="Calibri"/>
              </a:rPr>
              <a:t>        </a:t>
            </a: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Calibri"/>
              </a:rPr>
              <a:t>        Test cases and equivalence partition was created</a:t>
            </a:r>
            <a:endParaRPr lang="en-GB" sz="2000" dirty="0">
              <a:latin typeface="Calibri" panose="020F0502020204030204"/>
              <a:cs typeface="Calibri"/>
            </a:endParaRP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Calibri"/>
              </a:rPr>
              <a:t>        Pre-conditions and specification for data creation</a:t>
            </a:r>
          </a:p>
          <a:p>
            <a:r>
              <a:rPr lang="en-GB" sz="2000" dirty="0">
                <a:latin typeface="Times New Roman"/>
                <a:cs typeface="Calibri"/>
              </a:rPr>
              <a:t>Review process and execution.</a:t>
            </a:r>
          </a:p>
        </p:txBody>
      </p:sp>
    </p:spTree>
    <p:extLst>
      <p:ext uri="{BB962C8B-B14F-4D97-AF65-F5344CB8AC3E}">
        <p14:creationId xmlns:p14="http://schemas.microsoft.com/office/powerpoint/2010/main" val="161492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F253-953C-4E5C-AE04-FD82A43CE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900" y="2355071"/>
            <a:ext cx="9998519" cy="40322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 dirty="0">
                <a:latin typeface="Times New Roman"/>
                <a:cs typeface="Calibri"/>
              </a:rPr>
              <a:t>Change password and property management contact form functionalities was assigned by scrum master.</a:t>
            </a:r>
          </a:p>
          <a:p>
            <a:r>
              <a:rPr lang="en-GB" sz="2000" dirty="0">
                <a:latin typeface="Times New Roman"/>
                <a:cs typeface="Calibri"/>
              </a:rPr>
              <a:t>Stories and task for change password and property management contact form was created in Jira.</a:t>
            </a:r>
          </a:p>
          <a:p>
            <a:r>
              <a:rPr lang="en-GB" sz="2000" dirty="0">
                <a:latin typeface="Times New Roman"/>
                <a:cs typeface="Calibri"/>
              </a:rPr>
              <a:t>Test cases for change password and property management contact form was created in excel.</a:t>
            </a:r>
          </a:p>
          <a:p>
            <a:r>
              <a:rPr lang="en-GB" sz="2000" dirty="0">
                <a:latin typeface="Times New Roman"/>
                <a:cs typeface="Calibri"/>
              </a:rPr>
              <a:t>Test cases were reviewed and executed.</a:t>
            </a:r>
          </a:p>
          <a:p>
            <a:r>
              <a:rPr lang="en-GB" sz="2000" dirty="0">
                <a:latin typeface="Times New Roman"/>
                <a:cs typeface="Calibri"/>
              </a:rPr>
              <a:t>Defects and issues which were found during the execution of test cases and were noted down.</a:t>
            </a:r>
          </a:p>
          <a:p>
            <a:r>
              <a:rPr lang="en-GB" sz="2000" dirty="0">
                <a:latin typeface="Times New Roman"/>
                <a:cs typeface="Calibri"/>
              </a:rPr>
              <a:t>Bugs were created in Jira.</a:t>
            </a:r>
            <a:endParaRPr lang="en-GB" sz="1200" dirty="0">
              <a:latin typeface="Times New Roman"/>
              <a:cs typeface="Calibri"/>
            </a:endParaRPr>
          </a:p>
          <a:p>
            <a:endParaRPr lang="en-GB" sz="2000" dirty="0"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Calibri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5EDEF4-02D2-4E50-ADA3-EC86280B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6" y="39266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Times New Roman"/>
                <a:cs typeface="Times New Roman"/>
              </a:rPr>
              <a:t>Sprint 1 </a:t>
            </a:r>
          </a:p>
        </p:txBody>
      </p:sp>
    </p:spTree>
    <p:extLst>
      <p:ext uri="{BB962C8B-B14F-4D97-AF65-F5344CB8AC3E}">
        <p14:creationId xmlns:p14="http://schemas.microsoft.com/office/powerpoint/2010/main" val="121180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F253-953C-4E5C-AE04-FD82A43CE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706" y="2110897"/>
            <a:ext cx="9724031" cy="4032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/>
            <a:r>
              <a:rPr lang="en-GB" sz="2000" u="sng" dirty="0">
                <a:latin typeface="Times New Roman"/>
                <a:cs typeface="Calibri"/>
                <a:hlinkClick r:id="rId2"/>
              </a:rPr>
              <a:t>2 Stories</a:t>
            </a:r>
            <a:r>
              <a:rPr lang="en-GB" sz="2000" dirty="0">
                <a:latin typeface="Times New Roman"/>
                <a:cs typeface="Calibri"/>
              </a:rPr>
              <a:t> were created in Jira with respect to Admin side and user side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Calibri"/>
              </a:rPr>
              <a:t>         </a:t>
            </a:r>
            <a:r>
              <a:rPr lang="en-GB" sz="2000" dirty="0">
                <a:latin typeface="Times New Roman"/>
                <a:cs typeface="Calibri"/>
                <a:hlinkClick r:id="rId3"/>
              </a:rPr>
              <a:t>No of tasks &amp; sub-tasks</a:t>
            </a:r>
            <a:r>
              <a:rPr lang="en-GB" sz="2000" dirty="0">
                <a:latin typeface="Times New Roman"/>
                <a:cs typeface="Calibri"/>
              </a:rPr>
              <a:t>- 4</a:t>
            </a:r>
          </a:p>
          <a:p>
            <a:r>
              <a:rPr lang="en-GB" sz="2000" dirty="0">
                <a:latin typeface="Times New Roman"/>
                <a:cs typeface="Calibri"/>
                <a:hlinkClick r:id="rId4"/>
              </a:rPr>
              <a:t>Review</a:t>
            </a:r>
            <a:r>
              <a:rPr lang="en-GB" sz="2000" dirty="0">
                <a:latin typeface="Times New Roman"/>
                <a:cs typeface="Calibri"/>
              </a:rPr>
              <a:t> of each task was completed.</a:t>
            </a:r>
          </a:p>
          <a:p>
            <a:r>
              <a:rPr lang="en-GB" sz="2000" dirty="0">
                <a:latin typeface="Times New Roman"/>
                <a:cs typeface="Calibri"/>
                <a:hlinkClick r:id="rId5"/>
              </a:rPr>
              <a:t>Execution</a:t>
            </a:r>
            <a:r>
              <a:rPr lang="en-GB" sz="2000" dirty="0">
                <a:latin typeface="Times New Roman"/>
                <a:cs typeface="Calibri"/>
              </a:rPr>
              <a:t> of the testcase was submitted.</a:t>
            </a:r>
          </a:p>
          <a:p>
            <a:r>
              <a:rPr lang="en-GB" sz="2000" dirty="0">
                <a:latin typeface="Times New Roman"/>
                <a:cs typeface="Calibri"/>
              </a:rPr>
              <a:t>Defects were logged into the </a:t>
            </a:r>
            <a:r>
              <a:rPr lang="en-GB" sz="2000" dirty="0">
                <a:latin typeface="Times New Roman"/>
                <a:cs typeface="Calibri"/>
                <a:hlinkClick r:id="rId6"/>
              </a:rPr>
              <a:t>defect log</a:t>
            </a:r>
            <a:r>
              <a:rPr lang="en-GB" sz="2000" dirty="0">
                <a:latin typeface="Times New Roman"/>
                <a:cs typeface="Calibri"/>
              </a:rPr>
              <a:t> </a:t>
            </a:r>
          </a:p>
          <a:p>
            <a:r>
              <a:rPr lang="en-GB" sz="2000" dirty="0">
                <a:latin typeface="Times New Roman"/>
                <a:cs typeface="Calibri"/>
                <a:hlinkClick r:id="rId7"/>
              </a:rPr>
              <a:t>Issue log</a:t>
            </a:r>
            <a:r>
              <a:rPr lang="en-GB" sz="2000" dirty="0">
                <a:latin typeface="Times New Roman"/>
                <a:cs typeface="Calibri"/>
              </a:rPr>
              <a:t> was created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5EDEF4-02D2-4E50-ADA3-EC86280B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6" y="39266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Times New Roman"/>
                <a:cs typeface="Calibri Light"/>
              </a:rPr>
              <a:t>Jira – Workflow in Sprint 1</a:t>
            </a:r>
            <a:endParaRPr lang="en-GB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3709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3F87FA-D63A-4069-901C-AC3C25C42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latin typeface="Times New Roman"/>
                <a:cs typeface="Times New Roman"/>
              </a:rPr>
              <a:t>Automation testing - Sprint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00176-8953-456D-8AD7-124F9C3E4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75602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 dirty="0">
                <a:latin typeface="Times New Roman"/>
                <a:cs typeface="Times New Roman"/>
              </a:rPr>
              <a:t>Planning activities-selection of test cases for automation under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Times New Roman"/>
              </a:rPr>
              <a:t>        Smoke test </a:t>
            </a: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Times New Roman"/>
              </a:rPr>
              <a:t>        Sanity test</a:t>
            </a: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Times New Roman"/>
              </a:rPr>
              <a:t>        Regression test</a:t>
            </a:r>
          </a:p>
          <a:p>
            <a:r>
              <a:rPr lang="en-GB" sz="2000" dirty="0">
                <a:latin typeface="Times New Roman"/>
                <a:cs typeface="Times New Roman"/>
              </a:rPr>
              <a:t>Task allocation for automation test cases to automation testers</a:t>
            </a:r>
          </a:p>
          <a:p>
            <a:r>
              <a:rPr lang="en-GB" sz="2000" dirty="0">
                <a:latin typeface="Times New Roman"/>
                <a:cs typeface="Times New Roman"/>
              </a:rPr>
              <a:t>Techniques followed - Selenium , Java ,Maven, TestNG, Page Object Model, frameworks selected for the automation </a:t>
            </a:r>
          </a:p>
        </p:txBody>
      </p:sp>
    </p:spTree>
    <p:extLst>
      <p:ext uri="{BB962C8B-B14F-4D97-AF65-F5344CB8AC3E}">
        <p14:creationId xmlns:p14="http://schemas.microsoft.com/office/powerpoint/2010/main" val="199221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F253-953C-4E5C-AE04-FD82A43CE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900" y="2345740"/>
            <a:ext cx="9724031" cy="4032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GB" sz="2000" dirty="0">
              <a:latin typeface="Times New Roman"/>
              <a:cs typeface="Calibri"/>
            </a:endParaRPr>
          </a:p>
          <a:p>
            <a:endParaRPr lang="en-GB" sz="2000" dirty="0">
              <a:latin typeface="Times New Roman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5EDEF4-02D2-4E50-ADA3-EC86280B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6" y="392667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Times New Roman"/>
                <a:cs typeface="Calibri Light"/>
              </a:rPr>
              <a:t>Sprint 2</a:t>
            </a:r>
            <a:endParaRPr lang="en-GB" sz="4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EBA2AA-9DBC-47FF-A725-87636BA020E8}"/>
              </a:ext>
            </a:extLst>
          </p:cNvPr>
          <p:cNvSpPr txBox="1"/>
          <p:nvPr/>
        </p:nvSpPr>
        <p:spPr>
          <a:xfrm>
            <a:off x="1168706" y="2222980"/>
            <a:ext cx="10419914" cy="40010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Regression Test -Change Password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Regression Test -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management-contact form</a:t>
            </a:r>
          </a:p>
          <a:p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Automation of change password and property management contact form was done using eclipse.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/>
                <a:cs typeface="Times New Roman"/>
              </a:rPr>
              <a:t>Selenium , Java ,Maven, TestNG, Page Object Model, frameworks selected for the automation.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/>
                <a:cs typeface="Times New Roman"/>
              </a:rPr>
              <a:t>Screenshots of non-functional commands were taken and defects were noted down.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/>
                <a:cs typeface="Times New Roman"/>
              </a:rPr>
              <a:t>TestNG reports were generated.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GB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976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F253-953C-4E5C-AE04-FD82A43CE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702" y="1484964"/>
            <a:ext cx="9724031" cy="40322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 u="sng" dirty="0">
                <a:latin typeface="Times New Roman"/>
                <a:cs typeface="Calibri"/>
                <a:hlinkClick r:id="rId2"/>
              </a:rPr>
              <a:t>2 Stories</a:t>
            </a:r>
            <a:r>
              <a:rPr lang="en-GB" sz="2000" dirty="0">
                <a:latin typeface="Times New Roman"/>
                <a:cs typeface="Calibri"/>
              </a:rPr>
              <a:t> were created in Jira with respect to Admin side and user side</a:t>
            </a:r>
            <a:endParaRPr lang="en-US" dirty="0">
              <a:cs typeface="Calibri" panose="020F0502020204030204"/>
            </a:endParaRPr>
          </a:p>
          <a:p>
            <a:r>
              <a:rPr lang="en-GB" sz="2000" dirty="0">
                <a:latin typeface="Times New Roman"/>
                <a:cs typeface="Calibri"/>
              </a:rPr>
              <a:t>Sprint 2 -</a:t>
            </a: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Calibri"/>
              </a:rPr>
              <a:t>         </a:t>
            </a:r>
            <a:r>
              <a:rPr lang="en-GB" sz="2000" dirty="0">
                <a:latin typeface="Times New Roman"/>
                <a:cs typeface="Calibri"/>
                <a:hlinkClick r:id="rId3"/>
              </a:rPr>
              <a:t>No of tasks &amp; sub-tasks</a:t>
            </a:r>
            <a:r>
              <a:rPr lang="en-GB" sz="2000" dirty="0">
                <a:latin typeface="Times New Roman"/>
                <a:cs typeface="Calibri"/>
              </a:rPr>
              <a:t>- 2</a:t>
            </a:r>
          </a:p>
          <a:p>
            <a:r>
              <a:rPr lang="en-GB" sz="2000" dirty="0">
                <a:latin typeface="Times New Roman"/>
                <a:cs typeface="Calibri"/>
              </a:rPr>
              <a:t>Defects were logged into the </a:t>
            </a:r>
            <a:r>
              <a:rPr lang="en-GB" sz="2000" dirty="0">
                <a:latin typeface="Times New Roman"/>
                <a:cs typeface="Calibri"/>
                <a:hlinkClick r:id="rId4"/>
              </a:rPr>
              <a:t>defect log</a:t>
            </a:r>
            <a:endParaRPr lang="en-GB" sz="2000" dirty="0">
              <a:latin typeface="Times New Roman"/>
              <a:ea typeface="+mn-lt"/>
              <a:cs typeface="+mn-lt"/>
            </a:endParaRPr>
          </a:p>
          <a:p>
            <a:r>
              <a:rPr lang="en-GB" sz="2000" dirty="0">
                <a:latin typeface="Times New Roman"/>
                <a:cs typeface="Calibri"/>
                <a:hlinkClick r:id="rId5"/>
              </a:rPr>
              <a:t>Issue log</a:t>
            </a:r>
            <a:r>
              <a:rPr lang="en-GB" sz="2000" dirty="0">
                <a:latin typeface="Times New Roman"/>
                <a:cs typeface="Calibri"/>
              </a:rPr>
              <a:t> was created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5EDEF4-02D2-4E50-ADA3-EC86280B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6" y="392667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Times New Roman"/>
                <a:cs typeface="Calibri Light"/>
              </a:rPr>
              <a:t>Jira – Workflow in Sprint 2</a:t>
            </a:r>
            <a:endParaRPr lang="en-GB" sz="4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6442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1797</TotalTime>
  <Words>419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REAL ESTATE </vt:lpstr>
      <vt:lpstr>PowerPoint Presentation</vt:lpstr>
      <vt:lpstr>FEATURES</vt:lpstr>
      <vt:lpstr>Manual testing - sprint 1</vt:lpstr>
      <vt:lpstr>Sprint 1 </vt:lpstr>
      <vt:lpstr>Jira – Workflow in Sprint 1</vt:lpstr>
      <vt:lpstr>Automation testing - Sprint 2</vt:lpstr>
      <vt:lpstr>Sprint 2</vt:lpstr>
      <vt:lpstr>Jira – Workflow in Sprint 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Varshitha N[Capgemini-B2]</cp:lastModifiedBy>
  <cp:revision>35</cp:revision>
  <dcterms:created xsi:type="dcterms:W3CDTF">2021-10-12T06:58:33Z</dcterms:created>
  <dcterms:modified xsi:type="dcterms:W3CDTF">2021-10-18T12:10:23Z</dcterms:modified>
</cp:coreProperties>
</file>