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20/07/2022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20/07/2022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37"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8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30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2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61"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77"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40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4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85"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09"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33"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57"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7/20/2022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113"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53"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www.linkedin.com/in/sreelakshmi-kilari-1894961a7/" TargetMode="External"/><Relationship Id="rId3" Type="http://schemas.openxmlformats.org/officeDocument/2006/relationships/hyperlink" Target="mailto:raubins.raj@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capgemini-my.sharepoint.com/:v:/p/sreelakshmi_kilari/EXI_Rf0CkBJOvroyV2NUPT8BZRPehv_5fxhiwPgmmddwEA?e=Jf4eQI" TargetMode="External"/><Relationship Id="rId5" Type="http://schemas.openxmlformats.org/officeDocument/2006/relationships/image" Target="../media/image14.png"/><Relationship Id="rId10" Type="http://schemas.openxmlformats.org/officeDocument/2006/relationships/image" Target="../media/image17.jpeg"/><Relationship Id="rId4" Type="http://schemas.openxmlformats.org/officeDocument/2006/relationships/hyperlink" Target="https://github.com/Sreelakshmi-kilari/Sreelakshmi_Assignments" TargetMode="Externa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280567"/>
          </a:xfrm>
        </p:spPr>
        <p:txBody>
          <a:bodyPr/>
          <a:lstStyle/>
          <a:p>
            <a:pPr eaLnBrk="1" hangingPunct="1">
              <a:lnSpc>
                <a:spcPct val="114000"/>
              </a:lnSpc>
            </a:pPr>
            <a:r>
              <a:rPr lang="en-US" altLang="en-US" sz="1400" b="1" dirty="0"/>
              <a:t>On Demand Car Wash System</a:t>
            </a:r>
          </a:p>
          <a:p>
            <a:pPr eaLnBrk="1" hangingPunct="1">
              <a:lnSpc>
                <a:spcPct val="114000"/>
              </a:lnSpc>
            </a:pPr>
            <a:r>
              <a:rPr lang="en-IN" altLang="en-US" sz="1100" dirty="0"/>
              <a:t>Completed end to end case study of On Demand Car Wash System Application along with Swagger and Data validation for UI for Customer Login.</a:t>
            </a:r>
            <a:r>
              <a:rPr lang="en-US" altLang="en-US" sz="1100" dirty="0"/>
              <a:t>UI and React Bootstrap used for user interface.</a:t>
            </a:r>
            <a:endParaRPr lang="en-US" altLang="nl-NL" sz="1100" b="1"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279525"/>
            <a:ext cx="2374900" cy="295275"/>
          </a:xfrm>
        </p:spPr>
        <p:txBody>
          <a:bodyPr/>
          <a:lstStyle/>
          <a:p>
            <a:pPr eaLnBrk="1" hangingPunct="1"/>
            <a:r>
              <a:rPr lang="nl-NL" altLang="nl-NL"/>
              <a:t>Bangalore</a:t>
            </a:r>
          </a:p>
          <a:p>
            <a:pPr eaLnBrk="1" hangingPunct="1"/>
            <a:endParaRPr lang="nl-NL" altLang="nl-NL"/>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1300"/>
            <a:ext cx="2373313" cy="325438"/>
          </a:xfrm>
        </p:spPr>
        <p:txBody>
          <a:bodyPr/>
          <a:lstStyle/>
          <a:p>
            <a:pPr eaLnBrk="1" hangingPunct="1"/>
            <a:r>
              <a:rPr lang="nl-NL" altLang="nl-NL" dirty="0">
                <a:hlinkClick r:id="rId3"/>
              </a:rPr>
              <a:t>Sreelakshmi.kilari@capgemini.com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+91 9618068057</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050" dirty="0"/>
              <a:t>Hands on experience in developing web pages using </a:t>
            </a:r>
            <a:r>
              <a:rPr lang="en-US" sz="1050" b="1" dirty="0"/>
              <a:t>HTML5, CSS3, Object Oriented Java script, ES6, JSON, XML</a:t>
            </a:r>
            <a:r>
              <a:rPr lang="en-US" sz="1050" dirty="0"/>
              <a:t>. Good understanding of Document Object Model (DOM) and DOM Functions.</a:t>
            </a:r>
          </a:p>
          <a:p>
            <a:pPr marL="171450" indent="-171450">
              <a:buFont typeface="Arial" panose="020B0604020202020204" pitchFamily="34" charset="0"/>
              <a:buChar char="•"/>
            </a:pPr>
            <a:r>
              <a:rPr lang="en-US" altLang="en-US" sz="1050" dirty="0"/>
              <a:t>Proficient </a:t>
            </a:r>
            <a:r>
              <a:rPr lang="en-US" altLang="en-US" sz="1050" b="1" dirty="0"/>
              <a:t>React developer</a:t>
            </a:r>
            <a:r>
              <a:rPr lang="en-US" altLang="en-US" sz="1050" dirty="0"/>
              <a:t> with working knowledge on </a:t>
            </a:r>
            <a:r>
              <a:rPr lang="en-US" altLang="en-US" sz="1050" b="1" dirty="0"/>
              <a:t>ReactJS</a:t>
            </a:r>
            <a:r>
              <a:rPr lang="en-US" altLang="en-US" sz="1050" dirty="0"/>
              <a:t>(Hooks, redux).</a:t>
            </a:r>
          </a:p>
          <a:p>
            <a:pPr marL="171450" indent="-171450">
              <a:buFont typeface="Arial" panose="020B0604020202020204" pitchFamily="34" charset="0"/>
              <a:buChar char="•"/>
            </a:pPr>
            <a:r>
              <a:rPr lang="en-US" altLang="en-US" sz="1050" b="1" dirty="0"/>
              <a:t>Java Microservice</a:t>
            </a:r>
            <a:r>
              <a:rPr lang="en-US" altLang="en-US" sz="1050" dirty="0"/>
              <a:t> Development knowledge using </a:t>
            </a:r>
            <a:r>
              <a:rPr lang="en-US" altLang="en-US" sz="1050" b="1" dirty="0"/>
              <a:t>Spring boot and spring cloud</a:t>
            </a:r>
            <a:r>
              <a:rPr lang="en-US" altLang="en-US" sz="1050" dirty="0"/>
              <a:t> framework on an intermediate level.</a:t>
            </a:r>
          </a:p>
          <a:p>
            <a:pPr marL="171450" indent="-171450">
              <a:buFont typeface="Arial" panose="020B0604020202020204" pitchFamily="34" charset="0"/>
              <a:buChar char="•"/>
            </a:pPr>
            <a:r>
              <a:rPr lang="en-US" altLang="nl-NL" sz="1050" dirty="0"/>
              <a:t>Implemented </a:t>
            </a:r>
            <a:r>
              <a:rPr lang="en-US" altLang="nl-NL" sz="1050" b="1" dirty="0"/>
              <a:t>Nodejs</a:t>
            </a:r>
            <a:r>
              <a:rPr lang="en-US" altLang="nl-NL" sz="1050" dirty="0"/>
              <a:t> in case study and upskilling his knowledge continuously.</a:t>
            </a:r>
          </a:p>
          <a:p>
            <a:pPr marL="171450" indent="-171450">
              <a:buFont typeface="Arial" panose="020B0604020202020204" pitchFamily="34" charset="0"/>
              <a:buChar char="•"/>
            </a:pPr>
            <a:r>
              <a:rPr lang="en-US" altLang="nl-NL" sz="1050" dirty="0"/>
              <a:t>Experienced in practicing </a:t>
            </a:r>
            <a:r>
              <a:rPr lang="en-US" altLang="nl-NL" sz="1050" b="1" dirty="0"/>
              <a:t>TDD based development </a:t>
            </a:r>
            <a:r>
              <a:rPr lang="en-US" altLang="nl-NL" sz="1050" dirty="0"/>
              <a:t>using tools like </a:t>
            </a:r>
            <a:r>
              <a:rPr lang="en-US" altLang="nl-NL" sz="1050" b="1" dirty="0"/>
              <a:t>Mockito, Junit, Istanbul </a:t>
            </a:r>
            <a:r>
              <a:rPr lang="en-US" altLang="nl-NL" sz="1050" dirty="0"/>
              <a:t>and ensuring quality</a:t>
            </a:r>
            <a:endParaRPr lang="en-US" altLang="nl-NL" sz="90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err="1"/>
              <a:t>Kilari.Sreelakshmi</a:t>
            </a:r>
            <a:endParaRPr lang="en-IN" altLang="en-US" dirty="0"/>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34522" y="6091933"/>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71480" y="6167537"/>
            <a:ext cx="47312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8"/>
            <a:extLst>
              <a:ext uri="{FF2B5EF4-FFF2-40B4-BE49-F238E27FC236}">
                <a16:creationId xmlns:a16="http://schemas.microsoft.com/office/drawing/2014/main" id="{89622B52-B834-40D0-9BA5-24EF14F2A61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72400" y="2098605"/>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74988" y="198913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1171282298"/>
              </p:ext>
            </p:extLst>
          </p:nvPr>
        </p:nvGraphicFramePr>
        <p:xfrm>
          <a:off x="9186863" y="1229421"/>
          <a:ext cx="3200400" cy="5334000"/>
        </p:xfrm>
        <a:graphic>
          <a:graphicData uri="http://schemas.openxmlformats.org/drawingml/2006/table">
            <a:tbl>
              <a:tblPr firstRow="1" bandRow="1">
                <a:tableStyleId>{0E3FDE45-AF77-4B5C-9715-49D594BDF05E}</a:tableStyleId>
              </a:tblPr>
              <a:tblGrid>
                <a:gridCol w="685800">
                  <a:extLst>
                    <a:ext uri="{9D8B030D-6E8A-4147-A177-3AD203B41FA5}">
                      <a16:colId xmlns:a16="http://schemas.microsoft.com/office/drawing/2014/main" val="3331298770"/>
                    </a:ext>
                  </a:extLst>
                </a:gridCol>
                <a:gridCol w="2514600">
                  <a:extLst>
                    <a:ext uri="{9D8B030D-6E8A-4147-A177-3AD203B41FA5}">
                      <a16:colId xmlns:a16="http://schemas.microsoft.com/office/drawing/2014/main" val="879084521"/>
                    </a:ext>
                  </a:extLst>
                </a:gridCol>
              </a:tblGrid>
              <a:tr h="432579">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Generics, Collections, Arrays, Loops, Lambda Exp, Stream API</a:t>
                      </a:r>
                    </a:p>
                    <a:p>
                      <a:r>
                        <a:rPr kumimoji="0" lang="en-US" sz="800" b="0" u="none" strike="noStrike" kern="1200" cap="none" spc="0" normalizeH="0" baseline="0" dirty="0">
                          <a:ln>
                            <a:noFill/>
                          </a:ln>
                          <a:effectLst/>
                          <a:uLnTx/>
                          <a:uFillTx/>
                        </a:rPr>
                        <a:t>Junit, Mockito, Servlets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172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IOC &amp; Dependency Injection, Autowire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479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REST controllers, Implementation of GET, POST, PUT &amp; DELETE, Bean Validation &amp; Exception Handling, Testing Services, Controller &amp; Repository layer</a:t>
                      </a:r>
                      <a:endParaRPr lang="en-US" sz="800" dirty="0">
                        <a:solidFill>
                          <a:schemeClr val="tx1"/>
                        </a:solidFill>
                      </a:endParaRPr>
                    </a:p>
                  </a:txBody>
                  <a:tcPr/>
                </a:tc>
                <a:extLst>
                  <a:ext uri="{0D108BD9-81ED-4DB2-BD59-A6C34878D82A}">
                    <a16:rowId xmlns:a16="http://schemas.microsoft.com/office/drawing/2014/main" val="3229840877"/>
                  </a:ext>
                </a:extLst>
              </a:tr>
              <a:tr h="317225">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Implement DAO layer using spring Data repositories, Transaction Management</a:t>
                      </a:r>
                      <a:endParaRPr lang="en-US" sz="800" dirty="0">
                        <a:solidFill>
                          <a:schemeClr val="tx1"/>
                        </a:solidFill>
                      </a:endParaRPr>
                    </a:p>
                  </a:txBody>
                  <a:tcPr/>
                </a:tc>
                <a:extLst>
                  <a:ext uri="{0D108BD9-81ED-4DB2-BD59-A6C34878D82A}">
                    <a16:rowId xmlns:a16="http://schemas.microsoft.com/office/drawing/2014/main" val="668073409"/>
                  </a:ext>
                </a:extLst>
              </a:tr>
              <a:tr h="547934">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Boot Starters, annotations, Messaging Service, Sync/Async comms, Swagger API specifications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31722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Eureka, </a:t>
                      </a:r>
                      <a:r>
                        <a:rPr kumimoji="0" lang="en-US" sz="800" u="none" strike="noStrike" kern="1200" cap="none" spc="0" normalizeH="0" baseline="0" dirty="0" err="1">
                          <a:ln>
                            <a:noFill/>
                          </a:ln>
                          <a:solidFill>
                            <a:schemeClr val="tx1"/>
                          </a:solidFill>
                          <a:effectLst/>
                          <a:uLnTx/>
                          <a:uFillTx/>
                          <a:latin typeface="+mn-lt"/>
                          <a:ea typeface="+mn-ea"/>
                          <a:cs typeface="+mn-cs"/>
                        </a:rPr>
                        <a:t>Hystrix</a:t>
                      </a:r>
                      <a:r>
                        <a:rPr kumimoji="0" lang="en-US" sz="800" u="none" strike="noStrike" kern="1200" cap="none" spc="0" normalizeH="0" baseline="0" dirty="0">
                          <a:ln>
                            <a:noFill/>
                          </a:ln>
                          <a:solidFill>
                            <a:schemeClr val="tx1"/>
                          </a:solidFill>
                          <a:effectLst/>
                          <a:uLnTx/>
                          <a:uFillTx/>
                          <a:latin typeface="+mn-lt"/>
                          <a:ea typeface="+mn-ea"/>
                          <a:cs typeface="+mn-cs"/>
                        </a:rPr>
                        <a:t>, </a:t>
                      </a:r>
                      <a:r>
                        <a:rPr kumimoji="0" lang="en-US" sz="800" u="none" strike="noStrike" kern="1200" cap="none" spc="0" normalizeH="0" baseline="0" dirty="0" err="1">
                          <a:ln>
                            <a:noFill/>
                          </a:ln>
                          <a:solidFill>
                            <a:schemeClr val="tx1"/>
                          </a:solidFill>
                          <a:effectLst/>
                          <a:uLnTx/>
                          <a:uFillTx/>
                          <a:latin typeface="+mn-lt"/>
                          <a:ea typeface="+mn-ea"/>
                          <a:cs typeface="+mn-cs"/>
                        </a:rPr>
                        <a:t>Zuul</a:t>
                      </a:r>
                      <a:r>
                        <a:rPr kumimoji="0" lang="en-US" sz="800" u="none" strike="noStrike" kern="1200" cap="none" spc="0" normalizeH="0" baseline="0" dirty="0">
                          <a:ln>
                            <a:noFill/>
                          </a:ln>
                          <a:solidFill>
                            <a:schemeClr val="tx1"/>
                          </a:solidFill>
                          <a:effectLst/>
                          <a:uLnTx/>
                          <a:uFillTx/>
                          <a:latin typeface="+mn-lt"/>
                          <a:ea typeface="+mn-ea"/>
                          <a:cs typeface="+mn-cs"/>
                        </a:rPr>
                        <a:t> &amp; Config Server</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32579">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Jasmin &amp; Karma</a:t>
                      </a:r>
                    </a:p>
                    <a:p>
                      <a:pPr marL="0" lvl="1" indent="0" algn="l" defTabSz="914400" rtl="0" eaLnBrk="1" latinLnBrk="0" hangingPunct="1">
                        <a:buFont typeface="Arial" panose="020B0604020202020204" pitchFamily="34" charset="0"/>
                        <a:buNone/>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172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Advanced RDS Basics</a:t>
                      </a:r>
                    </a:p>
                  </a:txBody>
                  <a:tcPr/>
                </a:tc>
                <a:extLst>
                  <a:ext uri="{0D108BD9-81ED-4DB2-BD59-A6C34878D82A}">
                    <a16:rowId xmlns:a16="http://schemas.microsoft.com/office/drawing/2014/main" val="3158575213"/>
                  </a:ext>
                </a:extLst>
              </a:tr>
              <a:tr h="432579">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2298680090"/>
                  </a:ext>
                </a:extLst>
              </a:tr>
              <a:tr h="432579">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IDE,PMD,Checkstyle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lvl="1" indent="0" algn="l" defTabSz="914400" rtl="0" eaLnBrk="1" latinLnBrk="0" hangingPunct="1">
                        <a:buFont typeface="Arial" panose="020B0604020202020204" pitchFamily="34" charset="0"/>
                        <a:buNone/>
                      </a:pPr>
                      <a:endParaRPr kumimoji="0" lang="en-US" sz="8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9512774"/>
                  </a:ext>
                </a:extLst>
              </a:tr>
              <a:tr h="5479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645317192"/>
                  </a:ext>
                </a:extLst>
              </a:tr>
              <a:tr h="201870">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653916308"/>
                  </a:ext>
                </a:extLst>
              </a:tr>
              <a:tr h="201870">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Engineering </a:t>
            </a:r>
          </a:p>
          <a:p>
            <a:pPr lvl="0">
              <a:lnSpc>
                <a:spcPct val="114000"/>
              </a:lnSpc>
              <a:defRPr/>
            </a:pPr>
            <a:r>
              <a:rPr lang="en-US" altLang="nl-NL" sz="1000" dirty="0">
                <a:solidFill>
                  <a:prstClr val="black"/>
                </a:solidFill>
                <a:latin typeface="Verdana" panose="020B0604030504040204" pitchFamily="34" charset="0"/>
              </a:rPr>
              <a:t>Computer Science : 2016 - 2020</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pic>
        <p:nvPicPr>
          <p:cNvPr id="9" name="Picture Placeholder 8" descr="A picture containing person, clothing&#10;&#10;Description automatically generated">
            <a:extLst>
              <a:ext uri="{FF2B5EF4-FFF2-40B4-BE49-F238E27FC236}">
                <a16:creationId xmlns:a16="http://schemas.microsoft.com/office/drawing/2014/main" id="{DEE2E1D6-23B6-4923-89D7-22E03B6628DC}"/>
              </a:ext>
            </a:extLst>
          </p:cNvPr>
          <p:cNvPicPr>
            <a:picLocks noGrp="1" noChangeAspect="1"/>
          </p:cNvPicPr>
          <p:nvPr>
            <p:ph type="pic" sz="quarter" idx="46"/>
          </p:nvPr>
        </p:nvPicPr>
        <p:blipFill>
          <a:blip r:embed="rId10">
            <a:extLst>
              <a:ext uri="{28A0092B-C50C-407E-A947-70E740481C1C}">
                <a14:useLocalDpi xmlns:a14="http://schemas.microsoft.com/office/drawing/2010/main" val="0"/>
              </a:ext>
            </a:extLst>
          </a:blip>
          <a:srcRect t="10701" b="10701"/>
          <a:stretch>
            <a:fillRect/>
          </a:stretch>
        </p:blipFill>
        <p:spPr>
          <a:xfrm>
            <a:off x="322481" y="182564"/>
            <a:ext cx="1734208" cy="1760538"/>
          </a:xfr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2265</TotalTime>
  <Words>334</Words>
  <Application>Microsoft Office PowerPoint</Application>
  <PresentationFormat>Widescreen</PresentationFormat>
  <Paragraphs>61</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Kilari, Sreelakshmi</cp:lastModifiedBy>
  <cp:revision>109</cp:revision>
  <dcterms:created xsi:type="dcterms:W3CDTF">2020-09-22T06:24:34Z</dcterms:created>
  <dcterms:modified xsi:type="dcterms:W3CDTF">2022-07-20T09:52:40Z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