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Fira Sans Extra Condensed"/>
      <p:regular r:id="rId28"/>
      <p:bold r:id="rId29"/>
      <p:italic r:id="rId30"/>
      <p:boldItalic r:id="rId31"/>
    </p:embeddedFont>
    <p:embeddedFont>
      <p:font typeface="Fira Sans Extra Condensed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boldItalic.fntdata"/><Relationship Id="rId30" Type="http://schemas.openxmlformats.org/officeDocument/2006/relationships/font" Target="fonts/FiraSansExtraCondensed-italic.fntdata"/><Relationship Id="rId11" Type="http://schemas.openxmlformats.org/officeDocument/2006/relationships/slide" Target="slides/slide7.xml"/><Relationship Id="rId33" Type="http://schemas.openxmlformats.org/officeDocument/2006/relationships/font" Target="fonts/FiraSansExtraCondensedSemiBold-bold.fntdata"/><Relationship Id="rId10" Type="http://schemas.openxmlformats.org/officeDocument/2006/relationships/slide" Target="slides/slide6.xml"/><Relationship Id="rId32" Type="http://schemas.openxmlformats.org/officeDocument/2006/relationships/font" Target="fonts/FiraSansExtraCondensedSemiBold-regular.fntdata"/><Relationship Id="rId13" Type="http://schemas.openxmlformats.org/officeDocument/2006/relationships/slide" Target="slides/slide9.xml"/><Relationship Id="rId35" Type="http://schemas.openxmlformats.org/officeDocument/2006/relationships/font" Target="fonts/FiraSansExtraCondensedSemiBold-boldItalic.fntdata"/><Relationship Id="rId12" Type="http://schemas.openxmlformats.org/officeDocument/2006/relationships/slide" Target="slides/slide8.xml"/><Relationship Id="rId34" Type="http://schemas.openxmlformats.org/officeDocument/2006/relationships/font" Target="fonts/FiraSansExtraCondensedSemi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2e7bc6ca4d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g22e7bc6ca4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7bc6ca4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7bc6ca4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e9bd74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e9bd74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4639828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4639828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7bc6ca4d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7bc6ca4d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46398150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46398150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46398150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546398150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54639828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54639828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4639828d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54639828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54503f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54503f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4639828d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54639828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e681748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e681748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e7bc6ca4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e7bc6ca4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e7bc6ca4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e7bc6ca4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ea12e70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ea12e70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 collection: Collecting a large dataset of labeled images that will be used for training the deep learning model.</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Data pre-processing: Preparing the image data for use in training the model, which may include resizing, cropping, normalizing, or augmenting the images.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Model selection: Choosing the appropriate deep learning architecture, such as convolutional neural networks (CNNs), that is suitable for the task at hand.</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Training the model: Training the deep learning model using the prepared image data, which involves forward propagation and backpropagation of errors to adjust the model's weights.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Model evaluation: Evaluating the performance of the model on a validation dataset to assess its accuracy and other metrics.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Hyperparameter tuning: Tweaking the model's hyperparameters, such as the learning rate or number of layers, to improve its performance.</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Test the model: Using a test dataset to validate the performance of the model on unseen data.</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Deploy the model: Deploying the trained model for use in real-world applications, which may involve integrating it into an existing software system or creating an API for other applications to use.</a:t>
            </a:r>
            <a:endParaRPr b="1"/>
          </a:p>
          <a:p>
            <a:pPr indent="0" lvl="0" marL="0" rtl="0" algn="l">
              <a:spcBef>
                <a:spcPts val="0"/>
              </a:spcBef>
              <a:spcAft>
                <a:spcPts val="0"/>
              </a:spcAft>
              <a:buNone/>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7bc6ca4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7bc6ca4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ea12e70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ea12e70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drive.google.com/file/d/1hrgDShPpZc2SLyeOHMVj1tLKz1cJuzMe/view"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colah.github.io/posts/2015-08-Understanding-" TargetMode="External"/><Relationship Id="rId4" Type="http://schemas.openxmlformats.org/officeDocument/2006/relationships/hyperlink" Target="https://www.youtube.com/watch?v=VINCQghQRuM" TargetMode="External"/><Relationship Id="rId5" Type="http://schemas.openxmlformats.org/officeDocument/2006/relationships/hyperlink" Target="https://www.slideshare.net/gakhov" TargetMode="External"/><Relationship Id="rId6" Type="http://schemas.openxmlformats.org/officeDocument/2006/relationships/hyperlink" Target="https://github.com/facebookincubator/prophet" TargetMode="External"/><Relationship Id="rId7" Type="http://schemas.openxmlformats.org/officeDocument/2006/relationships/hyperlink" Target="https://medium.com/@shiyan/understanding-lstm-and-i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nvSpPr>
        <p:spPr>
          <a:xfrm>
            <a:off x="0" y="121503"/>
            <a:ext cx="8752500" cy="1014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lang="en" sz="3200">
                <a:solidFill>
                  <a:srgbClr val="A50021"/>
                </a:solidFill>
              </a:rPr>
              <a:t>Real Time Stock Prediction Using RNN</a:t>
            </a:r>
            <a:endParaRPr b="1" sz="3200">
              <a:solidFill>
                <a:srgbClr val="A50021"/>
              </a:solidFill>
            </a:endParaRPr>
          </a:p>
        </p:txBody>
      </p:sp>
      <p:sp>
        <p:nvSpPr>
          <p:cNvPr id="43" name="Google Shape;43;p13"/>
          <p:cNvSpPr txBox="1"/>
          <p:nvPr/>
        </p:nvSpPr>
        <p:spPr>
          <a:xfrm>
            <a:off x="440300" y="2418375"/>
            <a:ext cx="3846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u="none" cap="none" strike="noStrike">
                <a:solidFill>
                  <a:srgbClr val="833C0B"/>
                </a:solidFill>
                <a:latin typeface="Arial"/>
                <a:ea typeface="Arial"/>
                <a:cs typeface="Arial"/>
                <a:sym typeface="Arial"/>
              </a:rPr>
              <a:t>Team Members</a:t>
            </a:r>
            <a:endParaRPr b="1" i="0" sz="1800" u="none" cap="none" strike="noStrike">
              <a:solidFill>
                <a:srgbClr val="833C0B"/>
              </a:solidFill>
              <a:latin typeface="Arial"/>
              <a:ea typeface="Arial"/>
              <a:cs typeface="Arial"/>
              <a:sym typeface="Arial"/>
            </a:endParaRPr>
          </a:p>
          <a:p>
            <a:pPr indent="0" lvl="0" marL="0" marR="0" rtl="0" algn="l">
              <a:spcBef>
                <a:spcPts val="0"/>
              </a:spcBef>
              <a:spcAft>
                <a:spcPts val="0"/>
              </a:spcAft>
              <a:buNone/>
            </a:pPr>
            <a:r>
              <a:t/>
            </a:r>
            <a:endParaRPr b="1" sz="1800">
              <a:solidFill>
                <a:srgbClr val="833C0B"/>
              </a:solidFill>
            </a:endParaRPr>
          </a:p>
          <a:p>
            <a:pPr indent="0" lvl="0" marL="0" marR="0" rtl="0" algn="l">
              <a:spcBef>
                <a:spcPts val="0"/>
              </a:spcBef>
              <a:spcAft>
                <a:spcPts val="0"/>
              </a:spcAft>
              <a:buNone/>
            </a:pPr>
            <a:r>
              <a:rPr b="1" lang="en" sz="1800">
                <a:solidFill>
                  <a:srgbClr val="385623"/>
                </a:solidFill>
                <a:latin typeface="Arial"/>
                <a:ea typeface="Arial"/>
                <a:cs typeface="Arial"/>
                <a:sym typeface="Arial"/>
              </a:rPr>
              <a:t>1. </a:t>
            </a:r>
            <a:r>
              <a:rPr b="1" lang="en" sz="1800">
                <a:solidFill>
                  <a:srgbClr val="385623"/>
                </a:solidFill>
              </a:rPr>
              <a:t>Sree lakshmi A  - E7321005</a:t>
            </a:r>
            <a:endParaRPr b="1" sz="1800">
              <a:solidFill>
                <a:srgbClr val="385623"/>
              </a:solidFill>
            </a:endParaRPr>
          </a:p>
          <a:p>
            <a:pPr indent="0" lvl="0" marL="0" marR="0" rtl="0" algn="l">
              <a:spcBef>
                <a:spcPts val="0"/>
              </a:spcBef>
              <a:spcAft>
                <a:spcPts val="0"/>
              </a:spcAft>
              <a:buNone/>
            </a:pPr>
            <a:r>
              <a:rPr b="1" lang="en" sz="1800">
                <a:solidFill>
                  <a:srgbClr val="385623"/>
                </a:solidFill>
                <a:latin typeface="Arial"/>
                <a:ea typeface="Arial"/>
                <a:cs typeface="Arial"/>
                <a:sym typeface="Arial"/>
              </a:rPr>
              <a:t>2. Prem Kumar K S - E7321013</a:t>
            </a:r>
            <a:endParaRPr b="1" sz="1800">
              <a:solidFill>
                <a:srgbClr val="385623"/>
              </a:solidFill>
            </a:endParaRPr>
          </a:p>
          <a:p>
            <a:pPr indent="0" lvl="0" marL="0" marR="0" rtl="0" algn="l">
              <a:spcBef>
                <a:spcPts val="0"/>
              </a:spcBef>
              <a:spcAft>
                <a:spcPts val="0"/>
              </a:spcAft>
              <a:buNone/>
            </a:pPr>
            <a:r>
              <a:rPr b="1" lang="en" sz="1800">
                <a:solidFill>
                  <a:srgbClr val="385623"/>
                </a:solidFill>
              </a:rPr>
              <a:t>3. Pavithran V - E7321014</a:t>
            </a:r>
            <a:endParaRPr b="1" sz="1800">
              <a:solidFill>
                <a:srgbClr val="385623"/>
              </a:solidFill>
            </a:endParaRPr>
          </a:p>
        </p:txBody>
      </p:sp>
      <p:sp>
        <p:nvSpPr>
          <p:cNvPr id="44" name="Google Shape;44;p13"/>
          <p:cNvSpPr txBox="1"/>
          <p:nvPr/>
        </p:nvSpPr>
        <p:spPr>
          <a:xfrm>
            <a:off x="5360450" y="2517900"/>
            <a:ext cx="3647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833C0B"/>
                </a:solidFill>
                <a:latin typeface="Arial"/>
                <a:ea typeface="Arial"/>
                <a:cs typeface="Arial"/>
                <a:sym typeface="Arial"/>
              </a:rPr>
              <a:t>Project Guide </a:t>
            </a:r>
            <a:endParaRPr/>
          </a:p>
          <a:p>
            <a:pPr indent="0" lvl="0" marL="0" marR="0" rtl="0" algn="l">
              <a:spcBef>
                <a:spcPts val="0"/>
              </a:spcBef>
              <a:spcAft>
                <a:spcPts val="0"/>
              </a:spcAft>
              <a:buNone/>
            </a:pPr>
            <a:r>
              <a:rPr b="1" lang="en" sz="1800">
                <a:solidFill>
                  <a:srgbClr val="1F3864"/>
                </a:solidFill>
              </a:rPr>
              <a:t>Dr. V .Vanitha</a:t>
            </a:r>
            <a:endParaRPr b="1" sz="1800">
              <a:solidFill>
                <a:srgbClr val="1F3864"/>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1" sz="1800">
              <a:solidFill>
                <a:srgbClr val="1F3864"/>
              </a:solidFill>
              <a:latin typeface="Arial"/>
              <a:ea typeface="Arial"/>
              <a:cs typeface="Arial"/>
              <a:sym typeface="Arial"/>
            </a:endParaRPr>
          </a:p>
          <a:p>
            <a:pPr indent="0" lvl="0" marL="0" marR="0" rtl="0" algn="l">
              <a:spcBef>
                <a:spcPts val="0"/>
              </a:spcBef>
              <a:spcAft>
                <a:spcPts val="0"/>
              </a:spcAft>
              <a:buNone/>
            </a:pPr>
            <a:r>
              <a:t/>
            </a:r>
            <a:endParaRPr b="1" sz="1800">
              <a:solidFill>
                <a:srgbClr val="1F3864"/>
              </a:solidFill>
            </a:endParaRPr>
          </a:p>
        </p:txBody>
      </p:sp>
      <p:sp>
        <p:nvSpPr>
          <p:cNvPr id="45" name="Google Shape;45;p13"/>
          <p:cNvSpPr txBox="1"/>
          <p:nvPr/>
        </p:nvSpPr>
        <p:spPr>
          <a:xfrm>
            <a:off x="3031102" y="1148751"/>
            <a:ext cx="2690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chemeClr val="dk1"/>
                </a:solidFill>
                <a:latin typeface="Arial"/>
                <a:ea typeface="Arial"/>
                <a:cs typeface="Arial"/>
                <a:sym typeface="Arial"/>
              </a:rPr>
              <a:t>INT 6</a:t>
            </a:r>
            <a:r>
              <a:rPr b="1" lang="en" sz="2000">
                <a:solidFill>
                  <a:schemeClr val="dk1"/>
                </a:solidFill>
              </a:rPr>
              <a:t>3</a:t>
            </a:r>
            <a:r>
              <a:rPr b="1" lang="en" sz="2000">
                <a:solidFill>
                  <a:schemeClr val="dk1"/>
                </a:solidFill>
                <a:latin typeface="Arial"/>
                <a:ea typeface="Arial"/>
                <a:cs typeface="Arial"/>
                <a:sym typeface="Arial"/>
              </a:rPr>
              <a:t>5 Internship </a:t>
            </a:r>
            <a:r>
              <a:rPr b="1" lang="en" sz="2000">
                <a:solidFill>
                  <a:schemeClr val="dk1"/>
                </a:solidFill>
              </a:rPr>
              <a:t>4</a:t>
            </a:r>
            <a:r>
              <a:rPr b="1" lang="en" sz="2000">
                <a:solidFill>
                  <a:schemeClr val="dk1"/>
                </a:solidFill>
                <a:latin typeface="Arial"/>
                <a:ea typeface="Arial"/>
                <a:cs typeface="Arial"/>
                <a:sym typeface="Arial"/>
              </a:rPr>
              <a:t> </a:t>
            </a:r>
            <a:endParaRPr b="1" sz="2000">
              <a:solidFill>
                <a:schemeClr val="dk1"/>
              </a:solidFill>
              <a:latin typeface="Arial"/>
              <a:ea typeface="Arial"/>
              <a:cs typeface="Arial"/>
              <a:sym typeface="Arial"/>
            </a:endParaRPr>
          </a:p>
        </p:txBody>
      </p:sp>
      <p:sp>
        <p:nvSpPr>
          <p:cNvPr id="46" name="Google Shape;46;p13"/>
          <p:cNvSpPr txBox="1"/>
          <p:nvPr/>
        </p:nvSpPr>
        <p:spPr>
          <a:xfrm>
            <a:off x="3265770" y="1616050"/>
            <a:ext cx="2263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47" name="Google Shape;47;p13"/>
          <p:cNvPicPr preferRelativeResize="0"/>
          <p:nvPr/>
        </p:nvPicPr>
        <p:blipFill rotWithShape="1">
          <a:blip r:embed="rId3">
            <a:alphaModFix/>
          </a:blip>
          <a:srcRect b="0" l="0" r="0" t="0"/>
          <a:stretch/>
        </p:blipFill>
        <p:spPr>
          <a:xfrm>
            <a:off x="499147" y="4086999"/>
            <a:ext cx="7797055" cy="9020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2"/>
          <p:cNvPicPr preferRelativeResize="0"/>
          <p:nvPr/>
        </p:nvPicPr>
        <p:blipFill>
          <a:blip r:embed="rId3">
            <a:alphaModFix/>
          </a:blip>
          <a:stretch>
            <a:fillRect/>
          </a:stretch>
        </p:blipFill>
        <p:spPr>
          <a:xfrm>
            <a:off x="384250" y="401425"/>
            <a:ext cx="8839201" cy="3456738"/>
          </a:xfrm>
          <a:prstGeom prst="rect">
            <a:avLst/>
          </a:prstGeom>
          <a:noFill/>
          <a:ln>
            <a:noFill/>
          </a:ln>
        </p:spPr>
      </p:pic>
      <p:sp>
        <p:nvSpPr>
          <p:cNvPr id="320" name="Google Shape;320;p22"/>
          <p:cNvSpPr txBox="1"/>
          <p:nvPr>
            <p:ph type="title"/>
          </p:nvPr>
        </p:nvSpPr>
        <p:spPr>
          <a:xfrm>
            <a:off x="384250" y="410380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closing price of the Stocks plot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3"/>
          <p:cNvSpPr txBox="1"/>
          <p:nvPr>
            <p:ph type="title"/>
          </p:nvPr>
        </p:nvSpPr>
        <p:spPr>
          <a:xfrm>
            <a:off x="384250" y="433240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closing price of the Apple </a:t>
            </a:r>
            <a:endParaRPr/>
          </a:p>
        </p:txBody>
      </p:sp>
      <p:pic>
        <p:nvPicPr>
          <p:cNvPr id="326" name="Google Shape;326;p23"/>
          <p:cNvPicPr preferRelativeResize="0"/>
          <p:nvPr/>
        </p:nvPicPr>
        <p:blipFill>
          <a:blip r:embed="rId3">
            <a:alphaModFix/>
          </a:blip>
          <a:stretch>
            <a:fillRect/>
          </a:stretch>
        </p:blipFill>
        <p:spPr>
          <a:xfrm>
            <a:off x="152400" y="146298"/>
            <a:ext cx="9144000" cy="3631703"/>
          </a:xfrm>
          <a:prstGeom prst="rect">
            <a:avLst/>
          </a:prstGeom>
          <a:noFill/>
          <a:ln>
            <a:noFill/>
          </a:ln>
        </p:spPr>
      </p:pic>
      <p:sp>
        <p:nvSpPr>
          <p:cNvPr id="327" name="Google Shape;327;p23"/>
          <p:cNvSpPr txBox="1"/>
          <p:nvPr>
            <p:ph type="title"/>
          </p:nvPr>
        </p:nvSpPr>
        <p:spPr>
          <a:xfrm>
            <a:off x="502300" y="3869500"/>
            <a:ext cx="82296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400"/>
              <a:t>Currently creating a rnn model for Apple stock </a:t>
            </a:r>
            <a:endParaRPr b="0"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p:nvPr/>
        </p:nvSpPr>
        <p:spPr>
          <a:xfrm>
            <a:off x="457200" y="656025"/>
            <a:ext cx="8229600" cy="42318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txBox="1"/>
          <p:nvPr>
            <p:ph type="title"/>
          </p:nvPr>
        </p:nvSpPr>
        <p:spPr>
          <a:xfrm>
            <a:off x="457175" y="3341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Applications of RNN</a:t>
            </a:r>
            <a:endParaRPr/>
          </a:p>
        </p:txBody>
      </p:sp>
      <p:pic>
        <p:nvPicPr>
          <p:cNvPr id="334" name="Google Shape;334;p24"/>
          <p:cNvPicPr preferRelativeResize="0"/>
          <p:nvPr/>
        </p:nvPicPr>
        <p:blipFill>
          <a:blip r:embed="rId3">
            <a:alphaModFix/>
          </a:blip>
          <a:stretch>
            <a:fillRect/>
          </a:stretch>
        </p:blipFill>
        <p:spPr>
          <a:xfrm>
            <a:off x="1172750" y="870798"/>
            <a:ext cx="1410650" cy="1234325"/>
          </a:xfrm>
          <a:prstGeom prst="rect">
            <a:avLst/>
          </a:prstGeom>
          <a:noFill/>
          <a:ln>
            <a:noFill/>
          </a:ln>
        </p:spPr>
      </p:pic>
      <p:sp>
        <p:nvSpPr>
          <p:cNvPr id="335" name="Google Shape;335;p24"/>
          <p:cNvSpPr txBox="1"/>
          <p:nvPr/>
        </p:nvSpPr>
        <p:spPr>
          <a:xfrm>
            <a:off x="3247525" y="1059600"/>
            <a:ext cx="40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RNN is used to caption an image by analyzing the activities present in it</a:t>
            </a:r>
            <a:endParaRPr>
              <a:latin typeface="Roboto"/>
              <a:ea typeface="Roboto"/>
              <a:cs typeface="Roboto"/>
              <a:sym typeface="Roboto"/>
            </a:endParaRPr>
          </a:p>
        </p:txBody>
      </p:sp>
      <p:pic>
        <p:nvPicPr>
          <p:cNvPr id="336" name="Google Shape;336;p24"/>
          <p:cNvPicPr preferRelativeResize="0"/>
          <p:nvPr/>
        </p:nvPicPr>
        <p:blipFill>
          <a:blip r:embed="rId4">
            <a:alphaModFix/>
          </a:blip>
          <a:stretch>
            <a:fillRect/>
          </a:stretch>
        </p:blipFill>
        <p:spPr>
          <a:xfrm>
            <a:off x="1172750" y="2270350"/>
            <a:ext cx="1465125" cy="1305750"/>
          </a:xfrm>
          <a:prstGeom prst="rect">
            <a:avLst/>
          </a:prstGeom>
          <a:noFill/>
          <a:ln>
            <a:noFill/>
          </a:ln>
        </p:spPr>
      </p:pic>
      <p:sp>
        <p:nvSpPr>
          <p:cNvPr id="337" name="Google Shape;337;p24"/>
          <p:cNvSpPr txBox="1"/>
          <p:nvPr/>
        </p:nvSpPr>
        <p:spPr>
          <a:xfrm>
            <a:off x="3196025" y="2382000"/>
            <a:ext cx="583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Any time series problem like predicting the prices of stocks in a particular month can be solved using RNN</a:t>
            </a:r>
            <a:endParaRPr>
              <a:latin typeface="Roboto"/>
              <a:ea typeface="Roboto"/>
              <a:cs typeface="Roboto"/>
              <a:sym typeface="Roboto"/>
            </a:endParaRPr>
          </a:p>
        </p:txBody>
      </p:sp>
      <p:pic>
        <p:nvPicPr>
          <p:cNvPr id="338" name="Google Shape;338;p24"/>
          <p:cNvPicPr preferRelativeResize="0"/>
          <p:nvPr/>
        </p:nvPicPr>
        <p:blipFill>
          <a:blip r:embed="rId5">
            <a:alphaModFix/>
          </a:blip>
          <a:stretch>
            <a:fillRect/>
          </a:stretch>
        </p:blipFill>
        <p:spPr>
          <a:xfrm>
            <a:off x="1259976" y="3741326"/>
            <a:ext cx="1353849" cy="1106575"/>
          </a:xfrm>
          <a:prstGeom prst="rect">
            <a:avLst/>
          </a:prstGeom>
          <a:noFill/>
          <a:ln>
            <a:noFill/>
          </a:ln>
        </p:spPr>
      </p:pic>
      <p:sp>
        <p:nvSpPr>
          <p:cNvPr id="339" name="Google Shape;339;p24"/>
          <p:cNvSpPr txBox="1"/>
          <p:nvPr/>
        </p:nvSpPr>
        <p:spPr>
          <a:xfrm>
            <a:off x="3307625" y="3741325"/>
            <a:ext cx="49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Text mining and Sentiment analysis can be carried out using RNN for Natural Language Processing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40" name="Google Shape;340;p24"/>
          <p:cNvSpPr/>
          <p:nvPr/>
        </p:nvSpPr>
        <p:spPr>
          <a:xfrm>
            <a:off x="2792425" y="1285025"/>
            <a:ext cx="334800" cy="24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2792425" y="2569500"/>
            <a:ext cx="334800" cy="24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2792425" y="3994125"/>
            <a:ext cx="334800" cy="24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p:nvPr/>
        </p:nvSpPr>
        <p:spPr>
          <a:xfrm>
            <a:off x="457175" y="986900"/>
            <a:ext cx="8229600" cy="3847800"/>
          </a:xfrm>
          <a:prstGeom prst="roundRect">
            <a:avLst>
              <a:gd fmla="val 16667" name="adj"/>
            </a:avLst>
          </a:prstGeom>
          <a:solidFill>
            <a:srgbClr val="E4EA27">
              <a:alpha val="25099"/>
            </a:srgbClr>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p>
          <a:p>
            <a:pPr indent="0" lvl="0" marL="457200" rtl="0" algn="l">
              <a:spcBef>
                <a:spcPts val="0"/>
              </a:spcBef>
              <a:spcAft>
                <a:spcPts val="0"/>
              </a:spcAft>
              <a:buClr>
                <a:schemeClr val="dk1"/>
              </a:buClr>
              <a:buSzPts val="1100"/>
              <a:buFont typeface="Arial"/>
              <a:buNone/>
            </a:pPr>
            <a:r>
              <a:rPr lang="en" sz="1200"/>
              <a:t>Neural Networks: Imagine a neural network as a computational model inspired by the human brain. It consists of interconnected nodes called "neurons" that process and transmit information.</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Feedforward vs. Recurrent Networks: In a regular feedforward neural network, information flows in one direction, from the input to the output. However, RNNs have a feedback loop, allowing information to circulate within the network, making them suitable for sequential data analysis.</a:t>
            </a:r>
            <a:endParaRPr sz="1200"/>
          </a:p>
          <a:p>
            <a:pPr indent="0" lvl="0" marL="0" rtl="0" algn="just">
              <a:spcBef>
                <a:spcPts val="0"/>
              </a:spcBef>
              <a:spcAft>
                <a:spcPts val="0"/>
              </a:spcAft>
              <a:buNone/>
            </a:pPr>
            <a:r>
              <a:t/>
            </a:r>
            <a:endParaRPr sz="1200"/>
          </a:p>
          <a:p>
            <a:pPr indent="0" lvl="0" marL="457200" rtl="0" algn="just">
              <a:spcBef>
                <a:spcPts val="0"/>
              </a:spcBef>
              <a:spcAft>
                <a:spcPts val="0"/>
              </a:spcAft>
              <a:buNone/>
            </a:pPr>
            <a:r>
              <a:rPr lang="en" sz="1200"/>
              <a:t>Long Short-Term Memory (LSTM): LSTMs are a specific type</a:t>
            </a:r>
            <a:endParaRPr sz="1200"/>
          </a:p>
          <a:p>
            <a:pPr indent="0" lvl="0" marL="457200" rtl="0" algn="just">
              <a:spcBef>
                <a:spcPts val="0"/>
              </a:spcBef>
              <a:spcAft>
                <a:spcPts val="0"/>
              </a:spcAft>
              <a:buNone/>
            </a:pPr>
            <a:r>
              <a:rPr lang="en" sz="1200"/>
              <a:t>of RNN that addresses the limitation of regular RNNs in</a:t>
            </a:r>
            <a:endParaRPr sz="1200"/>
          </a:p>
          <a:p>
            <a:pPr indent="0" lvl="0" marL="457200" rtl="0" algn="just">
              <a:spcBef>
                <a:spcPts val="0"/>
              </a:spcBef>
              <a:spcAft>
                <a:spcPts val="0"/>
              </a:spcAft>
              <a:buNone/>
            </a:pPr>
            <a:r>
              <a:rPr lang="en" sz="1200"/>
              <a:t>retaining and utilizing long-term information. LSTMs have </a:t>
            </a:r>
            <a:endParaRPr sz="1200"/>
          </a:p>
          <a:p>
            <a:pPr indent="0" lvl="0" marL="457200" rtl="0" algn="just">
              <a:spcBef>
                <a:spcPts val="0"/>
              </a:spcBef>
              <a:spcAft>
                <a:spcPts val="0"/>
              </a:spcAft>
              <a:buNone/>
            </a:pPr>
            <a:r>
              <a:rPr lang="en" sz="1200"/>
              <a:t>memory cells that can store and access information for longer</a:t>
            </a:r>
            <a:endParaRPr sz="1200"/>
          </a:p>
          <a:p>
            <a:pPr indent="0" lvl="0" marL="457200" rtl="0" algn="just">
              <a:spcBef>
                <a:spcPts val="0"/>
              </a:spcBef>
              <a:spcAft>
                <a:spcPts val="0"/>
              </a:spcAft>
              <a:buNone/>
            </a:pPr>
            <a:r>
              <a:rPr lang="en" sz="1200"/>
              <a:t>durations, making them well-suited for analyzing sequences </a:t>
            </a:r>
            <a:endParaRPr sz="1200"/>
          </a:p>
          <a:p>
            <a:pPr indent="0" lvl="0" marL="457200" rtl="0" algn="just">
              <a:spcBef>
                <a:spcPts val="0"/>
              </a:spcBef>
              <a:spcAft>
                <a:spcPts val="0"/>
              </a:spcAft>
              <a:buClr>
                <a:schemeClr val="dk1"/>
              </a:buClr>
              <a:buSzPts val="1100"/>
              <a:buFont typeface="Arial"/>
              <a:buNone/>
            </a:pPr>
            <a:r>
              <a:rPr lang="en" sz="1200"/>
              <a:t>with long-term dependencies.</a:t>
            </a:r>
            <a:endParaRPr sz="1200"/>
          </a:p>
        </p:txBody>
      </p:sp>
      <p:sp>
        <p:nvSpPr>
          <p:cNvPr id="348" name="Google Shape;348;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220"/>
              <a:t>RNN- LSTM </a:t>
            </a:r>
            <a:r>
              <a:rPr lang="en" sz="2220"/>
              <a:t>model</a:t>
            </a:r>
            <a:endParaRPr sz="3120"/>
          </a:p>
        </p:txBody>
      </p:sp>
      <p:sp>
        <p:nvSpPr>
          <p:cNvPr id="349" name="Google Shape;349;p25"/>
          <p:cNvSpPr/>
          <p:nvPr/>
        </p:nvSpPr>
        <p:spPr>
          <a:xfrm>
            <a:off x="645347" y="4468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25"/>
          <p:cNvPicPr preferRelativeResize="0"/>
          <p:nvPr/>
        </p:nvPicPr>
        <p:blipFill>
          <a:blip r:embed="rId3">
            <a:alphaModFix/>
          </a:blip>
          <a:stretch>
            <a:fillRect/>
          </a:stretch>
        </p:blipFill>
        <p:spPr>
          <a:xfrm>
            <a:off x="685427" y="467087"/>
            <a:ext cx="704625" cy="744325"/>
          </a:xfrm>
          <a:prstGeom prst="rect">
            <a:avLst/>
          </a:prstGeom>
          <a:noFill/>
          <a:ln>
            <a:noFill/>
          </a:ln>
        </p:spPr>
      </p:pic>
      <p:pic>
        <p:nvPicPr>
          <p:cNvPr id="351" name="Google Shape;351;p25"/>
          <p:cNvPicPr preferRelativeResize="0"/>
          <p:nvPr/>
        </p:nvPicPr>
        <p:blipFill>
          <a:blip r:embed="rId4">
            <a:alphaModFix/>
          </a:blip>
          <a:stretch>
            <a:fillRect/>
          </a:stretch>
        </p:blipFill>
        <p:spPr>
          <a:xfrm>
            <a:off x="5469025" y="2691100"/>
            <a:ext cx="3045201" cy="173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p:nvPr/>
        </p:nvSpPr>
        <p:spPr>
          <a:xfrm>
            <a:off x="457200" y="817125"/>
            <a:ext cx="8229600" cy="3573300"/>
          </a:xfrm>
          <a:prstGeom prst="roundRect">
            <a:avLst>
              <a:gd fmla="val 16667" name="adj"/>
            </a:avLst>
          </a:prstGeom>
          <a:solidFill>
            <a:srgbClr val="EA4827">
              <a:alpha val="1254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357" name="Google Shape;357;p26"/>
          <p:cNvSpPr/>
          <p:nvPr/>
        </p:nvSpPr>
        <p:spPr>
          <a:xfrm>
            <a:off x="603360" y="59197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8" name="Google Shape;358;p26"/>
          <p:cNvPicPr preferRelativeResize="0"/>
          <p:nvPr/>
        </p:nvPicPr>
        <p:blipFill>
          <a:blip r:embed="rId3">
            <a:alphaModFix/>
          </a:blip>
          <a:stretch>
            <a:fillRect/>
          </a:stretch>
        </p:blipFill>
        <p:spPr>
          <a:xfrm>
            <a:off x="698800" y="622325"/>
            <a:ext cx="593900" cy="593900"/>
          </a:xfrm>
          <a:prstGeom prst="rect">
            <a:avLst/>
          </a:prstGeom>
          <a:noFill/>
          <a:ln>
            <a:noFill/>
          </a:ln>
        </p:spPr>
      </p:pic>
      <p:pic>
        <p:nvPicPr>
          <p:cNvPr id="359" name="Google Shape;359;p26"/>
          <p:cNvPicPr preferRelativeResize="0"/>
          <p:nvPr/>
        </p:nvPicPr>
        <p:blipFill>
          <a:blip r:embed="rId4">
            <a:alphaModFix/>
          </a:blip>
          <a:stretch>
            <a:fillRect/>
          </a:stretch>
        </p:blipFill>
        <p:spPr>
          <a:xfrm>
            <a:off x="1444524" y="1053913"/>
            <a:ext cx="6439900" cy="3099725"/>
          </a:xfrm>
          <a:prstGeom prst="rect">
            <a:avLst/>
          </a:prstGeom>
          <a:noFill/>
          <a:ln>
            <a:noFill/>
          </a:ln>
        </p:spPr>
      </p:pic>
      <p:sp>
        <p:nvSpPr>
          <p:cNvPr id="360" name="Google Shape;360;p26"/>
          <p:cNvSpPr txBox="1"/>
          <p:nvPr>
            <p:ph type="title"/>
          </p:nvPr>
        </p:nvSpPr>
        <p:spPr>
          <a:xfrm>
            <a:off x="457200" y="1828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220"/>
              <a:t>RNN layer</a:t>
            </a:r>
            <a:endParaRPr sz="3120"/>
          </a:p>
        </p:txBody>
      </p:sp>
      <p:pic>
        <p:nvPicPr>
          <p:cNvPr id="361" name="Google Shape;361;p26"/>
          <p:cNvPicPr preferRelativeResize="0"/>
          <p:nvPr/>
        </p:nvPicPr>
        <p:blipFill>
          <a:blip r:embed="rId5">
            <a:alphaModFix/>
          </a:blip>
          <a:stretch>
            <a:fillRect/>
          </a:stretch>
        </p:blipFill>
        <p:spPr>
          <a:xfrm>
            <a:off x="1113850" y="4153625"/>
            <a:ext cx="6916300" cy="63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7"/>
          <p:cNvPicPr preferRelativeResize="0"/>
          <p:nvPr/>
        </p:nvPicPr>
        <p:blipFill>
          <a:blip r:embed="rId3">
            <a:alphaModFix/>
          </a:blip>
          <a:stretch>
            <a:fillRect/>
          </a:stretch>
        </p:blipFill>
        <p:spPr>
          <a:xfrm>
            <a:off x="6883999" y="1099313"/>
            <a:ext cx="2028151" cy="2944875"/>
          </a:xfrm>
          <a:prstGeom prst="rect">
            <a:avLst/>
          </a:prstGeom>
          <a:noFill/>
          <a:ln>
            <a:noFill/>
          </a:ln>
        </p:spPr>
      </p:pic>
      <p:sp>
        <p:nvSpPr>
          <p:cNvPr id="367" name="Google Shape;367;p27"/>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Prediction plot</a:t>
            </a:r>
            <a:endParaRPr/>
          </a:p>
        </p:txBody>
      </p:sp>
      <p:pic>
        <p:nvPicPr>
          <p:cNvPr id="368" name="Google Shape;368;p27"/>
          <p:cNvPicPr preferRelativeResize="0"/>
          <p:nvPr/>
        </p:nvPicPr>
        <p:blipFill>
          <a:blip r:embed="rId4">
            <a:alphaModFix/>
          </a:blip>
          <a:stretch>
            <a:fillRect/>
          </a:stretch>
        </p:blipFill>
        <p:spPr>
          <a:xfrm>
            <a:off x="457200" y="4127887"/>
            <a:ext cx="3867150" cy="590550"/>
          </a:xfrm>
          <a:prstGeom prst="rect">
            <a:avLst/>
          </a:prstGeom>
          <a:noFill/>
          <a:ln>
            <a:noFill/>
          </a:ln>
        </p:spPr>
      </p:pic>
      <p:pic>
        <p:nvPicPr>
          <p:cNvPr id="369" name="Google Shape;369;p27"/>
          <p:cNvPicPr preferRelativeResize="0"/>
          <p:nvPr/>
        </p:nvPicPr>
        <p:blipFill>
          <a:blip r:embed="rId5">
            <a:alphaModFix/>
          </a:blip>
          <a:stretch>
            <a:fillRect/>
          </a:stretch>
        </p:blipFill>
        <p:spPr>
          <a:xfrm>
            <a:off x="152400" y="1087675"/>
            <a:ext cx="6579199" cy="26798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Website images</a:t>
            </a:r>
            <a:endParaRPr/>
          </a:p>
        </p:txBody>
      </p:sp>
      <p:pic>
        <p:nvPicPr>
          <p:cNvPr id="375" name="Google Shape;375;p28"/>
          <p:cNvPicPr preferRelativeResize="0"/>
          <p:nvPr/>
        </p:nvPicPr>
        <p:blipFill>
          <a:blip r:embed="rId3">
            <a:alphaModFix/>
          </a:blip>
          <a:stretch>
            <a:fillRect/>
          </a:stretch>
        </p:blipFill>
        <p:spPr>
          <a:xfrm>
            <a:off x="1732850" y="824000"/>
            <a:ext cx="5997001" cy="2423300"/>
          </a:xfrm>
          <a:prstGeom prst="rect">
            <a:avLst/>
          </a:prstGeom>
          <a:noFill/>
          <a:ln>
            <a:noFill/>
          </a:ln>
        </p:spPr>
      </p:pic>
      <p:pic>
        <p:nvPicPr>
          <p:cNvPr id="376" name="Google Shape;376;p28"/>
          <p:cNvPicPr preferRelativeResize="0"/>
          <p:nvPr/>
        </p:nvPicPr>
        <p:blipFill>
          <a:blip r:embed="rId4">
            <a:alphaModFix/>
          </a:blip>
          <a:stretch>
            <a:fillRect/>
          </a:stretch>
        </p:blipFill>
        <p:spPr>
          <a:xfrm>
            <a:off x="4962513" y="3348513"/>
            <a:ext cx="4181475" cy="1495425"/>
          </a:xfrm>
          <a:prstGeom prst="rect">
            <a:avLst/>
          </a:prstGeom>
          <a:noFill/>
          <a:ln>
            <a:noFill/>
          </a:ln>
        </p:spPr>
      </p:pic>
      <p:pic>
        <p:nvPicPr>
          <p:cNvPr id="377" name="Google Shape;377;p28"/>
          <p:cNvPicPr preferRelativeResize="0"/>
          <p:nvPr/>
        </p:nvPicPr>
        <p:blipFill>
          <a:blip r:embed="rId5">
            <a:alphaModFix/>
          </a:blip>
          <a:stretch>
            <a:fillRect/>
          </a:stretch>
        </p:blipFill>
        <p:spPr>
          <a:xfrm>
            <a:off x="273434" y="2867850"/>
            <a:ext cx="2161116" cy="207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Video demo </a:t>
            </a:r>
            <a:endParaRPr/>
          </a:p>
        </p:txBody>
      </p:sp>
      <p:pic>
        <p:nvPicPr>
          <p:cNvPr id="383" name="Google Shape;383;p29" title="main2 · Streamlit - Google Chrome 2023-06-22 21-12-08.mp4">
            <a:hlinkClick r:id="rId3"/>
          </p:cNvPr>
          <p:cNvPicPr preferRelativeResize="0"/>
          <p:nvPr/>
        </p:nvPicPr>
        <p:blipFill>
          <a:blip r:embed="rId4">
            <a:alphaModFix/>
          </a:blip>
          <a:stretch>
            <a:fillRect/>
          </a:stretch>
        </p:blipFill>
        <p:spPr>
          <a:xfrm>
            <a:off x="939775" y="832700"/>
            <a:ext cx="7264450" cy="408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nvSpPr>
        <p:spPr>
          <a:xfrm>
            <a:off x="559525" y="1320975"/>
            <a:ext cx="7604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Conclusion:</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Stock market forecasts is always been challenging work for </a:t>
            </a:r>
            <a:r>
              <a:rPr lang="en">
                <a:latin typeface="Roboto"/>
                <a:ea typeface="Roboto"/>
                <a:cs typeface="Roboto"/>
                <a:sym typeface="Roboto"/>
              </a:rPr>
              <a:t>business analysts</a:t>
            </a:r>
            <a:r>
              <a:rPr lang="en">
                <a:latin typeface="Roboto"/>
                <a:ea typeface="Roboto"/>
                <a:cs typeface="Roboto"/>
                <a:sym typeface="Roboto"/>
              </a:rPr>
              <a:t>.Thus, Project applies the real time data with neural network to stockpriceforecastandreceives a preferable result, which will provide the research of </a:t>
            </a:r>
            <a:r>
              <a:rPr lang="en">
                <a:latin typeface="Roboto"/>
                <a:ea typeface="Roboto"/>
                <a:cs typeface="Roboto"/>
                <a:sym typeface="Roboto"/>
              </a:rPr>
              <a:t>the stock market development</a:t>
            </a:r>
            <a:r>
              <a:rPr lang="en">
                <a:latin typeface="Roboto"/>
                <a:ea typeface="Roboto"/>
                <a:cs typeface="Roboto"/>
                <a:sym typeface="Roboto"/>
              </a:rPr>
              <a:t> a new thought &amp; We attempted to make use of huge textual </a:t>
            </a:r>
            <a:r>
              <a:rPr lang="en">
                <a:latin typeface="Roboto"/>
                <a:ea typeface="Roboto"/>
                <a:cs typeface="Roboto"/>
                <a:sym typeface="Roboto"/>
              </a:rPr>
              <a:t>data predict stock</a:t>
            </a:r>
            <a:r>
              <a:rPr lang="en">
                <a:latin typeface="Roboto"/>
                <a:ea typeface="Roboto"/>
                <a:cs typeface="Roboto"/>
                <a:sym typeface="Roboto"/>
              </a:rPr>
              <a:t> market indices.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Future enhancement:</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In the future work, we will continue to propose more efficient and </a:t>
            </a:r>
            <a:r>
              <a:rPr lang="en">
                <a:latin typeface="Roboto"/>
                <a:ea typeface="Roboto"/>
                <a:cs typeface="Roboto"/>
                <a:sym typeface="Roboto"/>
              </a:rPr>
              <a:t>rapid methods for different</a:t>
            </a:r>
            <a:r>
              <a:rPr lang="en">
                <a:latin typeface="Roboto"/>
                <a:ea typeface="Roboto"/>
                <a:cs typeface="Roboto"/>
                <a:sym typeface="Roboto"/>
              </a:rPr>
              <a:t> stocks in yfincae (yahoo,amazon,,google…) with metrics.to </a:t>
            </a:r>
            <a:r>
              <a:rPr lang="en">
                <a:latin typeface="Roboto"/>
                <a:ea typeface="Roboto"/>
                <a:cs typeface="Roboto"/>
                <a:sym typeface="Roboto"/>
              </a:rPr>
              <a:t>enhance theuserby just</a:t>
            </a:r>
            <a:r>
              <a:rPr lang="en">
                <a:latin typeface="Roboto"/>
                <a:ea typeface="Roboto"/>
                <a:cs typeface="Roboto"/>
                <a:sym typeface="Roboto"/>
              </a:rPr>
              <a:t> clicking the preferred stock and see weather the stock of </a:t>
            </a:r>
            <a:r>
              <a:rPr lang="en">
                <a:latin typeface="Roboto"/>
                <a:ea typeface="Roboto"/>
                <a:cs typeface="Roboto"/>
                <a:sym typeface="Roboto"/>
              </a:rPr>
              <a:t>tomorrow increase or not</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89" name="Google Shape;389;p30"/>
          <p:cNvSpPr/>
          <p:nvPr/>
        </p:nvSpPr>
        <p:spPr>
          <a:xfrm>
            <a:off x="457175" y="986900"/>
            <a:ext cx="8229600" cy="3847800"/>
          </a:xfrm>
          <a:prstGeom prst="roundRect">
            <a:avLst>
              <a:gd fmla="val 16667" name="adj"/>
            </a:avLst>
          </a:prstGeom>
          <a:solidFill>
            <a:srgbClr val="E4EA27">
              <a:alpha val="25099"/>
            </a:srgbClr>
          </a:solidFill>
          <a:ln>
            <a:noFill/>
          </a:ln>
        </p:spPr>
        <p:txBody>
          <a:bodyPr anchorCtr="0" anchor="t"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t/>
            </a:r>
            <a:endParaRPr sz="1200"/>
          </a:p>
        </p:txBody>
      </p:sp>
      <p:sp>
        <p:nvSpPr>
          <p:cNvPr id="390" name="Google Shape;390;p30"/>
          <p:cNvSpPr/>
          <p:nvPr/>
        </p:nvSpPr>
        <p:spPr>
          <a:xfrm>
            <a:off x="603360" y="59197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0"/>
          <p:cNvPicPr preferRelativeResize="0"/>
          <p:nvPr/>
        </p:nvPicPr>
        <p:blipFill>
          <a:blip r:embed="rId3">
            <a:alphaModFix/>
          </a:blip>
          <a:stretch>
            <a:fillRect/>
          </a:stretch>
        </p:blipFill>
        <p:spPr>
          <a:xfrm>
            <a:off x="609227" y="619487"/>
            <a:ext cx="704625" cy="74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397" name="Google Shape;397;p31"/>
          <p:cNvSpPr txBox="1"/>
          <p:nvPr/>
        </p:nvSpPr>
        <p:spPr>
          <a:xfrm>
            <a:off x="748775" y="1737975"/>
            <a:ext cx="78654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Understanding LSTM Networks </a:t>
            </a:r>
            <a:endParaRPr sz="1100">
              <a:solidFill>
                <a:schemeClr val="dk1"/>
              </a:solidFill>
            </a:endParaRPr>
          </a:p>
          <a:p>
            <a:pPr indent="0" lvl="0" marL="0" rtl="0" algn="l">
              <a:spcBef>
                <a:spcPts val="0"/>
              </a:spcBef>
              <a:spcAft>
                <a:spcPts val="0"/>
              </a:spcAft>
              <a:buNone/>
            </a:pPr>
            <a:r>
              <a:rPr lang="en" sz="1100" u="sng">
                <a:solidFill>
                  <a:schemeClr val="hlink"/>
                </a:solidFill>
                <a:hlinkClick r:id="rId3"/>
              </a:rPr>
              <a:t>http://colah.github.io/posts/2015-08-Understanding- LSTMs/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General Sequence Learning using Recurrent Neural Networks </a:t>
            </a:r>
            <a:endParaRPr sz="1100">
              <a:solidFill>
                <a:schemeClr val="dk1"/>
              </a:solidFill>
            </a:endParaRPr>
          </a:p>
          <a:p>
            <a:pPr indent="0" lvl="0" marL="0" rtl="0" algn="l">
              <a:spcBef>
                <a:spcPts val="0"/>
              </a:spcBef>
              <a:spcAft>
                <a:spcPts val="0"/>
              </a:spcAft>
              <a:buNone/>
            </a:pPr>
            <a:r>
              <a:rPr lang="en" sz="1100" u="sng">
                <a:solidFill>
                  <a:schemeClr val="hlink"/>
                </a:solidFill>
                <a:hlinkClick r:id="rId4"/>
              </a:rPr>
              <a:t>https://www.youtube.com/watch?v=VINCQghQRuM </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Recurrent Neural Networks Part 1: Theory </a:t>
            </a:r>
            <a:endParaRPr sz="1100">
              <a:solidFill>
                <a:schemeClr val="dk1"/>
              </a:solidFill>
            </a:endParaRPr>
          </a:p>
          <a:p>
            <a:pPr indent="0" lvl="0" marL="0" rtl="0" algn="l">
              <a:spcBef>
                <a:spcPts val="0"/>
              </a:spcBef>
              <a:spcAft>
                <a:spcPts val="0"/>
              </a:spcAft>
              <a:buNone/>
            </a:pPr>
            <a:r>
              <a:rPr lang="en" sz="1100" u="sng">
                <a:solidFill>
                  <a:schemeClr val="hlink"/>
                </a:solidFill>
                <a:hlinkClick r:id="rId5"/>
              </a:rPr>
              <a:t>https://www.slideshare.net/gakhov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Facebook Prophet </a:t>
            </a:r>
            <a:endParaRPr sz="1100">
              <a:solidFill>
                <a:schemeClr val="dk1"/>
              </a:solidFill>
            </a:endParaRPr>
          </a:p>
          <a:p>
            <a:pPr indent="0" lvl="0" marL="0" rtl="0" algn="l">
              <a:spcBef>
                <a:spcPts val="0"/>
              </a:spcBef>
              <a:spcAft>
                <a:spcPts val="0"/>
              </a:spcAft>
              <a:buNone/>
            </a:pPr>
            <a:r>
              <a:rPr lang="en" sz="1100" u="sng">
                <a:solidFill>
                  <a:schemeClr val="hlink"/>
                </a:solidFill>
                <a:hlinkClick r:id="rId6"/>
              </a:rPr>
              <a:t>https://github.com/facebookincubator/prophet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u="sng">
                <a:solidFill>
                  <a:schemeClr val="hlink"/>
                </a:solidFill>
                <a:hlinkClick r:id="rId7"/>
              </a:rPr>
              <a:t>Images adapted from Shi Yan https://medium.com/@shiyan/understanding-lstm-and-its- diagrams-37e2f46f1714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ph type="ctrTitle"/>
          </p:nvPr>
        </p:nvSpPr>
        <p:spPr>
          <a:xfrm>
            <a:off x="5140950" y="1074150"/>
            <a:ext cx="3545700" cy="24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Real Time Stock Prediction Using RNN</a:t>
            </a:r>
            <a:endParaRPr sz="3900"/>
          </a:p>
        </p:txBody>
      </p:sp>
      <p:grpSp>
        <p:nvGrpSpPr>
          <p:cNvPr id="53" name="Google Shape;53;p14"/>
          <p:cNvGrpSpPr/>
          <p:nvPr/>
        </p:nvGrpSpPr>
        <p:grpSpPr>
          <a:xfrm>
            <a:off x="480780" y="411475"/>
            <a:ext cx="4349047" cy="4733627"/>
            <a:chOff x="480780" y="411475"/>
            <a:chExt cx="4349047" cy="4733627"/>
          </a:xfrm>
        </p:grpSpPr>
        <p:sp>
          <p:nvSpPr>
            <p:cNvPr id="54" name="Google Shape;54;p14"/>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2897110" y="101708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07158" y="1563464"/>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4739527" y="2628883"/>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3998124" y="4018260"/>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4"/>
            <p:cNvGrpSpPr/>
            <p:nvPr/>
          </p:nvGrpSpPr>
          <p:grpSpPr>
            <a:xfrm>
              <a:off x="480780" y="824705"/>
              <a:ext cx="4319476" cy="4320397"/>
              <a:chOff x="480795" y="411470"/>
              <a:chExt cx="4319476" cy="4320397"/>
            </a:xfrm>
          </p:grpSpPr>
          <p:sp>
            <p:nvSpPr>
              <p:cNvPr id="62" name="Google Shape;62;p14"/>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9808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24" name="Google Shape;224;p14"/>
          <p:cNvPicPr preferRelativeResize="0"/>
          <p:nvPr/>
        </p:nvPicPr>
        <p:blipFill>
          <a:blip r:embed="rId3">
            <a:alphaModFix/>
          </a:blip>
          <a:stretch>
            <a:fillRect/>
          </a:stretch>
        </p:blipFill>
        <p:spPr>
          <a:xfrm>
            <a:off x="3699950" y="2727950"/>
            <a:ext cx="1265900" cy="1265900"/>
          </a:xfrm>
          <a:prstGeom prst="rect">
            <a:avLst/>
          </a:prstGeom>
          <a:noFill/>
          <a:ln>
            <a:noFill/>
          </a:ln>
        </p:spPr>
      </p:pic>
      <p:pic>
        <p:nvPicPr>
          <p:cNvPr id="225" name="Google Shape;225;p14"/>
          <p:cNvPicPr preferRelativeResize="0"/>
          <p:nvPr/>
        </p:nvPicPr>
        <p:blipFill>
          <a:blip r:embed="rId4">
            <a:alphaModFix/>
          </a:blip>
          <a:stretch>
            <a:fillRect/>
          </a:stretch>
        </p:blipFill>
        <p:spPr>
          <a:xfrm>
            <a:off x="380775" y="2802725"/>
            <a:ext cx="919400" cy="919400"/>
          </a:xfrm>
          <a:prstGeom prst="rect">
            <a:avLst/>
          </a:prstGeom>
          <a:noFill/>
          <a:ln>
            <a:noFill/>
          </a:ln>
        </p:spPr>
      </p:pic>
      <p:pic>
        <p:nvPicPr>
          <p:cNvPr id="226" name="Google Shape;226;p14"/>
          <p:cNvPicPr preferRelativeResize="0"/>
          <p:nvPr/>
        </p:nvPicPr>
        <p:blipFill>
          <a:blip r:embed="rId5">
            <a:alphaModFix/>
          </a:blip>
          <a:stretch>
            <a:fillRect/>
          </a:stretch>
        </p:blipFill>
        <p:spPr>
          <a:xfrm>
            <a:off x="6752175" y="3232075"/>
            <a:ext cx="1724399" cy="172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p:nvPr/>
        </p:nvSpPr>
        <p:spPr>
          <a:xfrm>
            <a:off x="457175" y="1320450"/>
            <a:ext cx="8229600" cy="35331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7782076" y="1688876"/>
            <a:ext cx="956100" cy="1028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34" name="Google Shape;234;p15"/>
          <p:cNvSpPr txBox="1"/>
          <p:nvPr/>
        </p:nvSpPr>
        <p:spPr>
          <a:xfrm>
            <a:off x="695375" y="1708825"/>
            <a:ext cx="7026600" cy="28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Stock markets play a crucial role in the global economy, and investors are constantly seeking ways to make informed decisions to maximize their returns. However, predicting stock prices accurately is a challenging task due to the complex and dynamic nature of financial markets.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In recent years, advancements in technology and the availability of vast amounts of financial data have paved the way for the development of sophisticated prediction models. These models utilize various techniques and algorithms to analyze historical market data and identify patterns that can help forecast future stock prices.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we will explore different approaches and techniques used in stock prediction. We will delve into the concept of machine learning and how it can be applied to financial data. Specifically, we will focus on the utilization of recurrent neural networks (RNNs) with long short-term memory (LSTM) units, which are well-suited for modeling sequential data such as stock prices.</a:t>
            </a:r>
            <a:endParaRPr sz="1300">
              <a:latin typeface="Roboto"/>
              <a:ea typeface="Roboto"/>
              <a:cs typeface="Roboto"/>
              <a:sym typeface="Roboto"/>
            </a:endParaRPr>
          </a:p>
        </p:txBody>
      </p:sp>
      <p:sp>
        <p:nvSpPr>
          <p:cNvPr id="235" name="Google Shape;235;p15"/>
          <p:cNvSpPr/>
          <p:nvPr/>
        </p:nvSpPr>
        <p:spPr>
          <a:xfrm>
            <a:off x="7645775" y="3579075"/>
            <a:ext cx="1198200" cy="119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25547" y="847825"/>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15"/>
          <p:cNvPicPr preferRelativeResize="0"/>
          <p:nvPr/>
        </p:nvPicPr>
        <p:blipFill>
          <a:blip r:embed="rId3">
            <a:alphaModFix/>
          </a:blip>
          <a:stretch>
            <a:fillRect/>
          </a:stretch>
        </p:blipFill>
        <p:spPr>
          <a:xfrm>
            <a:off x="7829363" y="3762663"/>
            <a:ext cx="831025" cy="831025"/>
          </a:xfrm>
          <a:prstGeom prst="rect">
            <a:avLst/>
          </a:prstGeom>
          <a:noFill/>
          <a:ln>
            <a:noFill/>
          </a:ln>
        </p:spPr>
      </p:pic>
      <p:pic>
        <p:nvPicPr>
          <p:cNvPr id="238" name="Google Shape;238;p15"/>
          <p:cNvPicPr preferRelativeResize="0"/>
          <p:nvPr/>
        </p:nvPicPr>
        <p:blipFill>
          <a:blip r:embed="rId3">
            <a:alphaModFix/>
          </a:blip>
          <a:stretch>
            <a:fillRect/>
          </a:stretch>
        </p:blipFill>
        <p:spPr>
          <a:xfrm>
            <a:off x="757438" y="985323"/>
            <a:ext cx="521025" cy="521050"/>
          </a:xfrm>
          <a:prstGeom prst="rect">
            <a:avLst/>
          </a:prstGeom>
          <a:noFill/>
          <a:ln>
            <a:noFill/>
          </a:ln>
        </p:spPr>
      </p:pic>
      <p:pic>
        <p:nvPicPr>
          <p:cNvPr id="239" name="Google Shape;239;p15"/>
          <p:cNvPicPr preferRelativeResize="0"/>
          <p:nvPr/>
        </p:nvPicPr>
        <p:blipFill>
          <a:blip r:embed="rId4">
            <a:alphaModFix/>
          </a:blip>
          <a:stretch>
            <a:fillRect/>
          </a:stretch>
        </p:blipFill>
        <p:spPr>
          <a:xfrm>
            <a:off x="7961800" y="1898250"/>
            <a:ext cx="596650" cy="59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Problem statement/Objectives </a:t>
            </a:r>
            <a:endParaRPr/>
          </a:p>
        </p:txBody>
      </p:sp>
      <p:sp>
        <p:nvSpPr>
          <p:cNvPr id="245" name="Google Shape;245;p16"/>
          <p:cNvSpPr/>
          <p:nvPr/>
        </p:nvSpPr>
        <p:spPr>
          <a:xfrm>
            <a:off x="466800" y="1107225"/>
            <a:ext cx="8229600" cy="3483300"/>
          </a:xfrm>
          <a:prstGeom prst="roundRect">
            <a:avLst>
              <a:gd fmla="val 16667" name="adj"/>
            </a:avLst>
          </a:prstGeom>
          <a:solidFill>
            <a:srgbClr val="EA4827">
              <a:alpha val="1254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b="1" lang="en" sz="1300"/>
              <a:t>How Deep Learning can help stock prediction?</a:t>
            </a:r>
            <a:endParaRPr b="1"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a:t>
            </a:r>
            <a:r>
              <a:rPr lang="en" sz="1300"/>
              <a:t>he objective is to accurately forecast stock prices in real-time, providing investors and traders with timely and reliable information for making informed decisions in the dynamic and volatile financial markets.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To address these challenges, the proposed solution leverages the power of RNN-LSTM, a deep learning architecture known for its ability to model sequential data effectively. By analyzing historical stock price data, incorporating relevant features, and learning from patterns over time, the RNN-LSTM model aims to capture complex temporal dependencies and generate </a:t>
            </a:r>
            <a:endParaRPr sz="1300"/>
          </a:p>
          <a:p>
            <a:pPr indent="0" lvl="0" marL="0" rtl="0" algn="l">
              <a:spcBef>
                <a:spcPts val="0"/>
              </a:spcBef>
              <a:spcAft>
                <a:spcPts val="0"/>
              </a:spcAft>
              <a:buNone/>
            </a:pPr>
            <a:r>
              <a:rPr lang="en" sz="1300"/>
              <a:t>accurate predictions in real-time.</a:t>
            </a:r>
            <a:endParaRPr sz="1300"/>
          </a:p>
        </p:txBody>
      </p:sp>
      <p:sp>
        <p:nvSpPr>
          <p:cNvPr id="246" name="Google Shape;246;p16"/>
          <p:cNvSpPr/>
          <p:nvPr/>
        </p:nvSpPr>
        <p:spPr>
          <a:xfrm>
            <a:off x="669675" y="596750"/>
            <a:ext cx="824100" cy="82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16"/>
          <p:cNvPicPr preferRelativeResize="0"/>
          <p:nvPr/>
        </p:nvPicPr>
        <p:blipFill>
          <a:blip r:embed="rId3">
            <a:alphaModFix/>
          </a:blip>
          <a:stretch>
            <a:fillRect/>
          </a:stretch>
        </p:blipFill>
        <p:spPr>
          <a:xfrm>
            <a:off x="831236" y="711661"/>
            <a:ext cx="594275" cy="594275"/>
          </a:xfrm>
          <a:prstGeom prst="rect">
            <a:avLst/>
          </a:prstGeom>
          <a:noFill/>
          <a:ln>
            <a:noFill/>
          </a:ln>
        </p:spPr>
      </p:pic>
      <p:pic>
        <p:nvPicPr>
          <p:cNvPr id="248" name="Google Shape;248;p16"/>
          <p:cNvPicPr preferRelativeResize="0"/>
          <p:nvPr/>
        </p:nvPicPr>
        <p:blipFill>
          <a:blip r:embed="rId4">
            <a:alphaModFix/>
          </a:blip>
          <a:stretch>
            <a:fillRect/>
          </a:stretch>
        </p:blipFill>
        <p:spPr>
          <a:xfrm>
            <a:off x="7573800" y="3604150"/>
            <a:ext cx="727350" cy="727350"/>
          </a:xfrm>
          <a:prstGeom prst="rect">
            <a:avLst/>
          </a:prstGeom>
          <a:noFill/>
          <a:ln>
            <a:noFill/>
          </a:ln>
        </p:spPr>
      </p:pic>
      <p:pic>
        <p:nvPicPr>
          <p:cNvPr id="249" name="Google Shape;249;p16"/>
          <p:cNvPicPr preferRelativeResize="0"/>
          <p:nvPr/>
        </p:nvPicPr>
        <p:blipFill>
          <a:blip r:embed="rId5">
            <a:alphaModFix/>
          </a:blip>
          <a:stretch>
            <a:fillRect/>
          </a:stretch>
        </p:blipFill>
        <p:spPr>
          <a:xfrm>
            <a:off x="5243600" y="3604150"/>
            <a:ext cx="824076" cy="824076"/>
          </a:xfrm>
          <a:prstGeom prst="rect">
            <a:avLst/>
          </a:prstGeom>
          <a:noFill/>
          <a:ln>
            <a:noFill/>
          </a:ln>
        </p:spPr>
      </p:pic>
      <p:pic>
        <p:nvPicPr>
          <p:cNvPr id="250" name="Google Shape;250;p16"/>
          <p:cNvPicPr preferRelativeResize="0"/>
          <p:nvPr/>
        </p:nvPicPr>
        <p:blipFill>
          <a:blip r:embed="rId6">
            <a:alphaModFix/>
          </a:blip>
          <a:stretch>
            <a:fillRect/>
          </a:stretch>
        </p:blipFill>
        <p:spPr>
          <a:xfrm>
            <a:off x="6376975" y="3595525"/>
            <a:ext cx="888355" cy="88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p:nvPr/>
        </p:nvSpPr>
        <p:spPr>
          <a:xfrm>
            <a:off x="457175" y="986900"/>
            <a:ext cx="8229600" cy="3847800"/>
          </a:xfrm>
          <a:prstGeom prst="roundRect">
            <a:avLst>
              <a:gd fmla="val 16667" name="adj"/>
            </a:avLst>
          </a:prstGeom>
          <a:solidFill>
            <a:srgbClr val="E4EA27">
              <a:alpha val="25099"/>
            </a:srgbClr>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300"/>
              <a:t>1 - </a:t>
            </a:r>
            <a:r>
              <a:rPr lang="en" sz="1300"/>
              <a:t>"Stock market prediction using support vector machines" by Hsieh et al. (2011)</a:t>
            </a:r>
            <a:endParaRPr sz="1300"/>
          </a:p>
          <a:p>
            <a:pPr indent="0" lvl="0" marL="457200" rtl="0" algn="l">
              <a:spcBef>
                <a:spcPts val="0"/>
              </a:spcBef>
              <a:spcAft>
                <a:spcPts val="0"/>
              </a:spcAft>
              <a:buClr>
                <a:schemeClr val="dk1"/>
              </a:buClr>
              <a:buSzPts val="1100"/>
              <a:buFont typeface="Arial"/>
              <a:buNone/>
            </a:pPr>
            <a:r>
              <a:t/>
            </a:r>
            <a:endParaRPr sz="1300"/>
          </a:p>
          <a:p>
            <a:pPr indent="-311150" lvl="0" marL="457200" rtl="0" algn="l">
              <a:spcBef>
                <a:spcPts val="0"/>
              </a:spcBef>
              <a:spcAft>
                <a:spcPts val="0"/>
              </a:spcAft>
              <a:buSzPts val="1300"/>
              <a:buChar char="●"/>
            </a:pPr>
            <a:r>
              <a:rPr lang="en" sz="1300"/>
              <a:t>This research investigates the application of Support Vector Machines (SVM) for stock market prediction.</a:t>
            </a:r>
            <a:endParaRPr sz="1300"/>
          </a:p>
          <a:p>
            <a:pPr indent="-311150" lvl="0" marL="457200" rtl="0" algn="l">
              <a:spcBef>
                <a:spcPts val="0"/>
              </a:spcBef>
              <a:spcAft>
                <a:spcPts val="0"/>
              </a:spcAft>
              <a:buSzPts val="1300"/>
              <a:buChar char="●"/>
            </a:pPr>
            <a:r>
              <a:rPr lang="en" sz="1300"/>
              <a:t>The authors use historical stock price data and relevant technical indicators as input features to train the SVM model.</a:t>
            </a:r>
            <a:endParaRPr sz="1300"/>
          </a:p>
          <a:p>
            <a:pPr indent="-311150" lvl="0" marL="457200" rtl="0" algn="l">
              <a:spcBef>
                <a:spcPts val="0"/>
              </a:spcBef>
              <a:spcAft>
                <a:spcPts val="0"/>
              </a:spcAft>
              <a:buSzPts val="1300"/>
              <a:buChar char="●"/>
            </a:pPr>
            <a:r>
              <a:rPr lang="en" sz="1300"/>
              <a:t>They demonstrate the effectiveness of SVM in capturing complex nonlinear relationships and achieving accurate predictions.</a:t>
            </a:r>
            <a:endParaRPr sz="1300"/>
          </a:p>
          <a:p>
            <a:pPr indent="0" lvl="0" marL="457200" rtl="0" algn="l">
              <a:spcBef>
                <a:spcPts val="0"/>
              </a:spcBef>
              <a:spcAft>
                <a:spcPts val="0"/>
              </a:spcAft>
              <a:buClr>
                <a:schemeClr val="dk1"/>
              </a:buClr>
              <a:buSzPts val="1100"/>
              <a:buFont typeface="Arial"/>
              <a:buNone/>
            </a:pPr>
            <a:r>
              <a:t/>
            </a:r>
            <a:endParaRPr sz="1300"/>
          </a:p>
          <a:p>
            <a:pPr indent="0" lvl="0" marL="457200" rtl="0" algn="l">
              <a:spcBef>
                <a:spcPts val="0"/>
              </a:spcBef>
              <a:spcAft>
                <a:spcPts val="0"/>
              </a:spcAft>
              <a:buNone/>
            </a:pPr>
            <a:r>
              <a:rPr lang="en" sz="1300"/>
              <a:t>2 - </a:t>
            </a:r>
            <a:r>
              <a:rPr lang="en" sz="1300"/>
              <a:t>"Real-time stock market forecasting using machine learning algorithms" by Khedr et al. (2018)</a:t>
            </a:r>
            <a:endParaRPr sz="1300"/>
          </a:p>
          <a:p>
            <a:pPr indent="0" lvl="0" marL="457200" rtl="0" algn="l">
              <a:spcBef>
                <a:spcPts val="0"/>
              </a:spcBef>
              <a:spcAft>
                <a:spcPts val="0"/>
              </a:spcAft>
              <a:buClr>
                <a:schemeClr val="dk1"/>
              </a:buClr>
              <a:buSzPts val="1100"/>
              <a:buFont typeface="Arial"/>
              <a:buNone/>
            </a:pPr>
            <a:r>
              <a:t/>
            </a:r>
            <a:endParaRPr sz="1300"/>
          </a:p>
          <a:p>
            <a:pPr indent="-311150" lvl="0" marL="457200" rtl="0" algn="l">
              <a:spcBef>
                <a:spcPts val="0"/>
              </a:spcBef>
              <a:spcAft>
                <a:spcPts val="0"/>
              </a:spcAft>
              <a:buSzPts val="1300"/>
              <a:buChar char="●"/>
            </a:pPr>
            <a:r>
              <a:rPr lang="en" sz="1300"/>
              <a:t>This study compares the performance of various machine learning algorithms, including ARIMA, SVM, and Random Forest, for real-time stock market forecasting.</a:t>
            </a:r>
            <a:endParaRPr sz="1300"/>
          </a:p>
          <a:p>
            <a:pPr indent="-311150" lvl="0" marL="457200" rtl="0" algn="l">
              <a:spcBef>
                <a:spcPts val="0"/>
              </a:spcBef>
              <a:spcAft>
                <a:spcPts val="0"/>
              </a:spcAft>
              <a:buSzPts val="1300"/>
              <a:buChar char="●"/>
            </a:pPr>
            <a:r>
              <a:rPr lang="en" sz="1300"/>
              <a:t>The authors evaluate the models based on accuracy, precision, and recall, highlighting the strengths and limitations of each algorithm.</a:t>
            </a:r>
            <a:endParaRPr sz="1300"/>
          </a:p>
          <a:p>
            <a:pPr indent="-311150" lvl="0" marL="457200" rtl="0" algn="l">
              <a:spcBef>
                <a:spcPts val="0"/>
              </a:spcBef>
              <a:spcAft>
                <a:spcPts val="0"/>
              </a:spcAft>
              <a:buSzPts val="1300"/>
              <a:buChar char="●"/>
            </a:pPr>
            <a:r>
              <a:rPr lang="en" sz="1300"/>
              <a:t>They conclude that the Random Forest algorithm outperforms other models in terms of prediction accuracy.</a:t>
            </a:r>
            <a:endParaRPr sz="1300"/>
          </a:p>
          <a:p>
            <a:pPr indent="0" lvl="0" marL="457200" rtl="0" algn="l">
              <a:spcBef>
                <a:spcPts val="0"/>
              </a:spcBef>
              <a:spcAft>
                <a:spcPts val="0"/>
              </a:spcAft>
              <a:buNone/>
            </a:pPr>
            <a:r>
              <a:t/>
            </a:r>
            <a:endParaRPr sz="1300"/>
          </a:p>
        </p:txBody>
      </p:sp>
      <p:sp>
        <p:nvSpPr>
          <p:cNvPr id="256" name="Google Shape;256;p17"/>
          <p:cNvSpPr/>
          <p:nvPr/>
        </p:nvSpPr>
        <p:spPr>
          <a:xfrm>
            <a:off x="636297" y="4419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17"/>
          <p:cNvPicPr preferRelativeResize="0"/>
          <p:nvPr/>
        </p:nvPicPr>
        <p:blipFill>
          <a:blip r:embed="rId3">
            <a:alphaModFix/>
          </a:blip>
          <a:stretch>
            <a:fillRect/>
          </a:stretch>
        </p:blipFill>
        <p:spPr>
          <a:xfrm>
            <a:off x="715163" y="520813"/>
            <a:ext cx="627075" cy="627075"/>
          </a:xfrm>
          <a:prstGeom prst="rect">
            <a:avLst/>
          </a:prstGeom>
          <a:noFill/>
          <a:ln>
            <a:noFill/>
          </a:ln>
        </p:spPr>
      </p:pic>
      <p:sp>
        <p:nvSpPr>
          <p:cNvPr id="258" name="Google Shape;258;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 of Literature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p:nvPr/>
        </p:nvSpPr>
        <p:spPr>
          <a:xfrm>
            <a:off x="457175" y="986900"/>
            <a:ext cx="8229600" cy="3847800"/>
          </a:xfrm>
          <a:prstGeom prst="roundRect">
            <a:avLst>
              <a:gd fmla="val 16667" name="adj"/>
            </a:avLst>
          </a:prstGeom>
          <a:solidFill>
            <a:srgbClr val="EA4827">
              <a:alpha val="12549"/>
            </a:srgbClr>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p>
          <a:p>
            <a:pPr indent="0" lvl="0" marL="457200" rtl="0" algn="l">
              <a:spcBef>
                <a:spcPts val="0"/>
              </a:spcBef>
              <a:spcAft>
                <a:spcPts val="0"/>
              </a:spcAft>
              <a:buClr>
                <a:schemeClr val="dk1"/>
              </a:buClr>
              <a:buSzPts val="1100"/>
              <a:buFont typeface="Arial"/>
              <a:buNone/>
            </a:pPr>
            <a:r>
              <a:rPr lang="en" sz="1300"/>
              <a:t>3 - "Real-time forecasting of stock market using wavelet analysis and extreme learning machine" by Tsai et al. (2015)</a:t>
            </a:r>
            <a:endParaRPr sz="1300"/>
          </a:p>
          <a:p>
            <a:pPr indent="0" lvl="0" marL="457200" rtl="0" algn="l">
              <a:spcBef>
                <a:spcPts val="0"/>
              </a:spcBef>
              <a:spcAft>
                <a:spcPts val="0"/>
              </a:spcAft>
              <a:buClr>
                <a:schemeClr val="dk1"/>
              </a:buClr>
              <a:buSzPts val="1100"/>
              <a:buFont typeface="Arial"/>
              <a:buNone/>
            </a:pPr>
            <a:r>
              <a:t/>
            </a:r>
            <a:endParaRPr sz="1300"/>
          </a:p>
          <a:p>
            <a:pPr indent="-311150" lvl="0" marL="457200" rtl="0" algn="l">
              <a:spcBef>
                <a:spcPts val="0"/>
              </a:spcBef>
              <a:spcAft>
                <a:spcPts val="0"/>
              </a:spcAft>
              <a:buSzPts val="1300"/>
              <a:buChar char="●"/>
            </a:pPr>
            <a:r>
              <a:rPr lang="en" sz="1300"/>
              <a:t>The authors propose a hybrid model combining wavelet analysis and Extreme Learning Machine (ELM) for real-time stock market forecasting.</a:t>
            </a:r>
            <a:endParaRPr sz="1300"/>
          </a:p>
          <a:p>
            <a:pPr indent="-311150" lvl="0" marL="457200" rtl="0" algn="l">
              <a:spcBef>
                <a:spcPts val="0"/>
              </a:spcBef>
              <a:spcAft>
                <a:spcPts val="0"/>
              </a:spcAft>
              <a:buSzPts val="1300"/>
              <a:buChar char="●"/>
            </a:pPr>
            <a:r>
              <a:rPr lang="en" sz="1300"/>
              <a:t>They leverage wavelet decomposition to extract multi-scale features from stock price data and use ELM as the prediction model.</a:t>
            </a:r>
            <a:endParaRPr sz="1300"/>
          </a:p>
          <a:p>
            <a:pPr indent="-311150" lvl="0" marL="457200" rtl="0" algn="l">
              <a:spcBef>
                <a:spcPts val="0"/>
              </a:spcBef>
              <a:spcAft>
                <a:spcPts val="0"/>
              </a:spcAft>
              <a:buSzPts val="1300"/>
              <a:buChar char="●"/>
            </a:pPr>
            <a:r>
              <a:rPr lang="en" sz="1300"/>
              <a:t>The hybrid model achieves improved accuracy compared to individual models and demonstrates the effectiveness of wavelet analysis in capturing market dynamics.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These studies highlight the diverse range of time series models, such as ARIMA, SVM, and hybrid models, applied to real-time stock prediction</a:t>
            </a:r>
            <a:endParaRPr sz="1300"/>
          </a:p>
        </p:txBody>
      </p:sp>
      <p:sp>
        <p:nvSpPr>
          <p:cNvPr id="264" name="Google Shape;264;p18"/>
          <p:cNvSpPr/>
          <p:nvPr/>
        </p:nvSpPr>
        <p:spPr>
          <a:xfrm>
            <a:off x="636297" y="4419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18"/>
          <p:cNvPicPr preferRelativeResize="0"/>
          <p:nvPr/>
        </p:nvPicPr>
        <p:blipFill>
          <a:blip r:embed="rId3">
            <a:alphaModFix/>
          </a:blip>
          <a:stretch>
            <a:fillRect/>
          </a:stretch>
        </p:blipFill>
        <p:spPr>
          <a:xfrm>
            <a:off x="715163" y="520813"/>
            <a:ext cx="627075" cy="62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Flow</a:t>
            </a:r>
            <a:endParaRPr/>
          </a:p>
        </p:txBody>
      </p:sp>
      <p:sp>
        <p:nvSpPr>
          <p:cNvPr id="271" name="Google Shape;271;p19"/>
          <p:cNvSpPr/>
          <p:nvPr/>
        </p:nvSpPr>
        <p:spPr>
          <a:xfrm>
            <a:off x="3497200" y="1101196"/>
            <a:ext cx="573900" cy="5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endParaRPr sz="1800">
              <a:solidFill>
                <a:schemeClr val="lt1"/>
              </a:solidFill>
            </a:endParaRPr>
          </a:p>
        </p:txBody>
      </p:sp>
      <p:grpSp>
        <p:nvGrpSpPr>
          <p:cNvPr id="272" name="Google Shape;272;p19"/>
          <p:cNvGrpSpPr/>
          <p:nvPr/>
        </p:nvGrpSpPr>
        <p:grpSpPr>
          <a:xfrm>
            <a:off x="4144539" y="1022273"/>
            <a:ext cx="1907698" cy="721790"/>
            <a:chOff x="3969538" y="1108675"/>
            <a:chExt cx="1981200" cy="749600"/>
          </a:xfrm>
        </p:grpSpPr>
        <p:sp>
          <p:nvSpPr>
            <p:cNvPr id="273" name="Google Shape;273;p19"/>
            <p:cNvSpPr txBox="1"/>
            <p:nvPr/>
          </p:nvSpPr>
          <p:spPr>
            <a:xfrm>
              <a:off x="3969538" y="11086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 preparation</a:t>
              </a:r>
              <a:endParaRPr b="1" sz="1800">
                <a:solidFill>
                  <a:srgbClr val="000000"/>
                </a:solidFill>
                <a:latin typeface="Fira Sans Extra Condensed"/>
                <a:ea typeface="Fira Sans Extra Condensed"/>
                <a:cs typeface="Fira Sans Extra Condensed"/>
                <a:sym typeface="Fira Sans Extra Condensed"/>
              </a:endParaRPr>
            </a:p>
          </p:txBody>
        </p:sp>
        <p:sp>
          <p:nvSpPr>
            <p:cNvPr id="274" name="Google Shape;274;p19"/>
            <p:cNvSpPr txBox="1"/>
            <p:nvPr/>
          </p:nvSpPr>
          <p:spPr>
            <a:xfrm>
              <a:off x="3969538" y="15264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Collection of dataset for the model</a:t>
              </a:r>
              <a:endParaRPr>
                <a:latin typeface="Roboto"/>
                <a:ea typeface="Roboto"/>
                <a:cs typeface="Roboto"/>
                <a:sym typeface="Roboto"/>
              </a:endParaRPr>
            </a:p>
          </p:txBody>
        </p:sp>
      </p:grpSp>
      <p:sp>
        <p:nvSpPr>
          <p:cNvPr id="275" name="Google Shape;275;p19"/>
          <p:cNvSpPr txBox="1"/>
          <p:nvPr/>
        </p:nvSpPr>
        <p:spPr>
          <a:xfrm>
            <a:off x="6779136" y="1022275"/>
            <a:ext cx="1907700" cy="3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Train the model</a:t>
            </a:r>
            <a:endParaRPr b="1" sz="1800">
              <a:solidFill>
                <a:srgbClr val="000000"/>
              </a:solidFill>
              <a:latin typeface="Fira Sans Extra Condensed"/>
              <a:ea typeface="Fira Sans Extra Condensed"/>
              <a:cs typeface="Fira Sans Extra Condensed"/>
              <a:sym typeface="Fira Sans Extra Condensed"/>
            </a:endParaRPr>
          </a:p>
        </p:txBody>
      </p:sp>
      <p:sp>
        <p:nvSpPr>
          <p:cNvPr id="276" name="Google Shape;276;p19"/>
          <p:cNvSpPr txBox="1"/>
          <p:nvPr/>
        </p:nvSpPr>
        <p:spPr>
          <a:xfrm>
            <a:off x="6779134" y="1415151"/>
            <a:ext cx="1907700" cy="5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model learns to recognize patterns in the data</a:t>
            </a:r>
            <a:endParaRPr>
              <a:latin typeface="Roboto"/>
              <a:ea typeface="Roboto"/>
              <a:cs typeface="Roboto"/>
              <a:sym typeface="Roboto"/>
            </a:endParaRPr>
          </a:p>
        </p:txBody>
      </p:sp>
      <p:sp>
        <p:nvSpPr>
          <p:cNvPr id="277" name="Google Shape;277;p19"/>
          <p:cNvSpPr/>
          <p:nvPr/>
        </p:nvSpPr>
        <p:spPr>
          <a:xfrm>
            <a:off x="6131799" y="1101197"/>
            <a:ext cx="573900" cy="573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a:t>
            </a:r>
            <a:endParaRPr sz="1800">
              <a:solidFill>
                <a:schemeClr val="lt1"/>
              </a:solidFill>
            </a:endParaRPr>
          </a:p>
        </p:txBody>
      </p:sp>
      <p:sp>
        <p:nvSpPr>
          <p:cNvPr id="278" name="Google Shape;278;p19"/>
          <p:cNvSpPr txBox="1"/>
          <p:nvPr/>
        </p:nvSpPr>
        <p:spPr>
          <a:xfrm>
            <a:off x="4144563" y="2149013"/>
            <a:ext cx="1907700" cy="3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 pre-processing</a:t>
            </a:r>
            <a:endParaRPr b="1" sz="1800">
              <a:solidFill>
                <a:srgbClr val="000000"/>
              </a:solidFill>
              <a:latin typeface="Fira Sans Extra Condensed"/>
              <a:ea typeface="Fira Sans Extra Condensed"/>
              <a:cs typeface="Fira Sans Extra Condensed"/>
              <a:sym typeface="Fira Sans Extra Condensed"/>
            </a:endParaRPr>
          </a:p>
        </p:txBody>
      </p:sp>
      <p:sp>
        <p:nvSpPr>
          <p:cNvPr id="279" name="Google Shape;279;p19"/>
          <p:cNvSpPr txBox="1"/>
          <p:nvPr/>
        </p:nvSpPr>
        <p:spPr>
          <a:xfrm>
            <a:off x="4144550" y="2783150"/>
            <a:ext cx="1907700" cy="85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Preparing the image data</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a:t>
            </a:r>
            <a:r>
              <a:rPr lang="en" sz="1300">
                <a:latin typeface="Roboto"/>
                <a:ea typeface="Roboto"/>
                <a:cs typeface="Roboto"/>
                <a:sym typeface="Roboto"/>
              </a:rPr>
              <a:t>ain ,test,val</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cropping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augmenting</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80" name="Google Shape;280;p19"/>
          <p:cNvSpPr/>
          <p:nvPr/>
        </p:nvSpPr>
        <p:spPr>
          <a:xfrm>
            <a:off x="3497200" y="2232532"/>
            <a:ext cx="573900" cy="57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a:t>
            </a:r>
            <a:endParaRPr sz="1800">
              <a:solidFill>
                <a:schemeClr val="lt1"/>
              </a:solidFill>
            </a:endParaRPr>
          </a:p>
        </p:txBody>
      </p:sp>
      <p:sp>
        <p:nvSpPr>
          <p:cNvPr id="281" name="Google Shape;281;p19"/>
          <p:cNvSpPr txBox="1"/>
          <p:nvPr/>
        </p:nvSpPr>
        <p:spPr>
          <a:xfrm>
            <a:off x="4144563" y="3789362"/>
            <a:ext cx="1907700" cy="3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Model </a:t>
            </a:r>
            <a:endParaRPr b="1" sz="1800">
              <a:solidFill>
                <a:srgbClr val="000000"/>
              </a:solidFill>
              <a:latin typeface="Fira Sans Extra Condensed"/>
              <a:ea typeface="Fira Sans Extra Condensed"/>
              <a:cs typeface="Fira Sans Extra Condensed"/>
              <a:sym typeface="Fira Sans Extra Condensed"/>
            </a:endParaRPr>
          </a:p>
        </p:txBody>
      </p:sp>
      <p:sp>
        <p:nvSpPr>
          <p:cNvPr id="282" name="Google Shape;282;p19"/>
          <p:cNvSpPr txBox="1"/>
          <p:nvPr/>
        </p:nvSpPr>
        <p:spPr>
          <a:xfrm>
            <a:off x="4144561" y="4182219"/>
            <a:ext cx="1907700" cy="6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deep learning architecture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RNN - LSTM</a:t>
            </a:r>
            <a:endParaRPr sz="1200">
              <a:latin typeface="Roboto"/>
              <a:ea typeface="Roboto"/>
              <a:cs typeface="Roboto"/>
              <a:sym typeface="Roboto"/>
            </a:endParaRPr>
          </a:p>
        </p:txBody>
      </p:sp>
      <p:sp>
        <p:nvSpPr>
          <p:cNvPr id="283" name="Google Shape;283;p19"/>
          <p:cNvSpPr/>
          <p:nvPr/>
        </p:nvSpPr>
        <p:spPr>
          <a:xfrm>
            <a:off x="3497200" y="3716966"/>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a:t>
            </a:r>
            <a:endParaRPr sz="1800">
              <a:solidFill>
                <a:schemeClr val="lt1"/>
              </a:solidFill>
            </a:endParaRPr>
          </a:p>
        </p:txBody>
      </p:sp>
      <p:sp>
        <p:nvSpPr>
          <p:cNvPr id="284" name="Google Shape;284;p19"/>
          <p:cNvSpPr txBox="1"/>
          <p:nvPr/>
        </p:nvSpPr>
        <p:spPr>
          <a:xfrm>
            <a:off x="6779172" y="2441474"/>
            <a:ext cx="1907700" cy="3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Hyperparameter tuning</a:t>
            </a:r>
            <a:endParaRPr b="1" sz="1800">
              <a:solidFill>
                <a:srgbClr val="000000"/>
              </a:solidFill>
              <a:latin typeface="Fira Sans Extra Condensed"/>
              <a:ea typeface="Fira Sans Extra Condensed"/>
              <a:cs typeface="Fira Sans Extra Condensed"/>
              <a:sym typeface="Fira Sans Extra Condensed"/>
            </a:endParaRPr>
          </a:p>
        </p:txBody>
      </p:sp>
      <p:sp>
        <p:nvSpPr>
          <p:cNvPr id="285" name="Google Shape;285;p19"/>
          <p:cNvSpPr txBox="1"/>
          <p:nvPr/>
        </p:nvSpPr>
        <p:spPr>
          <a:xfrm>
            <a:off x="6779158" y="2882777"/>
            <a:ext cx="1907700" cy="85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such as the learning rate or number of layers, to improve its performance</a:t>
            </a:r>
            <a:endParaRPr>
              <a:latin typeface="Roboto"/>
              <a:ea typeface="Roboto"/>
              <a:cs typeface="Roboto"/>
              <a:sym typeface="Roboto"/>
            </a:endParaRPr>
          </a:p>
        </p:txBody>
      </p:sp>
      <p:sp>
        <p:nvSpPr>
          <p:cNvPr id="286" name="Google Shape;286;p19"/>
          <p:cNvSpPr/>
          <p:nvPr/>
        </p:nvSpPr>
        <p:spPr>
          <a:xfrm>
            <a:off x="6131799" y="2552362"/>
            <a:ext cx="573900" cy="5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a:t>
            </a:r>
            <a:endParaRPr sz="1800">
              <a:solidFill>
                <a:schemeClr val="lt1"/>
              </a:solidFill>
            </a:endParaRPr>
          </a:p>
        </p:txBody>
      </p:sp>
      <p:sp>
        <p:nvSpPr>
          <p:cNvPr id="287" name="Google Shape;287;p19"/>
          <p:cNvSpPr txBox="1"/>
          <p:nvPr/>
        </p:nvSpPr>
        <p:spPr>
          <a:xfrm>
            <a:off x="6779136" y="3859916"/>
            <a:ext cx="1907700" cy="3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Deploy the model</a:t>
            </a:r>
            <a:endParaRPr b="1" sz="1800">
              <a:solidFill>
                <a:srgbClr val="000000"/>
              </a:solidFill>
              <a:latin typeface="Fira Sans Extra Condensed"/>
              <a:ea typeface="Fira Sans Extra Condensed"/>
              <a:cs typeface="Fira Sans Extra Condensed"/>
              <a:sym typeface="Fira Sans Extra Condensed"/>
            </a:endParaRPr>
          </a:p>
        </p:txBody>
      </p:sp>
      <p:sp>
        <p:nvSpPr>
          <p:cNvPr id="288" name="Google Shape;288;p19"/>
          <p:cNvSpPr txBox="1"/>
          <p:nvPr/>
        </p:nvSpPr>
        <p:spPr>
          <a:xfrm>
            <a:off x="6779132" y="4411790"/>
            <a:ext cx="1907700" cy="3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model deploying it for the Real-time access in a website (Streamlit)</a:t>
            </a:r>
            <a:endParaRPr>
              <a:latin typeface="Roboto"/>
              <a:ea typeface="Roboto"/>
              <a:cs typeface="Roboto"/>
              <a:sym typeface="Roboto"/>
            </a:endParaRPr>
          </a:p>
        </p:txBody>
      </p:sp>
      <p:sp>
        <p:nvSpPr>
          <p:cNvPr id="289" name="Google Shape;289;p19"/>
          <p:cNvSpPr/>
          <p:nvPr/>
        </p:nvSpPr>
        <p:spPr>
          <a:xfrm>
            <a:off x="6131799" y="4011399"/>
            <a:ext cx="573900" cy="57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a:t>
            </a:r>
            <a:endParaRPr sz="1800">
              <a:solidFill>
                <a:schemeClr val="lt1"/>
              </a:solidFill>
            </a:endParaRPr>
          </a:p>
        </p:txBody>
      </p:sp>
      <p:cxnSp>
        <p:nvCxnSpPr>
          <p:cNvPr id="290" name="Google Shape;290;p19"/>
          <p:cNvCxnSpPr>
            <a:stCxn id="271" idx="4"/>
            <a:endCxn id="280" idx="0"/>
          </p:cNvCxnSpPr>
          <p:nvPr/>
        </p:nvCxnSpPr>
        <p:spPr>
          <a:xfrm>
            <a:off x="3784150" y="1675096"/>
            <a:ext cx="0" cy="5574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19"/>
          <p:cNvCxnSpPr>
            <a:stCxn id="280" idx="4"/>
            <a:endCxn id="283" idx="0"/>
          </p:cNvCxnSpPr>
          <p:nvPr/>
        </p:nvCxnSpPr>
        <p:spPr>
          <a:xfrm>
            <a:off x="3784150" y="2806432"/>
            <a:ext cx="0" cy="9105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19"/>
          <p:cNvCxnSpPr>
            <a:stCxn id="277" idx="4"/>
            <a:endCxn id="286" idx="0"/>
          </p:cNvCxnSpPr>
          <p:nvPr/>
        </p:nvCxnSpPr>
        <p:spPr>
          <a:xfrm>
            <a:off x="6418749" y="1675097"/>
            <a:ext cx="0" cy="877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19"/>
          <p:cNvCxnSpPr>
            <a:stCxn id="286" idx="4"/>
            <a:endCxn id="289" idx="0"/>
          </p:cNvCxnSpPr>
          <p:nvPr/>
        </p:nvCxnSpPr>
        <p:spPr>
          <a:xfrm>
            <a:off x="6418749" y="3126262"/>
            <a:ext cx="0" cy="885000"/>
          </a:xfrm>
          <a:prstGeom prst="straightConnector1">
            <a:avLst/>
          </a:prstGeom>
          <a:noFill/>
          <a:ln cap="flat" cmpd="sng" w="9525">
            <a:solidFill>
              <a:schemeClr val="dk2"/>
            </a:solidFill>
            <a:prstDash val="solid"/>
            <a:round/>
            <a:headEnd len="med" w="med" type="none"/>
            <a:tailEnd len="med" w="med" type="triangle"/>
          </a:ln>
        </p:spPr>
      </p:cxnSp>
      <p:pic>
        <p:nvPicPr>
          <p:cNvPr id="294" name="Google Shape;294;p19"/>
          <p:cNvPicPr preferRelativeResize="0"/>
          <p:nvPr/>
        </p:nvPicPr>
        <p:blipFill>
          <a:blip r:embed="rId3">
            <a:alphaModFix/>
          </a:blip>
          <a:stretch>
            <a:fillRect/>
          </a:stretch>
        </p:blipFill>
        <p:spPr>
          <a:xfrm>
            <a:off x="504475" y="630907"/>
            <a:ext cx="883500" cy="883500"/>
          </a:xfrm>
          <a:prstGeom prst="rect">
            <a:avLst/>
          </a:prstGeom>
          <a:noFill/>
          <a:ln>
            <a:noFill/>
          </a:ln>
        </p:spPr>
      </p:pic>
      <p:pic>
        <p:nvPicPr>
          <p:cNvPr id="295" name="Google Shape;295;p19"/>
          <p:cNvPicPr preferRelativeResize="0"/>
          <p:nvPr/>
        </p:nvPicPr>
        <p:blipFill>
          <a:blip r:embed="rId4">
            <a:alphaModFix/>
          </a:blip>
          <a:stretch>
            <a:fillRect/>
          </a:stretch>
        </p:blipFill>
        <p:spPr>
          <a:xfrm>
            <a:off x="155150" y="1983006"/>
            <a:ext cx="3192400" cy="18033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p:nvPr/>
        </p:nvSpPr>
        <p:spPr>
          <a:xfrm>
            <a:off x="457200" y="1045725"/>
            <a:ext cx="8229600" cy="3573300"/>
          </a:xfrm>
          <a:prstGeom prst="roundRect">
            <a:avLst>
              <a:gd fmla="val 16667" name="adj"/>
            </a:avLst>
          </a:prstGeom>
          <a:solidFill>
            <a:srgbClr val="EA4827">
              <a:alpha val="1254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301" name="Google Shape;301;p2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preparation</a:t>
            </a:r>
            <a:endParaRPr/>
          </a:p>
        </p:txBody>
      </p:sp>
      <p:sp>
        <p:nvSpPr>
          <p:cNvPr id="302" name="Google Shape;302;p20"/>
          <p:cNvSpPr txBox="1"/>
          <p:nvPr/>
        </p:nvSpPr>
        <p:spPr>
          <a:xfrm>
            <a:off x="729850" y="1376775"/>
            <a:ext cx="7956900" cy="3324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200">
                <a:latin typeface="Roboto"/>
                <a:ea typeface="Roboto"/>
                <a:cs typeface="Roboto"/>
                <a:sym typeface="Roboto"/>
              </a:rPr>
              <a:t>Yahoo Finance is a comprehensive platform that offers a wealth of financial information, tools, and resources for investors and traders. Its real-time and historical data, coupled with news and analysis, make it a valuable resource for conducting market research, analyzing stocks, and making informed investment decisions.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Download and extract the dataset files from yfinace </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real time data.</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Perform data cleaning to remove any corrupted or invalid data</a:t>
            </a:r>
            <a:r>
              <a:rPr lang="en"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Utilize the Yahoo Finance API to retrieve historical stock data in real-time.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 the stock symbol/ticker, start date, and end date for data retrieval.</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Retrieve relevant features such as stock prices (open, high, low, close), volume, and any additional indicators required for analysis.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303" name="Google Shape;303;p20"/>
          <p:cNvSpPr/>
          <p:nvPr/>
        </p:nvSpPr>
        <p:spPr>
          <a:xfrm>
            <a:off x="603360" y="59197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 name="Google Shape;304;p20"/>
          <p:cNvPicPr preferRelativeResize="0"/>
          <p:nvPr/>
        </p:nvPicPr>
        <p:blipFill>
          <a:blip r:embed="rId3">
            <a:alphaModFix/>
          </a:blip>
          <a:stretch>
            <a:fillRect/>
          </a:stretch>
        </p:blipFill>
        <p:spPr>
          <a:xfrm>
            <a:off x="698800" y="622325"/>
            <a:ext cx="593900" cy="593900"/>
          </a:xfrm>
          <a:prstGeom prst="rect">
            <a:avLst/>
          </a:prstGeom>
          <a:noFill/>
          <a:ln>
            <a:noFill/>
          </a:ln>
        </p:spPr>
      </p:pic>
      <p:pic>
        <p:nvPicPr>
          <p:cNvPr id="305" name="Google Shape;305;p20"/>
          <p:cNvPicPr preferRelativeResize="0"/>
          <p:nvPr/>
        </p:nvPicPr>
        <p:blipFill>
          <a:blip r:embed="rId4">
            <a:alphaModFix/>
          </a:blip>
          <a:stretch>
            <a:fillRect/>
          </a:stretch>
        </p:blipFill>
        <p:spPr>
          <a:xfrm>
            <a:off x="6493349" y="2325525"/>
            <a:ext cx="1970150" cy="72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p:nvPr/>
        </p:nvSpPr>
        <p:spPr>
          <a:xfrm>
            <a:off x="457200" y="1045725"/>
            <a:ext cx="8229600" cy="3573300"/>
          </a:xfrm>
          <a:prstGeom prst="roundRect">
            <a:avLst>
              <a:gd fmla="val 16667" name="adj"/>
            </a:avLst>
          </a:prstGeom>
          <a:solidFill>
            <a:srgbClr val="EA4827">
              <a:alpha val="1254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311" name="Google Shape;311;p21"/>
          <p:cNvSpPr txBox="1"/>
          <p:nvPr/>
        </p:nvSpPr>
        <p:spPr>
          <a:xfrm>
            <a:off x="729850" y="1376775"/>
            <a:ext cx="7956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Data Cleaning:</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Handle missing values: Check for any missing or null values in the dataset and apply appropriate techniques to handle them, such as interpolation or dropping the missing values.</a:t>
            </a:r>
            <a:endParaRPr sz="1100">
              <a:latin typeface="Roboto"/>
              <a:ea typeface="Roboto"/>
              <a:cs typeface="Roboto"/>
              <a:sym typeface="Roboto"/>
            </a:endParaRPr>
          </a:p>
          <a:p>
            <a:pPr indent="0" lvl="0" marL="457200" rtl="0" algn="l">
              <a:spcBef>
                <a:spcPts val="0"/>
              </a:spcBef>
              <a:spcAft>
                <a:spcPts val="0"/>
              </a:spcAft>
              <a:buNone/>
            </a:pPr>
            <a:r>
              <a:rPr lang="en" sz="1100">
                <a:latin typeface="Roboto"/>
                <a:ea typeface="Roboto"/>
                <a:cs typeface="Roboto"/>
                <a:sym typeface="Roboto"/>
              </a:rPr>
              <a:t>Check for outliers: Identify and handle any outliers that may affect the analysis or model performance.</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Feature Selection:</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Select the relevant features that are likely to have an impact on stock price prediction.</a:t>
            </a:r>
            <a:endParaRPr sz="1100">
              <a:latin typeface="Roboto"/>
              <a:ea typeface="Roboto"/>
              <a:cs typeface="Roboto"/>
              <a:sym typeface="Roboto"/>
            </a:endParaRPr>
          </a:p>
          <a:p>
            <a:pPr indent="0" lvl="0" marL="457200" rtl="0" algn="l">
              <a:spcBef>
                <a:spcPts val="0"/>
              </a:spcBef>
              <a:spcAft>
                <a:spcPts val="0"/>
              </a:spcAft>
              <a:buNone/>
            </a:pPr>
            <a:r>
              <a:rPr lang="en" sz="1100">
                <a:latin typeface="Roboto"/>
                <a:ea typeface="Roboto"/>
                <a:cs typeface="Roboto"/>
                <a:sym typeface="Roboto"/>
              </a:rPr>
              <a:t>Consider features such as historical prices, trading volume, technical indicators (e.g., moving averages, relative strength index), and any other relevant financial indicators.</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Data Transformation:</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Normalize or scale the features to ensure they are on a similar scale, as different features may have different ranges.</a:t>
            </a:r>
            <a:endParaRPr sz="1100">
              <a:latin typeface="Roboto"/>
              <a:ea typeface="Roboto"/>
              <a:cs typeface="Roboto"/>
              <a:sym typeface="Roboto"/>
            </a:endParaRPr>
          </a:p>
          <a:p>
            <a:pPr indent="0" lvl="0" marL="457200" rtl="0" algn="l">
              <a:spcBef>
                <a:spcPts val="0"/>
              </a:spcBef>
              <a:spcAft>
                <a:spcPts val="0"/>
              </a:spcAft>
              <a:buNone/>
            </a:pPr>
            <a:r>
              <a:rPr lang="en" sz="1100">
                <a:latin typeface="Roboto"/>
                <a:ea typeface="Roboto"/>
                <a:cs typeface="Roboto"/>
                <a:sym typeface="Roboto"/>
              </a:rPr>
              <a:t>Common techniques include min-max scaling or standardization to ensure the data is comparable and to avoid any dominance of a particular feature during model training.</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312" name="Google Shape;312;p21"/>
          <p:cNvSpPr/>
          <p:nvPr/>
        </p:nvSpPr>
        <p:spPr>
          <a:xfrm>
            <a:off x="603360" y="59197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21"/>
          <p:cNvPicPr preferRelativeResize="0"/>
          <p:nvPr/>
        </p:nvPicPr>
        <p:blipFill>
          <a:blip r:embed="rId3">
            <a:alphaModFix/>
          </a:blip>
          <a:stretch>
            <a:fillRect/>
          </a:stretch>
        </p:blipFill>
        <p:spPr>
          <a:xfrm>
            <a:off x="698800" y="622325"/>
            <a:ext cx="593900" cy="593900"/>
          </a:xfrm>
          <a:prstGeom prst="rect">
            <a:avLst/>
          </a:prstGeom>
          <a:noFill/>
          <a:ln>
            <a:noFill/>
          </a:ln>
        </p:spPr>
      </p:pic>
      <p:pic>
        <p:nvPicPr>
          <p:cNvPr id="314" name="Google Shape;314;p21"/>
          <p:cNvPicPr preferRelativeResize="0"/>
          <p:nvPr/>
        </p:nvPicPr>
        <p:blipFill>
          <a:blip r:embed="rId4">
            <a:alphaModFix/>
          </a:blip>
          <a:stretch>
            <a:fillRect/>
          </a:stretch>
        </p:blipFill>
        <p:spPr>
          <a:xfrm>
            <a:off x="4778375" y="569750"/>
            <a:ext cx="3570075" cy="117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