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65" r:id="rId2"/>
    <p:sldId id="262" r:id="rId3"/>
    <p:sldId id="263" r:id="rId4"/>
    <p:sldId id="272" r:id="rId5"/>
    <p:sldId id="273" r:id="rId6"/>
    <p:sldId id="271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79" r:id="rId15"/>
    <p:sldId id="282" r:id="rId16"/>
    <p:sldId id="284" r:id="rId17"/>
    <p:sldId id="285" r:id="rId18"/>
    <p:sldId id="286" r:id="rId19"/>
    <p:sldId id="287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7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4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3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3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1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2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2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4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9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04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2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FFCDC7-E17F-4C44-A90C-797392C40C67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2626-F9EF-4050-9723-391E30B8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2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majimena.com/crm-y-atencion-al-cliente-como-estrategia-de-market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7E64-FB95-64BB-FDB3-C84FB337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7" y="1174377"/>
            <a:ext cx="9242612" cy="134470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Analytical CRM Development for a Bank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D27F2-718A-518C-7FA3-E1338A8C1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21272" y="3319128"/>
            <a:ext cx="3215813" cy="2039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2FAA1C-27DF-7CD4-2EB0-AD490EBEDADC}"/>
              </a:ext>
            </a:extLst>
          </p:cNvPr>
          <p:cNvSpPr txBox="1"/>
          <p:nvPr/>
        </p:nvSpPr>
        <p:spPr>
          <a:xfrm>
            <a:off x="8373979" y="5967663"/>
            <a:ext cx="265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– A . SREELASHA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7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B7B1-14AC-7273-22F9-73492BCA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17096"/>
            <a:ext cx="9371013" cy="421104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 of customer Id  by Number of Products.</a:t>
            </a:r>
            <a:endParaRPr lang="en-IN" sz="2800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F457A-DEB5-E8C3-1621-CD0A68271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849" y="838200"/>
            <a:ext cx="10571825" cy="5069305"/>
          </a:xfrm>
        </p:spPr>
        <p:txBody>
          <a:bodyPr/>
          <a:lstStyle/>
          <a:p>
            <a:pPr algn="l"/>
            <a:r>
              <a:rPr lang="en-US" sz="1800" b="1" i="0" dirty="0">
                <a:effectLst/>
                <a:latin typeface="Söhne"/>
              </a:rPr>
              <a:t>Key Points: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Customers using 1 product have highest  count (5.1K).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</a:t>
            </a:r>
            <a:r>
              <a:rPr lang="en-US" sz="1800" b="0" i="0" dirty="0">
                <a:effectLst/>
                <a:latin typeface="Söhne"/>
              </a:rPr>
              <a:t>ount decreases as the number of products used increases.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Suggest product bundling to incentivize multiple product usage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/>
            <a:endParaRPr lang="en-US" b="1" dirty="0"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Single-product customers may due to limited banking needs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 or perceived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Multiple-product users are more loyal, indicating a need to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encourage product diversification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E1298-94AD-6088-BFEB-A8B318A10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03" y="1952645"/>
            <a:ext cx="394390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7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ABF9-AA0B-9302-C4E8-32B5B48A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88758"/>
            <a:ext cx="8825659" cy="834189"/>
          </a:xfrm>
        </p:spPr>
        <p:txBody>
          <a:bodyPr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br>
              <a:rPr lang="en-US" sz="4800" dirty="0"/>
            </a:b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B85EF5-E8AA-3CFC-48AC-C77443E37BFA}"/>
              </a:ext>
            </a:extLst>
          </p:cNvPr>
          <p:cNvSpPr/>
          <p:nvPr/>
        </p:nvSpPr>
        <p:spPr>
          <a:xfrm>
            <a:off x="497305" y="1122947"/>
            <a:ext cx="3561348" cy="17165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bundled products or incentives for multiple product adoption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F3C426-A59F-8F7C-6683-1831608A8219}"/>
              </a:ext>
            </a:extLst>
          </p:cNvPr>
          <p:cNvSpPr/>
          <p:nvPr/>
        </p:nvSpPr>
        <p:spPr>
          <a:xfrm>
            <a:off x="7475620" y="1122947"/>
            <a:ext cx="3433011" cy="17165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 customers on the benefits of multiple products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E7965-A136-1D71-C95D-4B0B02F4AEA9}"/>
              </a:ext>
            </a:extLst>
          </p:cNvPr>
          <p:cNvSpPr/>
          <p:nvPr/>
        </p:nvSpPr>
        <p:spPr>
          <a:xfrm>
            <a:off x="4299284" y="2570747"/>
            <a:ext cx="2823410" cy="17165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value proposition for using multiple products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690E50-31CE-4D3D-DC55-68BC103C4636}"/>
              </a:ext>
            </a:extLst>
          </p:cNvPr>
          <p:cNvSpPr/>
          <p:nvPr/>
        </p:nvSpPr>
        <p:spPr>
          <a:xfrm>
            <a:off x="625642" y="4427621"/>
            <a:ext cx="3433011" cy="17165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data analytics for personalized product recommendations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425F10-ECAA-083C-7F1B-77C3DC0FDE6E}"/>
              </a:ext>
            </a:extLst>
          </p:cNvPr>
          <p:cNvSpPr/>
          <p:nvPr/>
        </p:nvSpPr>
        <p:spPr>
          <a:xfrm>
            <a:off x="7475620" y="4427620"/>
            <a:ext cx="3433011" cy="171650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targeted retention campaigns for single-product customers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5F4C-A83A-6189-8716-B32F9C50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66800"/>
            <a:ext cx="8825659" cy="489284"/>
          </a:xfrm>
        </p:spPr>
        <p:txBody>
          <a:bodyPr/>
          <a:lstStyle/>
          <a:p>
            <a:pPr algn="ctr"/>
            <a:r>
              <a:rPr lang="en-IN" sz="2800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 joining over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0F06E-D36D-EED6-7AB4-C0CA43E06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892968"/>
            <a:ext cx="10154730" cy="4126832"/>
          </a:xfrm>
        </p:spPr>
        <p:txBody>
          <a:bodyPr/>
          <a:lstStyle/>
          <a:p>
            <a:r>
              <a:rPr lang="en-US" sz="1800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increase in new customers joining </a:t>
            </a:r>
          </a:p>
          <a:p>
            <a:r>
              <a:rPr lang="en-US" sz="1800" b="0" dirty="0"/>
              <a:t>the bank each year is a positive trend,</a:t>
            </a:r>
          </a:p>
          <a:p>
            <a:r>
              <a:rPr lang="en-US" sz="1800" b="0" dirty="0"/>
              <a:t> indicating potential growth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However, the constant churn rate </a:t>
            </a:r>
          </a:p>
          <a:p>
            <a:r>
              <a:rPr lang="en-US" sz="1800" b="0" dirty="0"/>
              <a:t>suggests that while new customers are</a:t>
            </a:r>
          </a:p>
          <a:p>
            <a:r>
              <a:rPr lang="en-US" sz="1800" b="0" dirty="0"/>
              <a:t> joining, the bank is struggling to retain them.</a:t>
            </a:r>
            <a:endParaRPr lang="en-IN" sz="1800" b="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7090F-1B64-5194-212E-05ECA8D1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19" y="2322419"/>
            <a:ext cx="4887007" cy="30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9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E595-F25C-BA68-C2B5-28A3219D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Churn rate by year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DAE87-B1AA-3175-F56B-6CC3E7C17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101515"/>
            <a:ext cx="10347235" cy="4090737"/>
          </a:xfrm>
        </p:spPr>
        <p:txBody>
          <a:bodyPr/>
          <a:lstStyle/>
          <a:p>
            <a:r>
              <a:rPr lang="en-US" sz="1800" dirty="0"/>
              <a:t>Analysis:</a:t>
            </a:r>
          </a:p>
          <a:p>
            <a:r>
              <a:rPr lang="en-US" sz="1800" b="0" dirty="0"/>
              <a:t>Fluctuations in churn rates occurred, but overall,</a:t>
            </a:r>
          </a:p>
          <a:p>
            <a:r>
              <a:rPr lang="en-US" sz="1800" b="0" dirty="0"/>
              <a:t> the rate has stabilized.</a:t>
            </a:r>
          </a:p>
          <a:p>
            <a:r>
              <a:rPr lang="en-US" sz="1800" b="0" dirty="0"/>
              <a:t>Minor increase in 2017, but stabilized in </a:t>
            </a:r>
          </a:p>
          <a:p>
            <a:r>
              <a:rPr lang="en-US" sz="1800" b="0" dirty="0"/>
              <a:t>subsequent years.</a:t>
            </a:r>
            <a:endParaRPr lang="en-IN" sz="1800" b="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9729B-55C8-5806-4AF7-9606BA96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2830002"/>
            <a:ext cx="4298409" cy="28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A960-6ECE-E708-C280-15C9F8C7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38" y="324852"/>
            <a:ext cx="8825659" cy="513348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tx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Account balance by Number of products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4078B-4267-52C2-6220-A5F831BE8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074821"/>
            <a:ext cx="10652035" cy="4944979"/>
          </a:xfrm>
        </p:spPr>
        <p:txBody>
          <a:bodyPr/>
          <a:lstStyle/>
          <a:p>
            <a:r>
              <a:rPr lang="en-US" sz="1800" b="1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product usage tend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have higher total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using 1 product contribute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significantly to the total account balance.</a:t>
            </a:r>
          </a:p>
          <a:p>
            <a:r>
              <a:rPr lang="en-US" sz="1800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Encourage customers to use multiple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to increase overall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Offer incentives or rewards for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who adopt additional banking products.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5B0E11-C59E-7E9E-25FE-C1032DB46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1748589"/>
            <a:ext cx="4748462" cy="32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2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90A4-8F8F-5962-BDD4-FF469437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9600"/>
            <a:ext cx="8825659" cy="561474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IN" sz="48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1C73C-3802-1D8D-DB36-EEFE4177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443789"/>
            <a:ext cx="10250983" cy="45760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bank has experienced a consistent churn rate over the years, despite a steady increase in customer acquisition.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with lower credit scores and those using fewer products are more likely to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groups Old and Middle have the highest churn rates, indicating specific retention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customer engagement, enhancing customer service, and offering competitive products/services are key strategies to reduce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marketing and personalized offers can help retain customers in critical age and credit score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84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C44EC-CC9E-7E8C-737E-08CABDDD4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0" y="166232"/>
            <a:ext cx="10926700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72AA0-9647-47BE-D8E1-9A258499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1" y="361522"/>
            <a:ext cx="10983858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9BE38-24A3-8167-1356-819F9E443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380574"/>
            <a:ext cx="10783805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7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62ED8-D71B-BC88-4250-E50F30861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304364"/>
            <a:ext cx="10783805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1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B231-2380-9847-6EE6-BAE38F35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BANK-CHURN-ANALYSIS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417C-9BD8-499D-3B23-CE6FC47A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72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IN" sz="24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is to extract meaningful insights from various customer-</a:t>
            </a:r>
            <a:r>
              <a:rPr lang="en-IN" sz="24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releated</a:t>
            </a:r>
            <a:r>
              <a:rPr lang="en-IN" sz="24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Sets ,with the help of SQL and power BI Dashboard The bank aims to reduce customer churn, improve service delivery, and enhance customer satisfaction. I have Provide with datasets including customer demographics, transaction details, customer exit information and active customer profile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 : </a:t>
            </a:r>
            <a:r>
              <a:rPr lang="en-IN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and clean datasets, merging relevant data for analysis key Customer Segmentation: Customer churn is increasing steadily, indicating the need for better retention strategies.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Churn Analysis:</a:t>
            </a:r>
            <a:r>
              <a:rPr lang="en-IN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identify reasons for customer </a:t>
            </a:r>
            <a:r>
              <a:rPr lang="en-IN" sz="18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IN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attrition using transaction data and demographics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Delivery Analysis</a:t>
            </a:r>
            <a:r>
              <a:rPr lang="en-IN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Evaluate response and resolution times, identify areas for improvement. Customer satisfaction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5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2CDAD-2CC7-8412-DE5C-A16C17AA0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69" y="1376134"/>
            <a:ext cx="7076660" cy="34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2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8496-7CBB-E9AE-61FB-393378DE0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286871"/>
            <a:ext cx="10914529" cy="5890092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2800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IN" sz="2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feedback data to measure satisfaction level and address concerns.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BI Dashboard Creation:</a:t>
            </a:r>
            <a:r>
              <a:rPr lang="en-IN" sz="2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Design interactive dashboard showcasing key insights and trends for stakeholders and we can modify the data with the help of Dax functions.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IN" sz="2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continuously monitor metrics, gather feedback, and iterate on dashboard design for on going improvement.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8547-568B-F764-3EDE-295CC695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9" y="452718"/>
            <a:ext cx="9296855" cy="734398"/>
          </a:xfrm>
        </p:spPr>
        <p:txBody>
          <a:bodyPr/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Data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FD8-F252-E4A0-7C9B-0BA9DEA1F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1916"/>
            <a:ext cx="8946541" cy="4756483"/>
          </a:xfrm>
        </p:spPr>
        <p:txBody>
          <a:bodyPr>
            <a:normAutofit lnSpcReduction="10000"/>
          </a:bodyPr>
          <a:lstStyle/>
          <a:p>
            <a:pPr marL="876300" lvl="1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b="1" i="0" u="none" strike="noStrike" cap="none" dirty="0">
                <a:latin typeface="Lato"/>
                <a:ea typeface="Lato"/>
                <a:cs typeface="Lato"/>
                <a:sym typeface="Lato"/>
              </a:rPr>
              <a:t>RowNumber:</a:t>
            </a:r>
            <a:r>
              <a:rPr lang="en-US" b="0" i="0" u="none" strike="noStrike" cap="none" dirty="0">
                <a:latin typeface="Lato"/>
                <a:ea typeface="Lato"/>
                <a:cs typeface="Lato"/>
                <a:sym typeface="Lato"/>
              </a:rPr>
              <a:t> The row number in the dataset, likely used for reference or indexing.</a:t>
            </a:r>
          </a:p>
          <a:p>
            <a:pPr marL="47625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1" i="0" u="none" strike="noStrike" cap="none" dirty="0">
                <a:latin typeface="Lato"/>
                <a:ea typeface="Lato"/>
                <a:cs typeface="Lato"/>
                <a:sym typeface="Lato"/>
              </a:rPr>
              <a:t>      CreditScore: </a:t>
            </a:r>
            <a:r>
              <a:rPr lang="en-US" sz="2000" b="0" i="0" u="none" strike="noStrike" cap="none" dirty="0">
                <a:latin typeface="Lato"/>
                <a:ea typeface="Lato"/>
                <a:cs typeface="Lato"/>
                <a:sym typeface="Lato"/>
              </a:rPr>
              <a:t>A numerical representation of the customer’s                  creditworthiness.</a:t>
            </a:r>
          </a:p>
          <a:p>
            <a:pPr marL="87630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b="1" i="0" u="none" strike="noStrike" cap="none" dirty="0">
                <a:latin typeface="Lato"/>
                <a:ea typeface="Lato"/>
                <a:cs typeface="Lato"/>
                <a:sym typeface="Lato"/>
              </a:rPr>
              <a:t>Credit score: 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latin typeface="Lato"/>
                <a:ea typeface="Lato"/>
                <a:cs typeface="Lato"/>
                <a:sym typeface="Lato"/>
              </a:rPr>
              <a:t>Excellent: 800–850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latin typeface="Lato"/>
                <a:ea typeface="Lato"/>
                <a:cs typeface="Lato"/>
                <a:sym typeface="Lato"/>
              </a:rPr>
              <a:t>Very Good: 740–799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latin typeface="Lato"/>
                <a:ea typeface="Lato"/>
                <a:cs typeface="Lato"/>
                <a:sym typeface="Lato"/>
              </a:rPr>
              <a:t>Good: 670–739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latin typeface="Lato"/>
                <a:ea typeface="Lato"/>
                <a:cs typeface="Lato"/>
                <a:sym typeface="Lato"/>
              </a:rPr>
              <a:t>Fair: 580–669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latin typeface="Lato"/>
                <a:ea typeface="Lato"/>
                <a:cs typeface="Lato"/>
                <a:sym typeface="Lato"/>
              </a:rPr>
              <a:t>Poor: 300–579</a:t>
            </a:r>
          </a:p>
          <a:p>
            <a:pPr marL="47625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1" i="0" u="none" strike="noStrike" cap="none" dirty="0" err="1">
                <a:latin typeface="Lato"/>
                <a:ea typeface="Lato"/>
                <a:cs typeface="Lato"/>
                <a:sym typeface="Lato"/>
              </a:rPr>
              <a:t>GeographyID</a:t>
            </a:r>
            <a:r>
              <a:rPr lang="en-US" sz="2000" b="1" i="0" u="none" strike="noStrike" cap="none" dirty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latin typeface="Lato"/>
                <a:ea typeface="Lato"/>
                <a:cs typeface="Lato"/>
                <a:sym typeface="Lato"/>
              </a:rPr>
              <a:t> A numerical identifier that likely corresponds to a geographical location, such as a country or region.</a:t>
            </a:r>
          </a:p>
          <a:p>
            <a:pPr marL="476250" marR="0" lvl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000" b="1" i="0" u="none" strike="noStrike" cap="none" dirty="0" err="1">
                <a:latin typeface="Lato"/>
                <a:ea typeface="Lato"/>
                <a:cs typeface="Lato"/>
                <a:sym typeface="Lato"/>
              </a:rPr>
              <a:t>GenderID</a:t>
            </a:r>
            <a:r>
              <a:rPr lang="en-US" sz="2000" b="1" i="0" u="none" strike="noStrike" cap="none" dirty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latin typeface="Lato"/>
                <a:ea typeface="Lato"/>
                <a:cs typeface="Lato"/>
                <a:sym typeface="Lato"/>
              </a:rPr>
              <a:t> A numerical identifier for the customer's gender, where for example, '1' could represent male and '2' could represent female.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97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5C5E7-C266-AEEE-065C-DF39C3B5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0800000" flipH="1" flipV="1">
            <a:off x="352926" y="352927"/>
            <a:ext cx="9320463" cy="6160168"/>
          </a:xfrm>
        </p:spPr>
        <p:txBody>
          <a:bodyPr>
            <a:normAutofit fontScale="77500" lnSpcReduction="20000"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Age: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The age of the customer.</a:t>
            </a:r>
            <a:endParaRPr lang="en-US" sz="1900" b="1" i="0" u="none" strike="noStrike" cap="none" dirty="0"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Tenure: 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The number of years the customer has been with the bank.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Balance: 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Current balance in the customer's account.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 err="1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NumOfProducts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: refers to the number of products that a customer has purchased through the bank. 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 err="1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HasCrCard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: denotes whether or not a customer has a credit card. This column is also relevant, since people with a credit card are less likely to leave the bank.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1 represents credit card holder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0 represents non credit card holder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IsActiveMember: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active customers are less likely to leave the bank (as per the criteria defined by the bank for identifying the activeness).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1 represents Active Member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0 represents Inactive Member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Estimated Salary: 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as with balance, people with lower salaries are more likely to leave the bank compared to those with higher salaries.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Exited: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whether or not the customer left the bank.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0 represents Retain 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1 represents Exit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Bank DOJ:</a:t>
            </a:r>
            <a:r>
              <a:rPr lang="en-US" sz="19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 date when the Customer associated/joined  with the bank</a:t>
            </a:r>
            <a:r>
              <a:rPr lang="en-US" sz="1600" b="0" i="0" u="none" strike="noStrike" cap="none" dirty="0"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1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CABB-7A76-52D6-C2E5-C7936FD6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1"/>
            <a:ext cx="8825659" cy="685800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 Churn and its impact on business</a:t>
            </a:r>
            <a:br>
              <a:rPr lang="en-IN" sz="48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B558F-C5CF-5B9A-F9FA-710101C57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684421"/>
            <a:ext cx="8825659" cy="43353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churn, the rate at which customers stop using a company's products or services, is a crucial metric for banks.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directly impacts revenue and profitability.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Our goal is to identify factors contributing to churn and propose strategies to improve customer retention and satisfaction.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8839-30A8-6F03-E46F-3BDE505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04800"/>
            <a:ext cx="8825659" cy="818147"/>
          </a:xfrm>
        </p:spPr>
        <p:txBody>
          <a:bodyPr/>
          <a:lstStyle/>
          <a:p>
            <a:r>
              <a:rPr lang="en-IN" sz="4800" dirty="0">
                <a:solidFill>
                  <a:schemeClr val="tx1"/>
                </a:solidFill>
                <a:highlight>
                  <a:srgbClr val="000000"/>
                </a:highlight>
              </a:rPr>
              <a:t>Churn Rate Trends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8FF1-8631-9030-BAEC-1A2A0F8C0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251285"/>
            <a:ext cx="10507657" cy="4768516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 increase in 2017 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(22%).</a:t>
            </a: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Stabilized in 2018 and 2019 (20% each).</a:t>
            </a:r>
          </a:p>
          <a:p>
            <a:pPr algn="l"/>
            <a:endParaRPr lang="en-US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 closely for emerging trends.</a:t>
            </a:r>
          </a:p>
          <a:p>
            <a:pPr algn="l"/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targeted strategies for stability</a:t>
            </a: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FCF78-FE2E-562D-2283-E1567BFC5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57" y="2197768"/>
            <a:ext cx="3686689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D1CD-F435-1D75-A2A7-DE0321D5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36884"/>
            <a:ext cx="8825659" cy="80210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Churn Analysis by Age</a:t>
            </a:r>
            <a:br>
              <a:rPr lang="en-IN" sz="48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68E4-D2C2-E18C-8C01-C212C4A9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347537"/>
            <a:ext cx="10716204" cy="5173579"/>
          </a:xfrm>
        </p:spPr>
        <p:txBody>
          <a:bodyPr/>
          <a:lstStyle/>
          <a:p>
            <a:pPr algn="l"/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 Group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Old Aged(45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Rate):</a:t>
            </a:r>
          </a:p>
          <a:p>
            <a:pPr algn="l"/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churn rate suggests potential dissatisfaction or unmet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Reasons could include lack of personalized services or better offers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competitors.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 further investigation into specific pain points or service gaps.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 Group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Middle Aged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Rate):</a:t>
            </a:r>
          </a:p>
          <a:p>
            <a:pPr algn="l"/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 churn rate indicating possible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Factors may include retirement planning or changing financial priorities.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Tailor retention strategies based on understanding their financial needs and concerns.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36DBC-6F3F-3A21-5BC4-3D89E331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942" y="1675930"/>
            <a:ext cx="3877216" cy="33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1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7D06-4C76-139B-C8B7-547E5F77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92506"/>
            <a:ext cx="8825659" cy="481262"/>
          </a:xfrm>
        </p:spPr>
        <p:txBody>
          <a:bodyPr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Suggestions: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065F09-63E4-24B9-D9A8-FAE57532F027}"/>
              </a:ext>
            </a:extLst>
          </p:cNvPr>
          <p:cNvSpPr/>
          <p:nvPr/>
        </p:nvSpPr>
        <p:spPr>
          <a:xfrm rot="10800000" flipV="1">
            <a:off x="657726" y="673768"/>
            <a:ext cx="3914274" cy="2209800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Targeted Marketing and Communication</a:t>
            </a:r>
            <a:r>
              <a:rPr lang="en-IN" b="1" dirty="0">
                <a:solidFill>
                  <a:schemeClr val="tx1"/>
                </a:solidFill>
              </a:rPr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 campaigns focused on their financial goals.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Highlight services like retirement planning and investment options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F76063-0237-D16D-A808-2EA5F93A5EC3}"/>
              </a:ext>
            </a:extLst>
          </p:cNvPr>
          <p:cNvSpPr/>
          <p:nvPr/>
        </p:nvSpPr>
        <p:spPr>
          <a:xfrm>
            <a:off x="8183897" y="673768"/>
            <a:ext cx="3593431" cy="206943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Offers and Services: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 tailored product bundles and exclusive discounts.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B2C6EF-2227-BCDF-F743-E324F978FC19}"/>
              </a:ext>
            </a:extLst>
          </p:cNvPr>
          <p:cNvSpPr/>
          <p:nvPr/>
        </p:nvSpPr>
        <p:spPr>
          <a:xfrm>
            <a:off x="4805824" y="2550695"/>
            <a:ext cx="3112169" cy="18769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Loyalty Programs:</a:t>
            </a:r>
          </a:p>
          <a:p>
            <a:pPr algn="ctr"/>
            <a:endParaRPr lang="en-US" sz="16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programs rewarding long-term customers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1B2FD5-BFF2-BBD7-2BE0-B8E24FF7D080}"/>
              </a:ext>
            </a:extLst>
          </p:cNvPr>
          <p:cNvSpPr/>
          <p:nvPr/>
        </p:nvSpPr>
        <p:spPr>
          <a:xfrm>
            <a:off x="657726" y="4427621"/>
            <a:ext cx="3914274" cy="19090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Customer Service: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support for older customers.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reps to address their unique concerns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08C41F-77A3-2082-7BE3-F856CF9BBB2A}"/>
              </a:ext>
            </a:extLst>
          </p:cNvPr>
          <p:cNvSpPr/>
          <p:nvPr/>
        </p:nvSpPr>
        <p:spPr>
          <a:xfrm>
            <a:off x="8183896" y="4459706"/>
            <a:ext cx="3593431" cy="187692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Bundling and Cross-Selling:</a:t>
            </a:r>
          </a:p>
          <a:p>
            <a:pPr algn="ctr"/>
            <a:endParaRPr lang="en-US" sz="16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bundled offerings to encourage multiple product usage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6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1150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Lato</vt:lpstr>
      <vt:lpstr>Segoe UI</vt:lpstr>
      <vt:lpstr>Söhne</vt:lpstr>
      <vt:lpstr>Wingdings</vt:lpstr>
      <vt:lpstr>Wingdings 3</vt:lpstr>
      <vt:lpstr>Ion</vt:lpstr>
      <vt:lpstr>Analytical CRM Development for a Bank</vt:lpstr>
      <vt:lpstr>BANK-CHURN-ANALYSIS</vt:lpstr>
      <vt:lpstr>PowerPoint Presentation</vt:lpstr>
      <vt:lpstr>               Data Introduction</vt:lpstr>
      <vt:lpstr>PowerPoint Presentation</vt:lpstr>
      <vt:lpstr>Customer Churn and its impact on business </vt:lpstr>
      <vt:lpstr>Churn Rate Trends</vt:lpstr>
      <vt:lpstr>Churn Analysis by Age </vt:lpstr>
      <vt:lpstr>Suggestions: </vt:lpstr>
      <vt:lpstr>Count of customer Id  by Number of Products.</vt:lpstr>
      <vt:lpstr>Recommendations: </vt:lpstr>
      <vt:lpstr>Customer joining over year</vt:lpstr>
      <vt:lpstr>Churn rate by year </vt:lpstr>
      <vt:lpstr>Account balance by Number of products </vt:lpstr>
      <vt:lpstr>Conclusion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BANK-CHURN-ANALYSIS</dc:title>
  <dc:creator>Alisetty sreelasha</dc:creator>
  <cp:lastModifiedBy>Alisetty sreelasha</cp:lastModifiedBy>
  <cp:revision>7</cp:revision>
  <dcterms:created xsi:type="dcterms:W3CDTF">2024-04-20T12:16:42Z</dcterms:created>
  <dcterms:modified xsi:type="dcterms:W3CDTF">2024-05-01T06:39:16Z</dcterms:modified>
</cp:coreProperties>
</file>