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3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80758" autoAdjust="0"/>
  </p:normalViewPr>
  <p:slideViewPr>
    <p:cSldViewPr snapToGrid="0">
      <p:cViewPr varScale="1">
        <p:scale>
          <a:sx n="62" d="100"/>
          <a:sy n="62" d="100"/>
        </p:scale>
        <p:origin x="1598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792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A9D3C-8293-4A17-B60D-D24765A5849D}" type="datetimeFigureOut">
              <a:rPr lang="da-DK" smtClean="0"/>
              <a:t>24-03-2019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BB942-C239-480E-84E4-83F758FC47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1377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Ask the students:</a:t>
            </a:r>
          </a:p>
          <a:p>
            <a:r>
              <a:rPr lang="da-DK" dirty="0" smtClean="0"/>
              <a:t> </a:t>
            </a:r>
            <a:r>
              <a:rPr lang="da-DK" baseline="0" dirty="0" smtClean="0"/>
              <a:t>  - </a:t>
            </a:r>
            <a:r>
              <a:rPr lang="da-DK" baseline="0" dirty="0" err="1" smtClean="0"/>
              <a:t>what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happens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need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update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e.g</a:t>
            </a:r>
            <a:r>
              <a:rPr lang="da-DK" baseline="0" dirty="0" smtClean="0"/>
              <a:t>. the (</a:t>
            </a:r>
            <a:r>
              <a:rPr lang="da-DK" baseline="0" dirty="0" err="1" smtClean="0"/>
              <a:t>head_of_department</a:t>
            </a:r>
            <a:r>
              <a:rPr lang="da-DK" baseline="0" dirty="0" smtClean="0"/>
              <a:t>) </a:t>
            </a:r>
            <a:r>
              <a:rPr lang="da-DK" baseline="0" dirty="0" err="1" smtClean="0"/>
              <a:t>assigned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user</a:t>
            </a:r>
            <a:r>
              <a:rPr lang="da-DK" baseline="0" dirty="0" smtClean="0"/>
              <a:t>?</a:t>
            </a:r>
          </a:p>
          <a:p>
            <a:r>
              <a:rPr lang="da-DK" baseline="0" dirty="0" smtClean="0"/>
              <a:t>   - </a:t>
            </a:r>
            <a:r>
              <a:rPr lang="da-DK" baseline="0" dirty="0" err="1" smtClean="0"/>
              <a:t>what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happens</a:t>
            </a:r>
            <a:r>
              <a:rPr lang="da-DK" baseline="0" dirty="0" smtClean="0"/>
              <a:t> if </a:t>
            </a:r>
            <a:r>
              <a:rPr lang="da-DK" baseline="0" dirty="0" err="1" smtClean="0"/>
              <a:t>we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delete</a:t>
            </a:r>
            <a:r>
              <a:rPr lang="da-DK" baseline="0" dirty="0" smtClean="0"/>
              <a:t> all the (student </a:t>
            </a:r>
            <a:r>
              <a:rPr lang="da-DK" baseline="0" dirty="0" err="1" smtClean="0"/>
              <a:t>records</a:t>
            </a:r>
            <a:r>
              <a:rPr lang="da-DK" baseline="0" dirty="0" smtClean="0"/>
              <a:t>) </a:t>
            </a:r>
            <a:r>
              <a:rPr lang="da-DK" baseline="0" dirty="0" err="1" smtClean="0"/>
              <a:t>tasks</a:t>
            </a:r>
            <a:r>
              <a:rPr lang="da-DK" baseline="0" dirty="0" smtClean="0"/>
              <a:t> at the end of the </a:t>
            </a:r>
            <a:r>
              <a:rPr lang="da-DK" baseline="0" dirty="0" err="1" smtClean="0"/>
              <a:t>year</a:t>
            </a:r>
            <a:r>
              <a:rPr lang="da-DK" baseline="0" dirty="0" smtClean="0"/>
              <a:t>?</a:t>
            </a:r>
          </a:p>
          <a:p>
            <a:r>
              <a:rPr lang="da-DK" baseline="0" dirty="0" smtClean="0"/>
              <a:t>   - </a:t>
            </a:r>
            <a:r>
              <a:rPr lang="da-DK" baseline="0" dirty="0" err="1" smtClean="0"/>
              <a:t>what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happens</a:t>
            </a:r>
            <a:r>
              <a:rPr lang="da-DK" baseline="0" dirty="0" smtClean="0"/>
              <a:t> if i </a:t>
            </a:r>
            <a:r>
              <a:rPr lang="da-DK" baseline="0" dirty="0" err="1" smtClean="0"/>
              <a:t>insert</a:t>
            </a:r>
            <a:r>
              <a:rPr lang="da-DK" baseline="0" dirty="0" smtClean="0"/>
              <a:t> a (student) </a:t>
            </a:r>
            <a:r>
              <a:rPr lang="da-DK" baseline="0" dirty="0" err="1" smtClean="0"/>
              <a:t>task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has (not </a:t>
            </a:r>
            <a:r>
              <a:rPr lang="da-DK" baseline="0" dirty="0" err="1" smtClean="0"/>
              <a:t>chosen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degree_branch</a:t>
            </a:r>
            <a:r>
              <a:rPr lang="da-DK" baseline="0" dirty="0" smtClean="0"/>
              <a:t>) </a:t>
            </a:r>
            <a:r>
              <a:rPr lang="da-DK" baseline="0" dirty="0" err="1" smtClean="0"/>
              <a:t>no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assigned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yet</a:t>
            </a:r>
            <a:r>
              <a:rPr lang="da-DK" baseline="0" dirty="0" smtClean="0"/>
              <a:t>?</a:t>
            </a:r>
          </a:p>
          <a:p>
            <a:endParaRPr lang="da-DK" dirty="0" smtClean="0"/>
          </a:p>
          <a:p>
            <a:r>
              <a:rPr lang="da-DK" dirty="0" smtClean="0"/>
              <a:t>Go </a:t>
            </a:r>
            <a:r>
              <a:rPr lang="da-DK" dirty="0" err="1" smtClean="0"/>
              <a:t>through</a:t>
            </a:r>
            <a:r>
              <a:rPr lang="da-DK" dirty="0" smtClean="0"/>
              <a:t>:</a:t>
            </a:r>
          </a:p>
          <a:p>
            <a:r>
              <a:rPr lang="da-DK" dirty="0" err="1" smtClean="0"/>
              <a:t>Insertion</a:t>
            </a:r>
            <a:r>
              <a:rPr lang="da-DK" dirty="0" smtClean="0"/>
              <a:t> </a:t>
            </a:r>
            <a:r>
              <a:rPr lang="da-DK" dirty="0" err="1" smtClean="0"/>
              <a:t>anomaly</a:t>
            </a:r>
            <a:r>
              <a:rPr lang="da-DK" dirty="0" smtClean="0"/>
              <a:t>: </a:t>
            </a:r>
          </a:p>
          <a:p>
            <a:r>
              <a:rPr lang="da-DK" dirty="0" smtClean="0"/>
              <a:t>   - </a:t>
            </a:r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inserting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e.g</a:t>
            </a:r>
            <a:r>
              <a:rPr lang="da-DK" baseline="0" dirty="0" smtClean="0"/>
              <a:t>. 50 (students in) </a:t>
            </a:r>
            <a:r>
              <a:rPr lang="da-DK" baseline="0" dirty="0" err="1" smtClean="0"/>
              <a:t>tasks</a:t>
            </a:r>
            <a:r>
              <a:rPr lang="da-DK" baseline="0" dirty="0" smtClean="0"/>
              <a:t> with the same (</a:t>
            </a:r>
            <a:r>
              <a:rPr lang="da-DK" baseline="0" dirty="0" err="1" smtClean="0"/>
              <a:t>degree</a:t>
            </a:r>
            <a:r>
              <a:rPr lang="da-DK" baseline="0" dirty="0" smtClean="0"/>
              <a:t> the info for </a:t>
            </a:r>
            <a:r>
              <a:rPr lang="da-DK" baseline="0" dirty="0" err="1" smtClean="0"/>
              <a:t>degree_branch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head_of_department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office_tel</a:t>
            </a:r>
            <a:r>
              <a:rPr lang="da-DK" baseline="0" dirty="0" smtClean="0"/>
              <a:t>) </a:t>
            </a:r>
            <a:r>
              <a:rPr lang="da-DK" baseline="0" dirty="0" err="1" smtClean="0"/>
              <a:t>assigned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user</a:t>
            </a:r>
            <a:r>
              <a:rPr lang="da-DK" baseline="0" dirty="0" smtClean="0"/>
              <a:t>, the </a:t>
            </a:r>
            <a:r>
              <a:rPr lang="da-DK" baseline="0" dirty="0" err="1" smtClean="0"/>
              <a:t>user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name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email</a:t>
            </a:r>
            <a:r>
              <a:rPr lang="da-DK" baseline="0" dirty="0" smtClean="0"/>
              <a:t>, and </a:t>
            </a:r>
            <a:r>
              <a:rPr lang="da-DK" baseline="0" dirty="0" err="1" smtClean="0"/>
              <a:t>phone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repeated</a:t>
            </a:r>
            <a:r>
              <a:rPr lang="da-DK" baseline="0" dirty="0" smtClean="0"/>
              <a:t> 50 times (data </a:t>
            </a:r>
            <a:r>
              <a:rPr lang="da-DK" baseline="0" dirty="0" err="1" smtClean="0"/>
              <a:t>redundancy</a:t>
            </a:r>
            <a:r>
              <a:rPr lang="da-DK" baseline="0" dirty="0" smtClean="0"/>
              <a:t>) </a:t>
            </a:r>
          </a:p>
          <a:p>
            <a:r>
              <a:rPr lang="da-DK" baseline="0" dirty="0" smtClean="0"/>
              <a:t>   -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a new (student is </a:t>
            </a:r>
            <a:r>
              <a:rPr lang="da-DK" baseline="0" dirty="0" err="1" smtClean="0"/>
              <a:t>enrolled</a:t>
            </a:r>
            <a:r>
              <a:rPr lang="da-DK" baseline="0" dirty="0" smtClean="0"/>
              <a:t>) </a:t>
            </a:r>
            <a:r>
              <a:rPr lang="da-DK" baseline="0" dirty="0" err="1" smtClean="0"/>
              <a:t>task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added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either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don’t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insert</a:t>
            </a:r>
            <a:r>
              <a:rPr lang="da-DK" baseline="0" dirty="0" smtClean="0"/>
              <a:t> the data </a:t>
            </a:r>
            <a:r>
              <a:rPr lang="da-DK" baseline="0" dirty="0" err="1" smtClean="0"/>
              <a:t>until</a:t>
            </a:r>
            <a:r>
              <a:rPr lang="da-DK" baseline="0" dirty="0" smtClean="0"/>
              <a:t> (</a:t>
            </a:r>
            <a:r>
              <a:rPr lang="da-DK" baseline="0" dirty="0" err="1" smtClean="0"/>
              <a:t>he</a:t>
            </a:r>
            <a:r>
              <a:rPr lang="da-DK" baseline="0" dirty="0" smtClean="0"/>
              <a:t>/</a:t>
            </a:r>
            <a:r>
              <a:rPr lang="da-DK" baseline="0" dirty="0" err="1" smtClean="0"/>
              <a:t>she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chooses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degree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branch</a:t>
            </a:r>
            <a:r>
              <a:rPr lang="da-DK" baseline="0" dirty="0" smtClean="0"/>
              <a:t>) a </a:t>
            </a:r>
            <a:r>
              <a:rPr lang="da-DK" baseline="0" dirty="0" err="1" smtClean="0"/>
              <a:t>user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assigned</a:t>
            </a:r>
            <a:r>
              <a:rPr lang="da-DK" baseline="0" dirty="0" smtClean="0"/>
              <a:t> to it or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set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info to </a:t>
            </a:r>
            <a:r>
              <a:rPr lang="da-DK" baseline="0" dirty="0" err="1" smtClean="0"/>
              <a:t>null</a:t>
            </a:r>
            <a:endParaRPr lang="da-DK" baseline="0" dirty="0" smtClean="0"/>
          </a:p>
          <a:p>
            <a:endParaRPr lang="da-DK" baseline="0" dirty="0" smtClean="0"/>
          </a:p>
          <a:p>
            <a:r>
              <a:rPr lang="da-DK" baseline="0" dirty="0" smtClean="0"/>
              <a:t>Update </a:t>
            </a:r>
            <a:r>
              <a:rPr lang="da-DK" baseline="0" dirty="0" err="1" smtClean="0"/>
              <a:t>anomaly</a:t>
            </a:r>
            <a:endParaRPr lang="da-DK" baseline="0" dirty="0" smtClean="0"/>
          </a:p>
          <a:p>
            <a:r>
              <a:rPr lang="da-DK" baseline="0" dirty="0" smtClean="0"/>
              <a:t>   - id the </a:t>
            </a:r>
            <a:r>
              <a:rPr lang="da-DK" baseline="0" dirty="0" err="1" smtClean="0"/>
              <a:t>assigned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changes</a:t>
            </a:r>
            <a:r>
              <a:rPr lang="da-DK" baseline="0" dirty="0" smtClean="0"/>
              <a:t> or the </a:t>
            </a:r>
            <a:r>
              <a:rPr lang="da-DK" baseline="0" dirty="0" err="1" smtClean="0"/>
              <a:t>email</a:t>
            </a:r>
            <a:r>
              <a:rPr lang="da-DK" baseline="0" dirty="0" smtClean="0"/>
              <a:t>/</a:t>
            </a:r>
            <a:r>
              <a:rPr lang="da-DK" baseline="0" dirty="0" err="1" smtClean="0"/>
              <a:t>phone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changes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you’ll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need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change</a:t>
            </a:r>
            <a:r>
              <a:rPr lang="da-DK" baseline="0" dirty="0" smtClean="0"/>
              <a:t> all </a:t>
            </a:r>
            <a:r>
              <a:rPr lang="da-DK" baseline="0" dirty="0" err="1" smtClean="0"/>
              <a:t>rows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lead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erros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thus</a:t>
            </a:r>
            <a:r>
              <a:rPr lang="da-DK" baseline="0" dirty="0" smtClean="0"/>
              <a:t> data </a:t>
            </a:r>
            <a:r>
              <a:rPr lang="da-DK" baseline="0" dirty="0" err="1" smtClean="0"/>
              <a:t>inconsistency</a:t>
            </a:r>
            <a:endParaRPr lang="da-DK" baseline="0" dirty="0" smtClean="0"/>
          </a:p>
          <a:p>
            <a:endParaRPr lang="da-DK" baseline="0" dirty="0" smtClean="0"/>
          </a:p>
          <a:p>
            <a:endParaRPr lang="da-DK" baseline="0" dirty="0" smtClean="0"/>
          </a:p>
          <a:p>
            <a:r>
              <a:rPr lang="da-DK" baseline="0" dirty="0" err="1" smtClean="0"/>
              <a:t>Deletion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anomaly</a:t>
            </a:r>
            <a:r>
              <a:rPr lang="da-DK" baseline="0" dirty="0" smtClean="0"/>
              <a:t>:</a:t>
            </a:r>
          </a:p>
          <a:p>
            <a:r>
              <a:rPr lang="da-DK" baseline="0" dirty="0" smtClean="0"/>
              <a:t>  - </a:t>
            </a:r>
            <a:r>
              <a:rPr lang="da-DK" baseline="0" dirty="0" err="1" smtClean="0"/>
              <a:t>because</a:t>
            </a:r>
            <a:r>
              <a:rPr lang="da-DK" baseline="0" dirty="0" smtClean="0"/>
              <a:t> the (student and </a:t>
            </a:r>
            <a:r>
              <a:rPr lang="da-DK" baseline="0" dirty="0" err="1" smtClean="0"/>
              <a:t>degree_vranch</a:t>
            </a:r>
            <a:r>
              <a:rPr lang="da-DK" baseline="0" dirty="0" smtClean="0"/>
              <a:t>) </a:t>
            </a:r>
            <a:r>
              <a:rPr lang="da-DK" baseline="0" dirty="0" err="1" smtClean="0"/>
              <a:t>task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user</a:t>
            </a:r>
            <a:r>
              <a:rPr lang="da-DK" baseline="0" dirty="0" smtClean="0"/>
              <a:t> info info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kept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together</a:t>
            </a:r>
            <a:r>
              <a:rPr lang="da-DK" baseline="0" dirty="0" smtClean="0"/>
              <a:t>, if the </a:t>
            </a:r>
            <a:r>
              <a:rPr lang="da-DK" baseline="0" dirty="0" err="1" smtClean="0"/>
              <a:t>task</a:t>
            </a:r>
            <a:r>
              <a:rPr lang="da-DK" baseline="0" dirty="0" smtClean="0"/>
              <a:t> (student) </a:t>
            </a:r>
            <a:r>
              <a:rPr lang="da-DK" baseline="0" dirty="0" err="1" smtClean="0"/>
              <a:t>records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deleted</a:t>
            </a:r>
            <a:r>
              <a:rPr lang="da-DK" baseline="0" dirty="0" smtClean="0"/>
              <a:t> (</a:t>
            </a:r>
            <a:r>
              <a:rPr lang="da-DK" baseline="0" dirty="0" err="1" smtClean="0"/>
              <a:t>e.g</a:t>
            </a:r>
            <a:r>
              <a:rPr lang="da-DK" baseline="0" dirty="0" smtClean="0"/>
              <a:t>. </a:t>
            </a:r>
            <a:r>
              <a:rPr lang="da-DK" baseline="0" dirty="0" err="1" smtClean="0"/>
              <a:t>because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they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too</a:t>
            </a:r>
            <a:r>
              <a:rPr lang="da-DK" baseline="0" dirty="0" smtClean="0"/>
              <a:t> old) the </a:t>
            </a:r>
            <a:r>
              <a:rPr lang="da-DK" baseline="0" dirty="0" err="1" smtClean="0"/>
              <a:t>user</a:t>
            </a:r>
            <a:r>
              <a:rPr lang="da-DK" baseline="0" dirty="0" smtClean="0"/>
              <a:t> info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deleted</a:t>
            </a:r>
            <a:r>
              <a:rPr lang="da-DK" baseline="0" dirty="0" smtClean="0"/>
              <a:t> as </a:t>
            </a:r>
            <a:r>
              <a:rPr lang="da-DK" baseline="0" dirty="0" err="1" smtClean="0"/>
              <a:t>well</a:t>
            </a:r>
            <a:r>
              <a:rPr lang="da-DK" baseline="0" dirty="0" smtClean="0"/>
              <a:t>. 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B942-C239-480E-84E4-83F758FC470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535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da-DK" smtClean="0"/>
              <a:t>24-03-2019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682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da-DK" smtClean="0"/>
              <a:t>24-03-2019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7958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da-DK" smtClean="0"/>
              <a:t>24-03-2019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3139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da-DK" smtClean="0"/>
              <a:t>24-03-2019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0867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da-DK" smtClean="0"/>
              <a:t>24-03-2019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3558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da-DK" smtClean="0"/>
              <a:t>24-03-2019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6168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da-DK" smtClean="0"/>
              <a:t>24-03-2019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7374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da-DK" smtClean="0"/>
              <a:t>24-03-2019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4525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da-DK" smtClean="0"/>
              <a:t>24-03-2019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8720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da-DK" smtClean="0"/>
              <a:t>24-03-2019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8951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da-DK" smtClean="0"/>
              <a:t>24-03-2019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312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da-DK" smtClean="0"/>
              <a:t>24-03-2019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7275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donald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Database </a:t>
            </a:r>
            <a:r>
              <a:rPr lang="da-DK" dirty="0" err="1" smtClean="0"/>
              <a:t>normalization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029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Third normal form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Rule</a:t>
            </a:r>
            <a:r>
              <a:rPr lang="da-DK" dirty="0" smtClean="0"/>
              <a:t>:</a:t>
            </a:r>
          </a:p>
          <a:p>
            <a:pPr lvl="1"/>
            <a:r>
              <a:rPr lang="da-DK" dirty="0" err="1" smtClean="0"/>
              <a:t>There</a:t>
            </a:r>
            <a:r>
              <a:rPr lang="da-DK" dirty="0" smtClean="0"/>
              <a:t> </a:t>
            </a:r>
            <a:r>
              <a:rPr lang="da-DK" dirty="0" err="1" smtClean="0"/>
              <a:t>should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no</a:t>
            </a:r>
            <a:r>
              <a:rPr lang="da-DK" dirty="0" smtClean="0"/>
              <a:t> transitive </a:t>
            </a:r>
            <a:r>
              <a:rPr lang="da-DK" dirty="0" err="1" smtClean="0"/>
              <a:t>dependency</a:t>
            </a:r>
            <a:r>
              <a:rPr lang="da-DK" dirty="0" smtClean="0"/>
              <a:t>.</a:t>
            </a:r>
          </a:p>
          <a:p>
            <a:pPr lvl="1"/>
            <a:endParaRPr lang="da-DK" dirty="0" smtClean="0"/>
          </a:p>
          <a:p>
            <a:pPr lvl="1"/>
            <a:endParaRPr lang="da-DK" dirty="0" smtClean="0"/>
          </a:p>
          <a:p>
            <a:pPr lvl="1"/>
            <a:endParaRPr lang="da-DK" dirty="0"/>
          </a:p>
          <a:p>
            <a:pPr lvl="1"/>
            <a:endParaRPr lang="da-DK" dirty="0" smtClean="0"/>
          </a:p>
          <a:p>
            <a:pPr lvl="1"/>
            <a:endParaRPr lang="da-DK" dirty="0"/>
          </a:p>
          <a:p>
            <a:pPr lvl="1"/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Solution: </a:t>
            </a:r>
            <a:r>
              <a:rPr lang="da-DK" dirty="0" err="1" smtClean="0"/>
              <a:t>create</a:t>
            </a:r>
            <a:r>
              <a:rPr lang="da-DK" dirty="0" smtClean="0"/>
              <a:t> an </a:t>
            </a:r>
            <a:r>
              <a:rPr lang="da-DK" dirty="0" err="1" smtClean="0"/>
              <a:t>exam</a:t>
            </a:r>
            <a:r>
              <a:rPr lang="da-DK" dirty="0" smtClean="0"/>
              <a:t> </a:t>
            </a:r>
            <a:r>
              <a:rPr lang="da-DK" dirty="0" err="1" smtClean="0"/>
              <a:t>table</a:t>
            </a:r>
            <a:r>
              <a:rPr lang="da-DK" dirty="0" smtClean="0"/>
              <a:t>.</a:t>
            </a:r>
          </a:p>
          <a:p>
            <a:pPr marL="457200" lvl="1" indent="0">
              <a:buNone/>
            </a:pPr>
            <a:endParaRPr lang="da-DK" dirty="0" smtClean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496978"/>
              </p:ext>
            </p:extLst>
          </p:nvPr>
        </p:nvGraphicFramePr>
        <p:xfrm>
          <a:off x="412078" y="2881156"/>
          <a:ext cx="832915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322">
                  <a:extLst>
                    <a:ext uri="{9D8B030D-6E8A-4147-A177-3AD203B41FA5}">
                      <a16:colId xmlns:a16="http://schemas.microsoft.com/office/drawing/2014/main" val="99796314"/>
                    </a:ext>
                  </a:extLst>
                </a:gridCol>
                <a:gridCol w="1186543">
                  <a:extLst>
                    <a:ext uri="{9D8B030D-6E8A-4147-A177-3AD203B41FA5}">
                      <a16:colId xmlns:a16="http://schemas.microsoft.com/office/drawing/2014/main" val="1216199077"/>
                    </a:ext>
                  </a:extLst>
                </a:gridCol>
                <a:gridCol w="772885">
                  <a:extLst>
                    <a:ext uri="{9D8B030D-6E8A-4147-A177-3AD203B41FA5}">
                      <a16:colId xmlns:a16="http://schemas.microsoft.com/office/drawing/2014/main" val="3662846347"/>
                    </a:ext>
                  </a:extLst>
                </a:gridCol>
                <a:gridCol w="2079172">
                  <a:extLst>
                    <a:ext uri="{9D8B030D-6E8A-4147-A177-3AD203B41FA5}">
                      <a16:colId xmlns:a16="http://schemas.microsoft.com/office/drawing/2014/main" val="3122187979"/>
                    </a:ext>
                  </a:extLst>
                </a:gridCol>
                <a:gridCol w="3026229">
                  <a:extLst>
                    <a:ext uri="{9D8B030D-6E8A-4147-A177-3AD203B41FA5}">
                      <a16:colId xmlns:a16="http://schemas.microsoft.com/office/drawing/2014/main" val="159734812"/>
                    </a:ext>
                  </a:extLst>
                </a:gridCol>
              </a:tblGrid>
              <a:tr h="328033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student_id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subject_id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marks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task_type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task_weight_on_performance</a:t>
                      </a:r>
                      <a:r>
                        <a:rPr lang="da-DK" baseline="0" dirty="0" err="1" smtClean="0"/>
                        <a:t>_review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04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Weekly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assignment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0.1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19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8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Project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0.4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5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9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Exam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0.6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229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6944497" y="4670827"/>
            <a:ext cx="5" cy="56680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21381" y="5230965"/>
            <a:ext cx="4707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Depends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r>
              <a:rPr lang="da-DK" dirty="0" smtClean="0"/>
              <a:t> on </a:t>
            </a:r>
            <a:r>
              <a:rPr lang="da-DK" dirty="0" err="1" smtClean="0"/>
              <a:t>task_type</a:t>
            </a:r>
            <a:r>
              <a:rPr lang="da-DK" dirty="0" smtClean="0"/>
              <a:t> </a:t>
            </a:r>
            <a:r>
              <a:rPr lang="da-DK" dirty="0" smtClean="0"/>
              <a:t>and not on (</a:t>
            </a:r>
            <a:r>
              <a:rPr lang="da-DK" dirty="0" err="1" smtClean="0"/>
              <a:t>student_id</a:t>
            </a:r>
            <a:r>
              <a:rPr lang="da-DK" dirty="0" smtClean="0"/>
              <a:t>, </a:t>
            </a:r>
            <a:r>
              <a:rPr lang="da-DK" dirty="0" err="1" smtClean="0"/>
              <a:t>subject_id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087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Database normalization </a:t>
            </a:r>
            <a:br>
              <a:rPr lang="da-DK" smtClean="0"/>
            </a:br>
            <a:r>
              <a:rPr lang="da-DK" sz="3600" smtClean="0"/>
              <a:t>   - What and why?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err="1" smtClean="0"/>
              <a:t>It’s</a:t>
            </a:r>
            <a:r>
              <a:rPr lang="da-DK" dirty="0" smtClean="0"/>
              <a:t> a </a:t>
            </a:r>
            <a:r>
              <a:rPr lang="da-DK" dirty="0" err="1" smtClean="0"/>
              <a:t>technique</a:t>
            </a:r>
            <a:r>
              <a:rPr lang="da-DK" dirty="0" smtClean="0"/>
              <a:t> of </a:t>
            </a:r>
            <a:r>
              <a:rPr lang="da-DK" dirty="0" err="1" smtClean="0"/>
              <a:t>structuring</a:t>
            </a:r>
            <a:r>
              <a:rPr lang="da-DK" dirty="0" smtClean="0"/>
              <a:t> the database </a:t>
            </a:r>
            <a:r>
              <a:rPr lang="da-DK" dirty="0" err="1" smtClean="0"/>
              <a:t>such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:</a:t>
            </a:r>
          </a:p>
          <a:p>
            <a:pPr lvl="1"/>
            <a:r>
              <a:rPr lang="da-DK" dirty="0" err="1" smtClean="0"/>
              <a:t>There</a:t>
            </a:r>
            <a:r>
              <a:rPr lang="da-DK" dirty="0" smtClean="0"/>
              <a:t> is </a:t>
            </a:r>
            <a:r>
              <a:rPr lang="da-DK" dirty="0" err="1" smtClean="0"/>
              <a:t>no</a:t>
            </a:r>
            <a:r>
              <a:rPr lang="da-DK" dirty="0" smtClean="0"/>
              <a:t> redundant data</a:t>
            </a:r>
          </a:p>
          <a:p>
            <a:pPr lvl="1"/>
            <a:r>
              <a:rPr lang="da-DK" dirty="0" smtClean="0"/>
              <a:t>Columns and </a:t>
            </a:r>
            <a:r>
              <a:rPr lang="da-DK" dirty="0" err="1" smtClean="0"/>
              <a:t>tables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organized</a:t>
            </a:r>
            <a:r>
              <a:rPr lang="da-DK" dirty="0" smtClean="0"/>
              <a:t> </a:t>
            </a:r>
            <a:r>
              <a:rPr lang="da-DK" dirty="0" err="1" smtClean="0"/>
              <a:t>such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data </a:t>
            </a:r>
            <a:r>
              <a:rPr lang="da-DK" dirty="0" err="1" smtClean="0"/>
              <a:t>dependencies</a:t>
            </a:r>
            <a:r>
              <a:rPr lang="da-DK" dirty="0" smtClean="0"/>
              <a:t> </a:t>
            </a:r>
            <a:r>
              <a:rPr lang="da-DK" dirty="0" err="1" smtClean="0"/>
              <a:t>make</a:t>
            </a:r>
            <a:r>
              <a:rPr lang="da-DK" dirty="0" smtClean="0"/>
              <a:t> </a:t>
            </a:r>
            <a:r>
              <a:rPr lang="da-DK" dirty="0" err="1" smtClean="0"/>
              <a:t>sense</a:t>
            </a:r>
            <a:r>
              <a:rPr lang="da-DK" dirty="0" smtClean="0"/>
              <a:t>.</a:t>
            </a:r>
          </a:p>
          <a:p>
            <a:endParaRPr lang="da-DK" dirty="0" smtClean="0"/>
          </a:p>
          <a:p>
            <a:r>
              <a:rPr lang="da-DK" dirty="0" smtClean="0"/>
              <a:t>This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avoid</a:t>
            </a:r>
            <a:r>
              <a:rPr lang="da-DK" dirty="0" smtClean="0"/>
              <a:t> </a:t>
            </a:r>
            <a:r>
              <a:rPr lang="da-DK" dirty="0" err="1" smtClean="0"/>
              <a:t>insertion</a:t>
            </a:r>
            <a:r>
              <a:rPr lang="da-DK" dirty="0" smtClean="0"/>
              <a:t>, </a:t>
            </a:r>
            <a:r>
              <a:rPr lang="da-DK" dirty="0" err="1" smtClean="0"/>
              <a:t>update</a:t>
            </a:r>
            <a:r>
              <a:rPr lang="da-DK" dirty="0" smtClean="0"/>
              <a:t>, and </a:t>
            </a:r>
            <a:r>
              <a:rPr lang="da-DK" dirty="0" err="1" smtClean="0"/>
              <a:t>deletion</a:t>
            </a:r>
            <a:r>
              <a:rPr lang="da-DK" dirty="0" smtClean="0"/>
              <a:t> </a:t>
            </a:r>
            <a:r>
              <a:rPr lang="da-DK" dirty="0" err="1" smtClean="0"/>
              <a:t>anomalies</a:t>
            </a:r>
            <a:r>
              <a:rPr lang="da-DK" dirty="0" smtClean="0"/>
              <a:t>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6646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Database </a:t>
            </a:r>
            <a:r>
              <a:rPr lang="da-DK" dirty="0" err="1" smtClean="0"/>
              <a:t>normalization</a:t>
            </a:r>
            <a:r>
              <a:rPr lang="da-DK" dirty="0"/>
              <a:t> </a:t>
            </a:r>
            <a:br>
              <a:rPr lang="da-DK" dirty="0"/>
            </a:br>
            <a:r>
              <a:rPr lang="da-DK" sz="3600" dirty="0" smtClean="0"/>
              <a:t>   - How?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By </a:t>
            </a:r>
            <a:r>
              <a:rPr lang="da-DK" dirty="0" err="1" smtClean="0"/>
              <a:t>following</a:t>
            </a:r>
            <a:r>
              <a:rPr lang="da-DK" dirty="0" smtClean="0"/>
              <a:t> a set of </a:t>
            </a:r>
            <a:r>
              <a:rPr lang="da-DK" dirty="0" err="1" smtClean="0"/>
              <a:t>rules</a:t>
            </a:r>
            <a:r>
              <a:rPr lang="da-DK" dirty="0" smtClean="0"/>
              <a:t> </a:t>
            </a:r>
            <a:r>
              <a:rPr lang="da-DK" dirty="0" err="1" smtClean="0"/>
              <a:t>called</a:t>
            </a:r>
            <a:r>
              <a:rPr lang="da-DK" dirty="0" smtClean="0"/>
              <a:t> normal forms.</a:t>
            </a:r>
          </a:p>
          <a:p>
            <a:endParaRPr lang="da-DK" dirty="0" smtClean="0"/>
          </a:p>
          <a:p>
            <a:r>
              <a:rPr lang="da-DK" dirty="0" smtClean="0"/>
              <a:t>The most </a:t>
            </a:r>
            <a:r>
              <a:rPr lang="da-DK" dirty="0" err="1" smtClean="0"/>
              <a:t>important</a:t>
            </a:r>
            <a:r>
              <a:rPr lang="da-DK" dirty="0" smtClean="0"/>
              <a:t> normal forms </a:t>
            </a:r>
            <a:r>
              <a:rPr lang="da-DK" dirty="0" err="1" smtClean="0"/>
              <a:t>are</a:t>
            </a:r>
            <a:r>
              <a:rPr lang="da-DK" dirty="0" smtClean="0"/>
              <a:t>:</a:t>
            </a:r>
          </a:p>
          <a:p>
            <a:pPr lvl="1"/>
            <a:r>
              <a:rPr lang="da-DK" dirty="0" smtClean="0"/>
              <a:t>The </a:t>
            </a:r>
            <a:r>
              <a:rPr lang="da-DK" dirty="0" err="1" smtClean="0"/>
              <a:t>first</a:t>
            </a:r>
            <a:r>
              <a:rPr lang="da-DK" dirty="0" smtClean="0"/>
              <a:t> normal form;</a:t>
            </a:r>
          </a:p>
          <a:p>
            <a:pPr lvl="1"/>
            <a:r>
              <a:rPr lang="da-DK" dirty="0"/>
              <a:t>The </a:t>
            </a:r>
            <a:r>
              <a:rPr lang="da-DK" dirty="0" err="1" smtClean="0"/>
              <a:t>second</a:t>
            </a:r>
            <a:r>
              <a:rPr lang="da-DK" dirty="0" smtClean="0"/>
              <a:t> </a:t>
            </a:r>
            <a:r>
              <a:rPr lang="da-DK" dirty="0"/>
              <a:t>normal form;</a:t>
            </a:r>
          </a:p>
          <a:p>
            <a:pPr lvl="1"/>
            <a:r>
              <a:rPr lang="da-DK" dirty="0"/>
              <a:t>The </a:t>
            </a:r>
            <a:r>
              <a:rPr lang="da-DK" dirty="0" err="1" smtClean="0"/>
              <a:t>third</a:t>
            </a:r>
            <a:r>
              <a:rPr lang="da-DK" dirty="0" smtClean="0"/>
              <a:t> </a:t>
            </a:r>
            <a:r>
              <a:rPr lang="da-DK" dirty="0"/>
              <a:t>normal form;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7234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Example</a:t>
            </a:r>
            <a:endParaRPr lang="da-DK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568903"/>
              </p:ext>
            </p:extLst>
          </p:nvPr>
        </p:nvGraphicFramePr>
        <p:xfrm>
          <a:off x="628650" y="2248097"/>
          <a:ext cx="7886700" cy="303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808581226"/>
                    </a:ext>
                  </a:extLst>
                </a:gridCol>
                <a:gridCol w="1660358">
                  <a:extLst>
                    <a:ext uri="{9D8B030D-6E8A-4147-A177-3AD203B41FA5}">
                      <a16:colId xmlns:a16="http://schemas.microsoft.com/office/drawing/2014/main" val="99796314"/>
                    </a:ext>
                  </a:extLst>
                </a:gridCol>
                <a:gridCol w="1648326">
                  <a:extLst>
                    <a:ext uri="{9D8B030D-6E8A-4147-A177-3AD203B41FA5}">
                      <a16:colId xmlns:a16="http://schemas.microsoft.com/office/drawing/2014/main" val="1216199077"/>
                    </a:ext>
                  </a:extLst>
                </a:gridCol>
                <a:gridCol w="2261937">
                  <a:extLst>
                    <a:ext uri="{9D8B030D-6E8A-4147-A177-3AD203B41FA5}">
                      <a16:colId xmlns:a16="http://schemas.microsoft.com/office/drawing/2014/main" val="3662846347"/>
                    </a:ext>
                  </a:extLst>
                </a:gridCol>
                <a:gridCol w="1344529">
                  <a:extLst>
                    <a:ext uri="{9D8B030D-6E8A-4147-A177-3AD203B41FA5}">
                      <a16:colId xmlns:a16="http://schemas.microsoft.com/office/drawing/2014/main" val="3496137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task_id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title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Assigned_user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email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phone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04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Become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billionaire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Scrooge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scrooge@gmail.com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53331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194372"/>
                  </a:ext>
                </a:extLst>
              </a:tr>
              <a:tr h="746770">
                <a:tc>
                  <a:txBody>
                    <a:bodyPr/>
                    <a:lstStyle/>
                    <a:p>
                      <a:r>
                        <a:rPr lang="da-DK" dirty="0" smtClean="0"/>
                        <a:t>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Add</a:t>
                      </a:r>
                      <a:r>
                        <a:rPr lang="da-DK" dirty="0" smtClean="0"/>
                        <a:t> feature</a:t>
                      </a:r>
                      <a:r>
                        <a:rPr lang="da-DK" baseline="0" dirty="0" smtClean="0"/>
                        <a:t> x to program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Donald </a:t>
                      </a:r>
                      <a:r>
                        <a:rPr lang="da-DK" dirty="0" err="1" smtClean="0"/>
                        <a:t>Duck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/>
                        <a:t>donald@gmail.com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/>
                        <a:t>53337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5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Do node </a:t>
                      </a:r>
                      <a:r>
                        <a:rPr lang="da-DK" dirty="0" err="1" smtClean="0"/>
                        <a:t>homework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/>
                        <a:t>Donald </a:t>
                      </a:r>
                      <a:r>
                        <a:rPr lang="da-DK" dirty="0" err="1" smtClean="0"/>
                        <a:t>Duck</a:t>
                      </a:r>
                      <a:endParaRPr lang="da-DK" dirty="0" smtClean="0"/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/>
                        <a:t>donald@gmail.com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/>
                        <a:t>53337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71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Discuss</a:t>
                      </a:r>
                      <a:r>
                        <a:rPr lang="da-DK" dirty="0" smtClean="0"/>
                        <a:t> DB </a:t>
                      </a:r>
                      <a:r>
                        <a:rPr lang="da-DK" dirty="0" err="1" smtClean="0"/>
                        <a:t>structure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/>
                        <a:t>Donald </a:t>
                      </a:r>
                      <a:r>
                        <a:rPr lang="da-DK" dirty="0" err="1" smtClean="0"/>
                        <a:t>Duck</a:t>
                      </a:r>
                      <a:endParaRPr lang="da-DK" dirty="0" smtClean="0"/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/>
                        <a:t>donald@gmail.com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/>
                        <a:t>53337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52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98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First normal form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Rule</a:t>
            </a:r>
            <a:r>
              <a:rPr lang="da-DK" dirty="0" smtClean="0"/>
              <a:t> 1:</a:t>
            </a:r>
          </a:p>
          <a:p>
            <a:pPr lvl="1"/>
            <a:r>
              <a:rPr lang="da-DK" dirty="0" err="1" smtClean="0"/>
              <a:t>Each</a:t>
            </a:r>
            <a:r>
              <a:rPr lang="da-DK" dirty="0" smtClean="0"/>
              <a:t> column on the </a:t>
            </a:r>
            <a:r>
              <a:rPr lang="da-DK" dirty="0" err="1" smtClean="0"/>
              <a:t>table</a:t>
            </a:r>
            <a:r>
              <a:rPr lang="da-DK" dirty="0" smtClean="0"/>
              <a:t> </a:t>
            </a:r>
            <a:r>
              <a:rPr lang="da-DK" dirty="0" err="1" smtClean="0"/>
              <a:t>should</a:t>
            </a:r>
            <a:r>
              <a:rPr lang="da-DK" dirty="0" smtClean="0"/>
              <a:t> not </a:t>
            </a:r>
            <a:r>
              <a:rPr lang="da-DK" dirty="0" err="1" smtClean="0"/>
              <a:t>contain</a:t>
            </a:r>
            <a:r>
              <a:rPr lang="da-DK" dirty="0" smtClean="0"/>
              <a:t> lists of </a:t>
            </a:r>
            <a:r>
              <a:rPr lang="da-DK" dirty="0" err="1" smtClean="0"/>
              <a:t>values</a:t>
            </a:r>
            <a:r>
              <a:rPr lang="da-DK" dirty="0" smtClean="0"/>
              <a:t>, it </a:t>
            </a:r>
            <a:r>
              <a:rPr lang="da-DK" dirty="0" err="1" smtClean="0"/>
              <a:t>should</a:t>
            </a:r>
            <a:r>
              <a:rPr lang="da-DK" dirty="0" smtClean="0"/>
              <a:t> </a:t>
            </a:r>
            <a:r>
              <a:rPr lang="da-DK" dirty="0" err="1" smtClean="0"/>
              <a:t>contain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r>
              <a:rPr lang="da-DK" dirty="0" smtClean="0"/>
              <a:t> single </a:t>
            </a:r>
            <a:r>
              <a:rPr lang="da-DK" dirty="0" err="1" smtClean="0"/>
              <a:t>values</a:t>
            </a:r>
            <a:r>
              <a:rPr lang="da-DK" dirty="0" smtClean="0"/>
              <a:t>. </a:t>
            </a:r>
            <a:r>
              <a:rPr lang="da-DK" dirty="0" err="1" smtClean="0"/>
              <a:t>E.g</a:t>
            </a:r>
            <a:r>
              <a:rPr lang="da-DK" dirty="0" smtClean="0"/>
              <a:t>, </a:t>
            </a:r>
            <a:r>
              <a:rPr lang="da-DK" dirty="0" err="1" smtClean="0"/>
              <a:t>assigned_user</a:t>
            </a:r>
            <a:r>
              <a:rPr lang="da-DK" dirty="0" smtClean="0"/>
              <a:t> </a:t>
            </a:r>
            <a:r>
              <a:rPr lang="da-DK" dirty="0" err="1" smtClean="0"/>
              <a:t>should</a:t>
            </a:r>
            <a:r>
              <a:rPr lang="da-DK" dirty="0" smtClean="0"/>
              <a:t> </a:t>
            </a:r>
            <a:r>
              <a:rPr lang="da-DK" dirty="0" err="1" smtClean="0"/>
              <a:t>contain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r>
              <a:rPr lang="da-DK" dirty="0" smtClean="0"/>
              <a:t> </a:t>
            </a:r>
            <a:r>
              <a:rPr lang="da-DK" dirty="0" err="1" smtClean="0"/>
              <a:t>one</a:t>
            </a:r>
            <a:r>
              <a:rPr lang="da-DK" dirty="0" smtClean="0"/>
              <a:t> </a:t>
            </a:r>
            <a:r>
              <a:rPr lang="da-DK" dirty="0" err="1" smtClean="0"/>
              <a:t>user</a:t>
            </a:r>
            <a:r>
              <a:rPr lang="da-DK" dirty="0" smtClean="0"/>
              <a:t> and not a list of </a:t>
            </a:r>
            <a:r>
              <a:rPr lang="da-DK" dirty="0" err="1" smtClean="0"/>
              <a:t>users</a:t>
            </a:r>
            <a:r>
              <a:rPr lang="da-DK" dirty="0" smtClean="0"/>
              <a:t>.</a:t>
            </a:r>
          </a:p>
          <a:p>
            <a:endParaRPr lang="da-DK" dirty="0" smtClean="0"/>
          </a:p>
          <a:p>
            <a:r>
              <a:rPr lang="da-DK" dirty="0" err="1" smtClean="0"/>
              <a:t>Rule</a:t>
            </a:r>
            <a:r>
              <a:rPr lang="da-DK" dirty="0" smtClean="0"/>
              <a:t> 2:</a:t>
            </a:r>
          </a:p>
          <a:p>
            <a:pPr lvl="1"/>
            <a:r>
              <a:rPr lang="da-DK" dirty="0" err="1" smtClean="0"/>
              <a:t>Each</a:t>
            </a:r>
            <a:r>
              <a:rPr lang="da-DK" dirty="0" smtClean="0"/>
              <a:t> column </a:t>
            </a:r>
            <a:r>
              <a:rPr lang="da-DK" dirty="0" err="1" smtClean="0"/>
              <a:t>should</a:t>
            </a:r>
            <a:r>
              <a:rPr lang="da-DK" dirty="0" smtClean="0"/>
              <a:t> store </a:t>
            </a:r>
            <a:r>
              <a:rPr lang="da-DK" dirty="0" err="1" smtClean="0"/>
              <a:t>only</a:t>
            </a:r>
            <a:r>
              <a:rPr lang="da-DK" dirty="0" smtClean="0"/>
              <a:t> </a:t>
            </a:r>
            <a:r>
              <a:rPr lang="da-DK" dirty="0" err="1" smtClean="0"/>
              <a:t>values</a:t>
            </a:r>
            <a:r>
              <a:rPr lang="da-DK" dirty="0" smtClean="0"/>
              <a:t> of the same type, </a:t>
            </a:r>
            <a:r>
              <a:rPr lang="da-DK" dirty="0" err="1" smtClean="0"/>
              <a:t>e.g</a:t>
            </a:r>
            <a:r>
              <a:rPr lang="da-DK" dirty="0" smtClean="0"/>
              <a:t>. if </a:t>
            </a:r>
            <a:r>
              <a:rPr lang="da-DK" dirty="0" err="1" smtClean="0"/>
              <a:t>you</a:t>
            </a:r>
            <a:r>
              <a:rPr lang="da-DK" dirty="0" smtClean="0"/>
              <a:t> have a column </a:t>
            </a:r>
            <a:r>
              <a:rPr lang="da-DK" dirty="0" err="1" smtClean="0"/>
              <a:t>created_date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should</a:t>
            </a:r>
            <a:r>
              <a:rPr lang="da-DK" dirty="0" smtClean="0"/>
              <a:t> store </a:t>
            </a:r>
            <a:r>
              <a:rPr lang="da-DK" dirty="0" err="1" smtClean="0"/>
              <a:t>only</a:t>
            </a:r>
            <a:r>
              <a:rPr lang="da-DK" dirty="0" smtClean="0"/>
              <a:t> dates </a:t>
            </a:r>
            <a:r>
              <a:rPr lang="da-DK" dirty="0" err="1" smtClean="0"/>
              <a:t>there</a:t>
            </a:r>
            <a:r>
              <a:rPr lang="da-DK" dirty="0" smtClean="0"/>
              <a:t> and not </a:t>
            </a:r>
            <a:r>
              <a:rPr lang="da-DK" dirty="0" err="1" smtClean="0"/>
              <a:t>names</a:t>
            </a:r>
            <a:r>
              <a:rPr lang="da-DK" dirty="0" smtClean="0"/>
              <a:t> or </a:t>
            </a:r>
            <a:r>
              <a:rPr lang="da-DK" dirty="0" err="1" smtClean="0"/>
              <a:t>something</a:t>
            </a:r>
            <a:r>
              <a:rPr lang="da-DK" dirty="0" smtClean="0"/>
              <a:t> </a:t>
            </a:r>
            <a:r>
              <a:rPr lang="da-DK" dirty="0" err="1" smtClean="0"/>
              <a:t>else</a:t>
            </a:r>
            <a:r>
              <a:rPr lang="da-DK" dirty="0" smtClean="0"/>
              <a:t>.</a:t>
            </a:r>
          </a:p>
          <a:p>
            <a:pPr marL="0" indent="0">
              <a:buNone/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414905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First normal form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Rule</a:t>
            </a:r>
            <a:r>
              <a:rPr lang="da-DK" dirty="0" smtClean="0"/>
              <a:t> 3:</a:t>
            </a:r>
          </a:p>
          <a:p>
            <a:pPr lvl="1"/>
            <a:r>
              <a:rPr lang="da-DK" dirty="0" smtClean="0"/>
              <a:t>In a given </a:t>
            </a:r>
            <a:r>
              <a:rPr lang="da-DK" dirty="0" err="1" smtClean="0"/>
              <a:t>table</a:t>
            </a:r>
            <a:r>
              <a:rPr lang="da-DK" dirty="0" smtClean="0"/>
              <a:t>, </a:t>
            </a:r>
            <a:r>
              <a:rPr lang="da-DK" dirty="0" err="1" smtClean="0"/>
              <a:t>each</a:t>
            </a:r>
            <a:r>
              <a:rPr lang="da-DK" dirty="0" smtClean="0"/>
              <a:t> column </a:t>
            </a:r>
            <a:r>
              <a:rPr lang="da-DK" dirty="0" err="1" smtClean="0"/>
              <a:t>should</a:t>
            </a:r>
            <a:r>
              <a:rPr lang="da-DK" dirty="0" smtClean="0"/>
              <a:t> have a </a:t>
            </a:r>
            <a:r>
              <a:rPr lang="da-DK" dirty="0" err="1" smtClean="0"/>
              <a:t>unique</a:t>
            </a:r>
            <a:r>
              <a:rPr lang="da-DK" dirty="0" smtClean="0"/>
              <a:t> </a:t>
            </a:r>
            <a:r>
              <a:rPr lang="da-DK" dirty="0" err="1" smtClean="0"/>
              <a:t>name</a:t>
            </a:r>
            <a:r>
              <a:rPr lang="da-DK" dirty="0" smtClean="0"/>
              <a:t>, i.e. </a:t>
            </a:r>
            <a:r>
              <a:rPr lang="da-DK" dirty="0" err="1" smtClean="0"/>
              <a:t>no</a:t>
            </a:r>
            <a:r>
              <a:rPr lang="da-DK" dirty="0" smtClean="0"/>
              <a:t> </a:t>
            </a:r>
            <a:r>
              <a:rPr lang="da-DK" dirty="0" err="1" smtClean="0"/>
              <a:t>repeated</a:t>
            </a:r>
            <a:r>
              <a:rPr lang="da-DK" dirty="0" smtClean="0"/>
              <a:t> column </a:t>
            </a:r>
            <a:r>
              <a:rPr lang="da-DK" dirty="0" err="1" smtClean="0"/>
              <a:t>names</a:t>
            </a:r>
            <a:r>
              <a:rPr lang="da-DK" dirty="0" smtClean="0"/>
              <a:t> in the same </a:t>
            </a:r>
            <a:r>
              <a:rPr lang="da-DK" dirty="0" err="1" smtClean="0"/>
              <a:t>table</a:t>
            </a:r>
            <a:r>
              <a:rPr lang="da-DK" dirty="0" smtClean="0"/>
              <a:t>.</a:t>
            </a:r>
          </a:p>
          <a:p>
            <a:pPr marL="457200" lvl="1" indent="0">
              <a:buNone/>
            </a:pPr>
            <a:endParaRPr lang="da-DK" dirty="0" smtClean="0"/>
          </a:p>
          <a:p>
            <a:r>
              <a:rPr lang="da-DK" dirty="0" err="1" smtClean="0"/>
              <a:t>Rule</a:t>
            </a:r>
            <a:r>
              <a:rPr lang="da-DK" dirty="0" smtClean="0"/>
              <a:t> 4:</a:t>
            </a:r>
          </a:p>
          <a:p>
            <a:pPr lvl="1"/>
            <a:r>
              <a:rPr lang="da-DK" dirty="0" smtClean="0"/>
              <a:t>The </a:t>
            </a:r>
            <a:r>
              <a:rPr lang="da-DK" dirty="0" err="1" smtClean="0"/>
              <a:t>order</a:t>
            </a:r>
            <a:r>
              <a:rPr lang="da-DK" dirty="0" smtClean="0"/>
              <a:t> in </a:t>
            </a:r>
            <a:r>
              <a:rPr lang="da-DK" dirty="0" err="1" smtClean="0"/>
              <a:t>which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store </a:t>
            </a:r>
            <a:r>
              <a:rPr lang="da-DK" dirty="0" err="1" smtClean="0"/>
              <a:t>your</a:t>
            </a:r>
            <a:r>
              <a:rPr lang="da-DK" dirty="0" smtClean="0"/>
              <a:t> data </a:t>
            </a:r>
            <a:r>
              <a:rPr lang="da-DK" dirty="0" err="1" smtClean="0"/>
              <a:t>shouldn’t</a:t>
            </a:r>
            <a:r>
              <a:rPr lang="da-DK" dirty="0" smtClean="0"/>
              <a:t> matter.</a:t>
            </a:r>
          </a:p>
        </p:txBody>
      </p:sp>
    </p:spTree>
    <p:extLst>
      <p:ext uri="{BB962C8B-B14F-4D97-AF65-F5344CB8AC3E}">
        <p14:creationId xmlns:p14="http://schemas.microsoft.com/office/powerpoint/2010/main" val="297245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Second normal form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59396"/>
          </a:xfrm>
        </p:spPr>
        <p:txBody>
          <a:bodyPr>
            <a:normAutofit/>
          </a:bodyPr>
          <a:lstStyle/>
          <a:p>
            <a:r>
              <a:rPr lang="da-DK" dirty="0" err="1" smtClean="0"/>
              <a:t>Rule</a:t>
            </a:r>
            <a:r>
              <a:rPr lang="da-DK" dirty="0"/>
              <a:t>:</a:t>
            </a:r>
            <a:endParaRPr lang="da-DK" dirty="0" smtClean="0"/>
          </a:p>
          <a:p>
            <a:pPr lvl="1"/>
            <a:r>
              <a:rPr lang="da-DK" dirty="0" err="1" smtClean="0"/>
              <a:t>There</a:t>
            </a:r>
            <a:r>
              <a:rPr lang="da-DK" dirty="0" smtClean="0"/>
              <a:t> </a:t>
            </a:r>
            <a:r>
              <a:rPr lang="da-DK" dirty="0" err="1" smtClean="0"/>
              <a:t>should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no</a:t>
            </a:r>
            <a:r>
              <a:rPr lang="da-DK" dirty="0" smtClean="0"/>
              <a:t> </a:t>
            </a:r>
            <a:r>
              <a:rPr lang="da-DK" dirty="0" err="1" smtClean="0"/>
              <a:t>partial</a:t>
            </a:r>
            <a:r>
              <a:rPr lang="da-DK" dirty="0" smtClean="0"/>
              <a:t> </a:t>
            </a:r>
            <a:r>
              <a:rPr lang="da-DK" dirty="0" err="1" smtClean="0"/>
              <a:t>dependency</a:t>
            </a:r>
            <a:r>
              <a:rPr lang="da-DK" dirty="0" smtClean="0"/>
              <a:t>.</a:t>
            </a:r>
          </a:p>
          <a:p>
            <a:endParaRPr lang="da-DK" dirty="0" smtClean="0"/>
          </a:p>
          <a:p>
            <a:r>
              <a:rPr lang="da-DK" dirty="0" err="1" smtClean="0"/>
              <a:t>What</a:t>
            </a:r>
            <a:r>
              <a:rPr lang="da-DK" dirty="0" smtClean="0"/>
              <a:t> is </a:t>
            </a:r>
            <a:r>
              <a:rPr lang="da-DK" dirty="0" err="1" smtClean="0"/>
              <a:t>dependency</a:t>
            </a:r>
            <a:r>
              <a:rPr lang="da-DK" dirty="0" smtClean="0"/>
              <a:t>:</a:t>
            </a:r>
          </a:p>
          <a:p>
            <a:pPr lvl="1"/>
            <a:endParaRPr lang="da-DK" dirty="0" smtClean="0"/>
          </a:p>
          <a:p>
            <a:pPr lvl="1"/>
            <a:endParaRPr lang="da-DK" dirty="0" smtClean="0"/>
          </a:p>
          <a:p>
            <a:pPr lvl="1"/>
            <a:endParaRPr lang="da-DK" dirty="0" smtClean="0"/>
          </a:p>
          <a:p>
            <a:pPr lvl="1"/>
            <a:endParaRPr lang="da-DK" dirty="0"/>
          </a:p>
          <a:p>
            <a:pPr lvl="1"/>
            <a:endParaRPr lang="da-DK" dirty="0" smtClean="0"/>
          </a:p>
          <a:p>
            <a:pPr lvl="1"/>
            <a:r>
              <a:rPr lang="da-DK" dirty="0" smtClean="0"/>
              <a:t>If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select</a:t>
            </a:r>
            <a:r>
              <a:rPr lang="da-DK" dirty="0" smtClean="0"/>
              <a:t> a </a:t>
            </a:r>
            <a:r>
              <a:rPr lang="da-DK" dirty="0" err="1" smtClean="0"/>
              <a:t>user</a:t>
            </a:r>
            <a:r>
              <a:rPr lang="da-DK" dirty="0" smtClean="0"/>
              <a:t> by </a:t>
            </a:r>
            <a:r>
              <a:rPr lang="da-DK" dirty="0" err="1" smtClean="0"/>
              <a:t>user_id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get</a:t>
            </a:r>
            <a:r>
              <a:rPr lang="da-DK" dirty="0" smtClean="0"/>
              <a:t> the </a:t>
            </a:r>
            <a:r>
              <a:rPr lang="da-DK" dirty="0" err="1" smtClean="0"/>
              <a:t>name</a:t>
            </a:r>
            <a:r>
              <a:rPr lang="da-DK" dirty="0" smtClean="0"/>
              <a:t>, </a:t>
            </a:r>
            <a:r>
              <a:rPr lang="da-DK" dirty="0" err="1" smtClean="0"/>
              <a:t>email</a:t>
            </a:r>
            <a:r>
              <a:rPr lang="da-DK" dirty="0" smtClean="0"/>
              <a:t>, and </a:t>
            </a:r>
            <a:r>
              <a:rPr lang="da-DK" dirty="0" err="1" smtClean="0"/>
              <a:t>phone</a:t>
            </a:r>
            <a:r>
              <a:rPr lang="da-DK" dirty="0" smtClean="0"/>
              <a:t> for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user_id</a:t>
            </a:r>
            <a:endParaRPr lang="da-DK" dirty="0"/>
          </a:p>
          <a:p>
            <a:pPr lvl="2"/>
            <a:r>
              <a:rPr lang="da-DK" dirty="0" err="1" smtClean="0"/>
              <a:t>Name</a:t>
            </a:r>
            <a:r>
              <a:rPr lang="da-DK" dirty="0" smtClean="0"/>
              <a:t>, </a:t>
            </a:r>
            <a:r>
              <a:rPr lang="da-DK" dirty="0" err="1" smtClean="0"/>
              <a:t>email</a:t>
            </a:r>
            <a:r>
              <a:rPr lang="da-DK" dirty="0" smtClean="0"/>
              <a:t> and </a:t>
            </a:r>
            <a:r>
              <a:rPr lang="da-DK" dirty="0" err="1" smtClean="0"/>
              <a:t>phone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dependent on </a:t>
            </a:r>
            <a:r>
              <a:rPr lang="da-DK" dirty="0" err="1" smtClean="0"/>
              <a:t>user_id</a:t>
            </a:r>
            <a:endParaRPr lang="da-DK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977709"/>
              </p:ext>
            </p:extLst>
          </p:nvPr>
        </p:nvGraphicFramePr>
        <p:xfrm>
          <a:off x="1218195" y="3817950"/>
          <a:ext cx="654217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371">
                  <a:extLst>
                    <a:ext uri="{9D8B030D-6E8A-4147-A177-3AD203B41FA5}">
                      <a16:colId xmlns:a16="http://schemas.microsoft.com/office/drawing/2014/main" val="1808581226"/>
                    </a:ext>
                  </a:extLst>
                </a:gridCol>
                <a:gridCol w="1467853">
                  <a:extLst>
                    <a:ext uri="{9D8B030D-6E8A-4147-A177-3AD203B41FA5}">
                      <a16:colId xmlns:a16="http://schemas.microsoft.com/office/drawing/2014/main" val="99796314"/>
                    </a:ext>
                  </a:extLst>
                </a:gridCol>
                <a:gridCol w="2069432">
                  <a:extLst>
                    <a:ext uri="{9D8B030D-6E8A-4147-A177-3AD203B41FA5}">
                      <a16:colId xmlns:a16="http://schemas.microsoft.com/office/drawing/2014/main" val="1216199077"/>
                    </a:ext>
                  </a:extLst>
                </a:gridCol>
                <a:gridCol w="1720515">
                  <a:extLst>
                    <a:ext uri="{9D8B030D-6E8A-4147-A177-3AD203B41FA5}">
                      <a16:colId xmlns:a16="http://schemas.microsoft.com/office/drawing/2014/main" val="3662846347"/>
                    </a:ext>
                  </a:extLst>
                </a:gridCol>
              </a:tblGrid>
              <a:tr h="328033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user_id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email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phone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04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Donald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Duck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hlinkClick r:id="rId2"/>
                        </a:rPr>
                        <a:t>donald@gmail.com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333-111-222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19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Pavel Ble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pavel@hotmail.com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/>
                        <a:t>312-246-346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52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91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Second normal form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59396"/>
          </a:xfrm>
        </p:spPr>
        <p:txBody>
          <a:bodyPr>
            <a:normAutofit/>
          </a:bodyPr>
          <a:lstStyle/>
          <a:p>
            <a:r>
              <a:rPr lang="da-DK" dirty="0" err="1" smtClean="0"/>
              <a:t>Partial</a:t>
            </a:r>
            <a:r>
              <a:rPr lang="da-DK" dirty="0" smtClean="0"/>
              <a:t> </a:t>
            </a:r>
            <a:r>
              <a:rPr lang="da-DK" dirty="0" err="1" smtClean="0"/>
              <a:t>dependency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occur</a:t>
            </a:r>
            <a:r>
              <a:rPr lang="da-DK" dirty="0" smtClean="0"/>
              <a:t> </a:t>
            </a:r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have a </a:t>
            </a:r>
            <a:r>
              <a:rPr lang="da-DK" dirty="0" err="1" smtClean="0"/>
              <a:t>primary</a:t>
            </a:r>
            <a:r>
              <a:rPr lang="da-DK" dirty="0" smtClean="0"/>
              <a:t> </a:t>
            </a:r>
            <a:r>
              <a:rPr lang="da-DK" dirty="0" err="1" smtClean="0"/>
              <a:t>composite</a:t>
            </a:r>
            <a:r>
              <a:rPr lang="da-DK" dirty="0" smtClean="0"/>
              <a:t> </a:t>
            </a:r>
            <a:r>
              <a:rPr lang="da-DK" dirty="0" err="1" smtClean="0"/>
              <a:t>key</a:t>
            </a:r>
            <a:r>
              <a:rPr lang="da-DK" dirty="0" smtClean="0"/>
              <a:t> (a </a:t>
            </a:r>
            <a:r>
              <a:rPr lang="da-DK" dirty="0" err="1" smtClean="0"/>
              <a:t>primary</a:t>
            </a:r>
            <a:r>
              <a:rPr lang="da-DK" dirty="0" smtClean="0"/>
              <a:t> </a:t>
            </a:r>
            <a:r>
              <a:rPr lang="da-DK" dirty="0" err="1" smtClean="0"/>
              <a:t>key</a:t>
            </a:r>
            <a:r>
              <a:rPr lang="da-DK" dirty="0" smtClean="0"/>
              <a:t> </a:t>
            </a:r>
            <a:r>
              <a:rPr lang="da-DK" dirty="0" err="1" smtClean="0"/>
              <a:t>composed</a:t>
            </a:r>
            <a:r>
              <a:rPr lang="da-DK" dirty="0" smtClean="0"/>
              <a:t> by </a:t>
            </a:r>
            <a:r>
              <a:rPr lang="da-DK" dirty="0" err="1" smtClean="0"/>
              <a:t>two</a:t>
            </a:r>
            <a:r>
              <a:rPr lang="da-DK" dirty="0" smtClean="0"/>
              <a:t> columns) and a given column </a:t>
            </a:r>
            <a:r>
              <a:rPr lang="da-DK" dirty="0" err="1" smtClean="0"/>
              <a:t>depends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r>
              <a:rPr lang="da-DK" dirty="0" smtClean="0"/>
              <a:t> on part of the </a:t>
            </a:r>
            <a:r>
              <a:rPr lang="da-DK" dirty="0" err="1" smtClean="0"/>
              <a:t>composite</a:t>
            </a:r>
            <a:r>
              <a:rPr lang="da-DK" dirty="0" smtClean="0"/>
              <a:t> </a:t>
            </a:r>
            <a:r>
              <a:rPr lang="da-DK" dirty="0" err="1" smtClean="0"/>
              <a:t>primary</a:t>
            </a:r>
            <a:r>
              <a:rPr lang="da-DK" dirty="0" smtClean="0"/>
              <a:t> </a:t>
            </a:r>
            <a:r>
              <a:rPr lang="da-DK" dirty="0" err="1" smtClean="0"/>
              <a:t>key</a:t>
            </a:r>
            <a:r>
              <a:rPr lang="da-DK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740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85320" y="6402569"/>
            <a:ext cx="419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Composite</a:t>
            </a:r>
            <a:r>
              <a:rPr lang="da-DK" dirty="0" smtClean="0"/>
              <a:t> </a:t>
            </a:r>
            <a:r>
              <a:rPr lang="da-DK" dirty="0" err="1" smtClean="0"/>
              <a:t>primary</a:t>
            </a:r>
            <a:r>
              <a:rPr lang="da-DK" dirty="0" smtClean="0"/>
              <a:t> </a:t>
            </a:r>
            <a:r>
              <a:rPr lang="da-DK" dirty="0" err="1" smtClean="0"/>
              <a:t>key</a:t>
            </a:r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Second normal form</a:t>
            </a:r>
            <a:endParaRPr lang="da-DK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9290788"/>
              </p:ext>
            </p:extLst>
          </p:nvPr>
        </p:nvGraphicFramePr>
        <p:xfrm>
          <a:off x="869278" y="1811539"/>
          <a:ext cx="537510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371">
                  <a:extLst>
                    <a:ext uri="{9D8B030D-6E8A-4147-A177-3AD203B41FA5}">
                      <a16:colId xmlns:a16="http://schemas.microsoft.com/office/drawing/2014/main" val="1808581226"/>
                    </a:ext>
                  </a:extLst>
                </a:gridCol>
                <a:gridCol w="1467853">
                  <a:extLst>
                    <a:ext uri="{9D8B030D-6E8A-4147-A177-3AD203B41FA5}">
                      <a16:colId xmlns:a16="http://schemas.microsoft.com/office/drawing/2014/main" val="99796314"/>
                    </a:ext>
                  </a:extLst>
                </a:gridCol>
                <a:gridCol w="2622882">
                  <a:extLst>
                    <a:ext uri="{9D8B030D-6E8A-4147-A177-3AD203B41FA5}">
                      <a16:colId xmlns:a16="http://schemas.microsoft.com/office/drawing/2014/main" val="3662846347"/>
                    </a:ext>
                  </a:extLst>
                </a:gridCol>
              </a:tblGrid>
              <a:tr h="328033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user_id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email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04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Donald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Duck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donald@gmail.com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19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Pavel Ble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pavel@hotmail.com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5263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5015834"/>
              </p:ext>
            </p:extLst>
          </p:nvPr>
        </p:nvGraphicFramePr>
        <p:xfrm>
          <a:off x="869277" y="3154464"/>
          <a:ext cx="3739793" cy="1488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593">
                  <a:extLst>
                    <a:ext uri="{9D8B030D-6E8A-4147-A177-3AD203B41FA5}">
                      <a16:colId xmlns:a16="http://schemas.microsoft.com/office/drawing/2014/main" val="180858122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99796314"/>
                    </a:ext>
                  </a:extLst>
                </a:gridCol>
              </a:tblGrid>
              <a:tr h="372199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task_id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title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047909"/>
                  </a:ext>
                </a:extLst>
              </a:tr>
              <a:tr h="372199"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Add</a:t>
                      </a:r>
                      <a:r>
                        <a:rPr lang="da-DK" dirty="0" smtClean="0"/>
                        <a:t> feature</a:t>
                      </a:r>
                      <a:r>
                        <a:rPr lang="da-DK" baseline="0" dirty="0" smtClean="0"/>
                        <a:t> x to program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194372"/>
                  </a:ext>
                </a:extLst>
              </a:tr>
              <a:tr h="372199">
                <a:tc>
                  <a:txBody>
                    <a:bodyPr/>
                    <a:lstStyle/>
                    <a:p>
                      <a:r>
                        <a:rPr lang="da-DK" dirty="0" smtClean="0"/>
                        <a:t>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Do node </a:t>
                      </a:r>
                      <a:r>
                        <a:rPr lang="da-DK" dirty="0" err="1" smtClean="0"/>
                        <a:t>homework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52634"/>
                  </a:ext>
                </a:extLst>
              </a:tr>
              <a:tr h="372199">
                <a:tc>
                  <a:txBody>
                    <a:bodyPr/>
                    <a:lstStyle/>
                    <a:p>
                      <a:r>
                        <a:rPr lang="da-DK" dirty="0" smtClean="0"/>
                        <a:t>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Discuss</a:t>
                      </a:r>
                      <a:r>
                        <a:rPr lang="da-DK" dirty="0" smtClean="0"/>
                        <a:t> DB </a:t>
                      </a:r>
                      <a:r>
                        <a:rPr lang="da-DK" dirty="0" err="1" smtClean="0"/>
                        <a:t>structure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926008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9552357"/>
              </p:ext>
            </p:extLst>
          </p:nvPr>
        </p:nvGraphicFramePr>
        <p:xfrm>
          <a:off x="869278" y="4895544"/>
          <a:ext cx="585279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411">
                  <a:extLst>
                    <a:ext uri="{9D8B030D-6E8A-4147-A177-3AD203B41FA5}">
                      <a16:colId xmlns:a16="http://schemas.microsoft.com/office/drawing/2014/main" val="99796314"/>
                    </a:ext>
                  </a:extLst>
                </a:gridCol>
                <a:gridCol w="1223478">
                  <a:extLst>
                    <a:ext uri="{9D8B030D-6E8A-4147-A177-3AD203B41FA5}">
                      <a16:colId xmlns:a16="http://schemas.microsoft.com/office/drawing/2014/main" val="1216199077"/>
                    </a:ext>
                  </a:extLst>
                </a:gridCol>
                <a:gridCol w="1303401">
                  <a:extLst>
                    <a:ext uri="{9D8B030D-6E8A-4147-A177-3AD203B41FA5}">
                      <a16:colId xmlns:a16="http://schemas.microsoft.com/office/drawing/2014/main" val="3662846347"/>
                    </a:ext>
                  </a:extLst>
                </a:gridCol>
                <a:gridCol w="2026508">
                  <a:extLst>
                    <a:ext uri="{9D8B030D-6E8A-4147-A177-3AD203B41FA5}">
                      <a16:colId xmlns:a16="http://schemas.microsoft.com/office/drawing/2014/main" val="3122187979"/>
                    </a:ext>
                  </a:extLst>
                </a:gridCol>
              </a:tblGrid>
              <a:tr h="328033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user_id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task_id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status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role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04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Done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Developer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19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Started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Student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5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Not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started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Developer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2296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5369990" y="4101791"/>
            <a:ext cx="385011" cy="69822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65455" y="3352173"/>
            <a:ext cx="397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Role</a:t>
            </a:r>
            <a:r>
              <a:rPr lang="da-DK" dirty="0" smtClean="0"/>
              <a:t> </a:t>
            </a:r>
            <a:r>
              <a:rPr lang="da-DK" dirty="0" err="1" smtClean="0"/>
              <a:t>depends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r>
              <a:rPr lang="da-DK" dirty="0" smtClean="0"/>
              <a:t> on the </a:t>
            </a:r>
            <a:r>
              <a:rPr lang="da-DK" dirty="0" err="1" smtClean="0"/>
              <a:t>user</a:t>
            </a:r>
            <a:r>
              <a:rPr lang="da-DK" dirty="0" smtClean="0"/>
              <a:t> and </a:t>
            </a:r>
            <a:r>
              <a:rPr lang="da-DK" dirty="0" err="1" smtClean="0"/>
              <a:t>should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part of the </a:t>
            </a:r>
            <a:r>
              <a:rPr lang="da-DK" dirty="0" err="1" smtClean="0"/>
              <a:t>user</a:t>
            </a:r>
            <a:r>
              <a:rPr lang="da-DK" dirty="0" smtClean="0"/>
              <a:t> </a:t>
            </a:r>
            <a:r>
              <a:rPr lang="da-DK" dirty="0" err="1" smtClean="0"/>
              <a:t>table</a:t>
            </a:r>
            <a:endParaRPr lang="da-DK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85320" y="6416843"/>
            <a:ext cx="244341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98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684</Words>
  <Application>Microsoft Office PowerPoint</Application>
  <PresentationFormat>On-screen Show (4:3)</PresentationFormat>
  <Paragraphs>166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Database normalization</vt:lpstr>
      <vt:lpstr>Database normalization     - What and why?</vt:lpstr>
      <vt:lpstr>Database normalization     - How?</vt:lpstr>
      <vt:lpstr>Example</vt:lpstr>
      <vt:lpstr>First normal form</vt:lpstr>
      <vt:lpstr>First normal form</vt:lpstr>
      <vt:lpstr>Second normal form</vt:lpstr>
      <vt:lpstr>Second normal form</vt:lpstr>
      <vt:lpstr>Second normal form</vt:lpstr>
      <vt:lpstr>Third normal form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normalization</dc:title>
  <dc:creator>Marta Matos</dc:creator>
  <cp:lastModifiedBy>Marta Matos</cp:lastModifiedBy>
  <cp:revision>19</cp:revision>
  <dcterms:created xsi:type="dcterms:W3CDTF">2018-10-12T03:05:56Z</dcterms:created>
  <dcterms:modified xsi:type="dcterms:W3CDTF">2019-03-24T11:56:51Z</dcterms:modified>
</cp:coreProperties>
</file>