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7" r:id="rId6"/>
    <p:sldId id="260" r:id="rId7"/>
    <p:sldId id="261" r:id="rId8"/>
    <p:sldId id="263" r:id="rId9"/>
    <p:sldId id="264" r:id="rId10"/>
    <p:sldId id="265" r:id="rId11"/>
    <p:sldId id="266" r:id="rId12"/>
    <p:sldId id="262"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reelekha08Dasgupta/Air_Quality_Prediction.git"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freepik.co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hrutibhargava94/india-air-quality-data" TargetMode="Externa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37324" y="3048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5067E9C-C7B9-4476-9708-CBB3F66FD892}"/>
              </a:ext>
            </a:extLst>
          </p:cNvPr>
          <p:cNvSpPr txBox="1"/>
          <p:nvPr/>
        </p:nvSpPr>
        <p:spPr>
          <a:xfrm>
            <a:off x="4608787" y="3429000"/>
            <a:ext cx="6870861" cy="1648528"/>
          </a:xfrm>
          <a:prstGeom prst="rect">
            <a:avLst/>
          </a:prstGeom>
          <a:noFill/>
        </p:spPr>
        <p:txBody>
          <a:bodyPr wrap="square" rtlCol="0">
            <a:spAutoFit/>
          </a:bodyPr>
          <a:lstStyle/>
          <a:p>
            <a:pPr algn="r"/>
            <a:r>
              <a:rPr lang="en-IN" sz="3200" dirty="0">
                <a:solidFill>
                  <a:schemeClr val="bg1"/>
                </a:solidFill>
                <a:latin typeface="Times New Roman" panose="02020603050405020304" pitchFamily="18" charset="0"/>
                <a:cs typeface="Times New Roman" panose="02020603050405020304" pitchFamily="18" charset="0"/>
              </a:rPr>
              <a:t>Air Quality Prediction &amp; Forecasting</a:t>
            </a:r>
          </a:p>
          <a:p>
            <a:pPr algn="r">
              <a:lnSpc>
                <a:spcPct val="150000"/>
              </a:lnSpc>
            </a:pPr>
            <a:r>
              <a:rPr lang="en-IN" sz="1600" dirty="0">
                <a:solidFill>
                  <a:schemeClr val="bg1"/>
                </a:solidFill>
                <a:latin typeface="Times New Roman" panose="02020603050405020304" pitchFamily="18" charset="0"/>
                <a:cs typeface="Times New Roman" panose="02020603050405020304" pitchFamily="18" charset="0"/>
              </a:rPr>
              <a:t>Theme: Environmental Monitoring &amp; Pollution Control</a:t>
            </a:r>
          </a:p>
          <a:p>
            <a:pPr algn="ctr">
              <a:lnSpc>
                <a:spcPct val="150000"/>
              </a:lnSpc>
            </a:pPr>
            <a:endParaRPr lang="en-US" sz="1600" b="1" dirty="0">
              <a:solidFill>
                <a:schemeClr val="bg1"/>
              </a:solidFill>
              <a:latin typeface="Times New Roman" panose="02020603050405020304" pitchFamily="18" charset="0"/>
              <a:cs typeface="Times New Roman" panose="02020603050405020304" pitchFamily="18" charset="0"/>
            </a:endParaRPr>
          </a:p>
          <a:p>
            <a:pPr algn="r">
              <a:lnSpc>
                <a:spcPct val="150000"/>
              </a:lnSpc>
            </a:pPr>
            <a:r>
              <a:rPr lang="en-US" sz="1400" dirty="0">
                <a:solidFill>
                  <a:schemeClr val="bg1"/>
                </a:solidFill>
                <a:latin typeface="Times New Roman" panose="02020603050405020304" pitchFamily="18" charset="0"/>
                <a:cs typeface="Times New Roman" panose="02020603050405020304" pitchFamily="18" charset="0"/>
              </a:rPr>
              <a:t>By Sreelekha Dasgupta</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4">
            <a:extLst>
              <a:ext uri="{FF2B5EF4-FFF2-40B4-BE49-F238E27FC236}">
                <a16:creationId xmlns:a16="http://schemas.microsoft.com/office/drawing/2014/main" id="{D5067E9C-C7B9-4476-9708-CBB3F66FD892}"/>
              </a:ext>
            </a:extLst>
          </p:cNvPr>
          <p:cNvSpPr txBox="1"/>
          <p:nvPr/>
        </p:nvSpPr>
        <p:spPr>
          <a:xfrm>
            <a:off x="1339689" y="2782669"/>
            <a:ext cx="6870861" cy="64633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r"/>
            <a:r>
              <a:rPr lang="en-US" sz="3600" b="1" dirty="0">
                <a:solidFill>
                  <a:schemeClr val="bg1"/>
                </a:solidFill>
                <a:latin typeface="Calibri" panose="020F0502020204030204" pitchFamily="34" charset="0"/>
                <a:cs typeface="Times New Roman" panose="02020603050405020304" pitchFamily="18" charset="0"/>
              </a:rPr>
              <a:t>Name of </a:t>
            </a:r>
            <a:r>
              <a:rPr lang="en-US" sz="3600" b="1" dirty="0">
                <a:solidFill>
                  <a:schemeClr val="bg1"/>
                </a:solidFill>
                <a:latin typeface="Times New Roman" panose="02020603050405020304" pitchFamily="18" charset="0"/>
                <a:cs typeface="Times New Roman" panose="02020603050405020304" pitchFamily="18" charset="0"/>
              </a:rPr>
              <a:t>Project</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55863-DD0D-A0B7-B54D-49B114F67A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1D80F5-9DCD-38BB-E1CC-89274D09A474}"/>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9" name="TextBox 8">
            <a:extLst>
              <a:ext uri="{FF2B5EF4-FFF2-40B4-BE49-F238E27FC236}">
                <a16:creationId xmlns:a16="http://schemas.microsoft.com/office/drawing/2014/main" id="{23C28ABC-48F4-ACE2-DC22-7D3AC0BF067C}"/>
              </a:ext>
            </a:extLst>
          </p:cNvPr>
          <p:cNvSpPr txBox="1"/>
          <p:nvPr/>
        </p:nvSpPr>
        <p:spPr>
          <a:xfrm>
            <a:off x="6568751" y="33412922"/>
            <a:ext cx="93306" cy="379656"/>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D1F534C9-C1B7-86AE-8EC3-9CA17DA808C4}"/>
              </a:ext>
            </a:extLst>
          </p:cNvPr>
          <p:cNvPicPr>
            <a:picLocks noChangeAspect="1"/>
          </p:cNvPicPr>
          <p:nvPr/>
        </p:nvPicPr>
        <p:blipFill>
          <a:blip r:embed="rId2"/>
          <a:stretch>
            <a:fillRect/>
          </a:stretch>
        </p:blipFill>
        <p:spPr>
          <a:xfrm>
            <a:off x="603273" y="1810959"/>
            <a:ext cx="5219667" cy="4151249"/>
          </a:xfrm>
          <a:prstGeom prst="rect">
            <a:avLst/>
          </a:prstGeom>
        </p:spPr>
      </p:pic>
      <p:pic>
        <p:nvPicPr>
          <p:cNvPr id="8" name="Picture 7">
            <a:extLst>
              <a:ext uri="{FF2B5EF4-FFF2-40B4-BE49-F238E27FC236}">
                <a16:creationId xmlns:a16="http://schemas.microsoft.com/office/drawing/2014/main" id="{B8AEE00F-3501-341C-EDB9-77DAEFFADBAB}"/>
              </a:ext>
            </a:extLst>
          </p:cNvPr>
          <p:cNvPicPr>
            <a:picLocks noChangeAspect="1"/>
          </p:cNvPicPr>
          <p:nvPr/>
        </p:nvPicPr>
        <p:blipFill>
          <a:blip r:embed="rId3"/>
          <a:srcRect t="1285"/>
          <a:stretch>
            <a:fillRect/>
          </a:stretch>
        </p:blipFill>
        <p:spPr>
          <a:xfrm>
            <a:off x="6275752" y="1810959"/>
            <a:ext cx="5126361" cy="4281931"/>
          </a:xfrm>
          <a:prstGeom prst="rect">
            <a:avLst/>
          </a:prstGeom>
        </p:spPr>
      </p:pic>
    </p:spTree>
    <p:extLst>
      <p:ext uri="{BB962C8B-B14F-4D97-AF65-F5344CB8AC3E}">
        <p14:creationId xmlns:p14="http://schemas.microsoft.com/office/powerpoint/2010/main" val="54727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E4580-6470-6A83-4493-3F09AC9824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A82B89-C13E-FA19-EC37-A8B689C008DB}"/>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9" name="TextBox 8">
            <a:extLst>
              <a:ext uri="{FF2B5EF4-FFF2-40B4-BE49-F238E27FC236}">
                <a16:creationId xmlns:a16="http://schemas.microsoft.com/office/drawing/2014/main" id="{DC43594F-2309-BED4-2FD7-57AEF0C6E2D5}"/>
              </a:ext>
            </a:extLst>
          </p:cNvPr>
          <p:cNvSpPr txBox="1"/>
          <p:nvPr/>
        </p:nvSpPr>
        <p:spPr>
          <a:xfrm>
            <a:off x="6568751" y="33412922"/>
            <a:ext cx="93306" cy="379656"/>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F5C4EF43-056C-C8E5-483E-4A7A02962401}"/>
              </a:ext>
            </a:extLst>
          </p:cNvPr>
          <p:cNvPicPr>
            <a:picLocks noChangeAspect="1"/>
          </p:cNvPicPr>
          <p:nvPr/>
        </p:nvPicPr>
        <p:blipFill>
          <a:blip r:embed="rId2"/>
          <a:stretch>
            <a:fillRect/>
          </a:stretch>
        </p:blipFill>
        <p:spPr>
          <a:xfrm>
            <a:off x="1623527" y="1570255"/>
            <a:ext cx="8515226" cy="4625270"/>
          </a:xfrm>
          <a:prstGeom prst="rect">
            <a:avLst/>
          </a:prstGeom>
        </p:spPr>
      </p:pic>
    </p:spTree>
    <p:extLst>
      <p:ext uri="{BB962C8B-B14F-4D97-AF65-F5344CB8AC3E}">
        <p14:creationId xmlns:p14="http://schemas.microsoft.com/office/powerpoint/2010/main" val="52132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8" name="TextBox 7">
            <a:extLst>
              <a:ext uri="{FF2B5EF4-FFF2-40B4-BE49-F238E27FC236}">
                <a16:creationId xmlns:a16="http://schemas.microsoft.com/office/drawing/2014/main" id="{1F061110-6056-C5B7-644E-D933D0648AE1}"/>
              </a:ext>
            </a:extLst>
          </p:cNvPr>
          <p:cNvSpPr txBox="1"/>
          <p:nvPr/>
        </p:nvSpPr>
        <p:spPr>
          <a:xfrm>
            <a:off x="451414" y="1388261"/>
            <a:ext cx="11088547" cy="5879687"/>
          </a:xfrm>
          <a:prstGeom prst="rect">
            <a:avLst/>
          </a:prstGeom>
          <a:noFill/>
        </p:spPr>
        <p:txBody>
          <a:bodyPr wrap="square">
            <a:spAutoFit/>
          </a:bodyPr>
          <a:lstStyle/>
          <a:p>
            <a:pPr algn="just">
              <a:buNone/>
            </a:pPr>
            <a:r>
              <a:rPr lang="en-US" dirty="0">
                <a:latin typeface="Times New Roman" panose="02020603050405020304" pitchFamily="18" charset="0"/>
                <a:cs typeface="Times New Roman" panose="02020603050405020304" pitchFamily="18" charset="0"/>
              </a:rPr>
              <a:t>This project successfully demonstrates the application of machine learning techniques in the domain of environmental analytics, specifically for air quality prediction and forecasting. Through a comprehensive approach involving data preprocessing, classification, regression, and forecasting, </a:t>
            </a:r>
          </a:p>
          <a:p>
            <a:pPr algn="just">
              <a:buNone/>
            </a:pPr>
            <a:r>
              <a:rPr lang="en-US" dirty="0">
                <a:latin typeface="Times New Roman" panose="02020603050405020304" pitchFamily="18" charset="0"/>
                <a:cs typeface="Times New Roman" panose="02020603050405020304" pitchFamily="18" charset="0"/>
              </a:rPr>
              <a:t>Key achievements include: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Developed multiple classification models (Logistic Regression, Random Forest, SVM, and Neural Network) to categorize air quality into five standard AQI categories with high accuracy (up to 99.9%).</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Designed a binary classification model to distinguish between Safe and Unsafe air quality, enabling quick public health advisories.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Implemented a time series forecasting model using Random Forest Regressor with lag-based feature engineering to accurately predict AQI values for the upcoming 30 days.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Visualized critical insights through histograms, correlation heatmaps, category distributions, and forecast trend lines for easier interpretation and communication.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Demonstrated effective use of Python libraries (Pandas, scikit-learn, TensorFlow, Seaborn, etc.) in a collaborative environment using Google Colab and GitHub.</a:t>
            </a:r>
          </a:p>
          <a:p>
            <a:pPr algn="just">
              <a:buNone/>
            </a:pPr>
            <a:r>
              <a:rPr lang="en-US" dirty="0">
                <a:latin typeface="Times New Roman" panose="02020603050405020304" pitchFamily="18" charset="0"/>
                <a:cs typeface="Times New Roman" panose="02020603050405020304" pitchFamily="18" charset="0"/>
              </a:rPr>
              <a:t>Overall, the project contributes a practical and intelligent solution for air quality monitoring and forecasting, with potential real-world applications in smart cities, environmental agencies, and public health systems. </a:t>
            </a: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GitHub link: - </a:t>
            </a:r>
            <a:r>
              <a:rPr lang="en-US" sz="2000" dirty="0">
                <a:latin typeface="Times New Roman" panose="02020603050405020304" pitchFamily="18" charset="0"/>
                <a:cs typeface="Times New Roman" panose="02020603050405020304" pitchFamily="18" charset="0"/>
                <a:hlinkClick r:id="rId2"/>
              </a:rPr>
              <a:t>https://github.com/Sreelekha08Dasgupta/Air_Quality_Prediction.git</a:t>
            </a: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1EE37-E6DC-28D3-680C-BBB75FA67D1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035D0B-62CC-B28E-5B63-FD78874B3F82}"/>
              </a:ext>
            </a:extLst>
          </p:cNvPr>
          <p:cNvSpPr txBox="1"/>
          <p:nvPr/>
        </p:nvSpPr>
        <p:spPr>
          <a:xfrm>
            <a:off x="0" y="2921168"/>
            <a:ext cx="12192000" cy="1015663"/>
          </a:xfrm>
          <a:prstGeom prst="rect">
            <a:avLst/>
          </a:prstGeom>
          <a:noFill/>
        </p:spPr>
        <p:txBody>
          <a:bodyPr wrap="square" rtlCol="0">
            <a:spAutoFit/>
          </a:bodyPr>
          <a:lstStyle/>
          <a:p>
            <a:pPr algn="ct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685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100809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66572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3" name="TextBox 2">
            <a:extLst>
              <a:ext uri="{FF2B5EF4-FFF2-40B4-BE49-F238E27FC236}">
                <a16:creationId xmlns:a16="http://schemas.microsoft.com/office/drawing/2014/main" id="{6AF64A12-06D7-F7F0-D3A9-80B0920AE034}"/>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9BDDA48B-6C59-40E9-8337-73955F8457A6}"/>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sp>
        <p:nvSpPr>
          <p:cNvPr id="10" name="TextBox 9">
            <a:extLst>
              <a:ext uri="{FF2B5EF4-FFF2-40B4-BE49-F238E27FC236}">
                <a16:creationId xmlns:a16="http://schemas.microsoft.com/office/drawing/2014/main" id="{4733D73F-5E3D-3E60-40CD-819FC4E86437}"/>
              </a:ext>
            </a:extLst>
          </p:cNvPr>
          <p:cNvSpPr txBox="1"/>
          <p:nvPr/>
        </p:nvSpPr>
        <p:spPr>
          <a:xfrm>
            <a:off x="289560" y="1422318"/>
            <a:ext cx="7376160" cy="4613058"/>
          </a:xfrm>
          <a:prstGeom prst="rect">
            <a:avLst/>
          </a:prstGeom>
          <a:noFill/>
        </p:spPr>
        <p:txBody>
          <a:bodyPr wrap="square">
            <a:spAutoFit/>
          </a:bodyPr>
          <a:lstStyle/>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Gain hands-on experience in </a:t>
            </a:r>
            <a:r>
              <a:rPr lang="en-US" altLang="en-US" sz="1800" b="1" dirty="0">
                <a:solidFill>
                  <a:schemeClr val="tx1"/>
                </a:solidFill>
                <a:latin typeface="Times New Roman" panose="02020603050405020304" pitchFamily="18" charset="0"/>
                <a:cs typeface="Times New Roman" panose="02020603050405020304" pitchFamily="18" charset="0"/>
              </a:rPr>
              <a:t>data preprocessing</a:t>
            </a:r>
            <a:r>
              <a:rPr lang="en-US" altLang="en-US" sz="1800" dirty="0">
                <a:solidFill>
                  <a:schemeClr val="tx1"/>
                </a:solidFill>
                <a:latin typeface="Times New Roman" panose="02020603050405020304" pitchFamily="18" charset="0"/>
                <a:cs typeface="Times New Roman" panose="02020603050405020304" pitchFamily="18" charset="0"/>
              </a:rPr>
              <a:t>, including data cleaning, handling missing values, and feature engineering.</a:t>
            </a:r>
          </a:p>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Develop skills in </a:t>
            </a:r>
            <a:r>
              <a:rPr lang="en-US" altLang="en-US" sz="1800" b="1" dirty="0">
                <a:solidFill>
                  <a:schemeClr val="tx1"/>
                </a:solidFill>
                <a:latin typeface="Times New Roman" panose="02020603050405020304" pitchFamily="18" charset="0"/>
                <a:cs typeface="Times New Roman" panose="02020603050405020304" pitchFamily="18" charset="0"/>
              </a:rPr>
              <a:t>machine learning modeling</a:t>
            </a:r>
            <a:r>
              <a:rPr lang="en-US" altLang="en-US" sz="1800" dirty="0">
                <a:solidFill>
                  <a:schemeClr val="tx1"/>
                </a:solidFill>
                <a:latin typeface="Times New Roman" panose="02020603050405020304" pitchFamily="18" charset="0"/>
                <a:cs typeface="Times New Roman" panose="02020603050405020304" pitchFamily="18" charset="0"/>
              </a:rPr>
              <a:t> for</a:t>
            </a:r>
          </a:p>
          <a:p>
            <a:pPr lvl="0" algn="just" eaLnBrk="0" fontAlgn="base" hangingPunct="0">
              <a:lnSpc>
                <a:spcPct val="150000"/>
              </a:lnSpc>
              <a:spcBef>
                <a:spcPct val="0"/>
              </a:spcBef>
              <a:spcAft>
                <a:spcPct val="0"/>
              </a:spcAft>
              <a:buClrTx/>
            </a:pPr>
            <a:r>
              <a:rPr lang="en-US" altLang="en-US" sz="1800" b="1" dirty="0">
                <a:solidFill>
                  <a:schemeClr val="tx1"/>
                </a:solidFill>
                <a:latin typeface="Times New Roman" panose="02020603050405020304" pitchFamily="18" charset="0"/>
                <a:cs typeface="Times New Roman" panose="02020603050405020304" pitchFamily="18" charset="0"/>
              </a:rPr>
              <a:t>Multi-class and binary classification</a:t>
            </a:r>
            <a:r>
              <a:rPr lang="en-US" altLang="en-US" sz="1800" dirty="0">
                <a:solidFill>
                  <a:schemeClr val="tx1"/>
                </a:solidFill>
                <a:latin typeface="Times New Roman" panose="02020603050405020304" pitchFamily="18" charset="0"/>
                <a:cs typeface="Times New Roman" panose="02020603050405020304" pitchFamily="18" charset="0"/>
              </a:rPr>
              <a:t> of air quality categories.</a:t>
            </a:r>
          </a:p>
          <a:p>
            <a:pPr lvl="0" algn="just" eaLnBrk="0" fontAlgn="base" hangingPunct="0">
              <a:lnSpc>
                <a:spcPct val="150000"/>
              </a:lnSpc>
              <a:spcBef>
                <a:spcPct val="0"/>
              </a:spcBef>
              <a:spcAft>
                <a:spcPct val="0"/>
              </a:spcAft>
              <a:buClrTx/>
            </a:pPr>
            <a:r>
              <a:rPr lang="en-US" altLang="en-US" sz="1800" b="1" dirty="0">
                <a:solidFill>
                  <a:schemeClr val="tx1"/>
                </a:solidFill>
                <a:latin typeface="Times New Roman" panose="02020603050405020304" pitchFamily="18" charset="0"/>
                <a:cs typeface="Times New Roman" panose="02020603050405020304" pitchFamily="18" charset="0"/>
              </a:rPr>
              <a:t>Regression forecasting</a:t>
            </a:r>
            <a:r>
              <a:rPr lang="en-US" altLang="en-US" sz="1800" dirty="0">
                <a:solidFill>
                  <a:schemeClr val="tx1"/>
                </a:solidFill>
                <a:latin typeface="Times New Roman" panose="02020603050405020304" pitchFamily="18" charset="0"/>
                <a:cs typeface="Times New Roman" panose="02020603050405020304" pitchFamily="18" charset="0"/>
              </a:rPr>
              <a:t> to predict future AQI values.</a:t>
            </a:r>
          </a:p>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Learn to evaluate models using key metrics such as </a:t>
            </a:r>
            <a:r>
              <a:rPr lang="en-US" altLang="en-US" sz="1800" b="1" dirty="0">
                <a:solidFill>
                  <a:schemeClr val="tx1"/>
                </a:solidFill>
                <a:latin typeface="Times New Roman" panose="02020603050405020304" pitchFamily="18" charset="0"/>
                <a:cs typeface="Times New Roman" panose="02020603050405020304" pitchFamily="18" charset="0"/>
              </a:rPr>
              <a:t>Accuracy, Confusion Matrix, R² Score, and MSE</a:t>
            </a:r>
            <a:r>
              <a:rPr lang="en-US" altLang="en-US" sz="1800" dirty="0">
                <a:solidFill>
                  <a:schemeClr val="tx1"/>
                </a:solidFill>
                <a:latin typeface="Times New Roman" panose="02020603050405020304" pitchFamily="18" charset="0"/>
                <a:cs typeface="Times New Roman" panose="02020603050405020304" pitchFamily="18" charset="0"/>
              </a:rPr>
              <a:t>.</a:t>
            </a:r>
          </a:p>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Enhance ability to </a:t>
            </a:r>
            <a:r>
              <a:rPr lang="en-US" altLang="en-US" sz="1800" b="1" dirty="0">
                <a:solidFill>
                  <a:schemeClr val="tx1"/>
                </a:solidFill>
                <a:latin typeface="Times New Roman" panose="02020603050405020304" pitchFamily="18" charset="0"/>
                <a:cs typeface="Times New Roman" panose="02020603050405020304" pitchFamily="18" charset="0"/>
              </a:rPr>
              <a:t>visualize and interpret results</a:t>
            </a:r>
            <a:r>
              <a:rPr lang="en-US" altLang="en-US" sz="1800" dirty="0">
                <a:solidFill>
                  <a:schemeClr val="tx1"/>
                </a:solidFill>
                <a:latin typeface="Times New Roman" panose="02020603050405020304" pitchFamily="18" charset="0"/>
                <a:cs typeface="Times New Roman" panose="02020603050405020304" pitchFamily="18" charset="0"/>
              </a:rPr>
              <a:t> through clear plots and trend analysis using Matplotlib and Seaborn.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results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 &amp; Seaborn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(heatmaps, bar plots, line charts).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2" name="TextBox 1">
            <a:extLst>
              <a:ext uri="{FF2B5EF4-FFF2-40B4-BE49-F238E27FC236}">
                <a16:creationId xmlns:a16="http://schemas.microsoft.com/office/drawing/2014/main" id="{8C61D042-8EA6-B6BE-F0DD-64DE1D8B2528}"/>
              </a:ext>
            </a:extLst>
          </p:cNvPr>
          <p:cNvSpPr txBox="1"/>
          <p:nvPr/>
        </p:nvSpPr>
        <p:spPr>
          <a:xfrm>
            <a:off x="422988" y="1467774"/>
            <a:ext cx="11144172" cy="5576976"/>
          </a:xfrm>
          <a:prstGeom prst="rect">
            <a:avLst/>
          </a:prstGeom>
          <a:noFill/>
        </p:spPr>
        <p:txBody>
          <a:bodyPr wrap="square" rtlCol="0">
            <a:spAutoFit/>
          </a:bodyPr>
          <a:lstStyle/>
          <a:p>
            <a:pPr marL="457200" lvl="0" indent="-457200" algn="just" eaLnBrk="0" fontAlgn="base" hangingPunct="0">
              <a:lnSpc>
                <a:spcPct val="150000"/>
              </a:lnSpc>
              <a:spcBef>
                <a:spcPct val="0"/>
              </a:spcBef>
              <a:spcAft>
                <a:spcPct val="0"/>
              </a:spcAft>
              <a:buClrTx/>
              <a:buFont typeface="+mj-lt"/>
              <a:buAutoNum type="arabicPeriod"/>
            </a:pPr>
            <a:r>
              <a:rPr lang="en-US" altLang="en-US" sz="2000" b="1" dirty="0">
                <a:solidFill>
                  <a:schemeClr val="tx1"/>
                </a:solidFill>
                <a:latin typeface="Times New Roman" panose="02020603050405020304" pitchFamily="18" charset="0"/>
                <a:cs typeface="Times New Roman" panose="02020603050405020304" pitchFamily="18" charset="0"/>
              </a:rPr>
              <a:t>Programming Language:</a:t>
            </a:r>
            <a:r>
              <a:rPr lang="en-US" altLang="en-US" sz="2000" dirty="0">
                <a:solidFill>
                  <a:schemeClr val="tx1"/>
                </a:solidFill>
                <a:latin typeface="Times New Roman" panose="02020603050405020304" pitchFamily="18" charset="0"/>
                <a:cs typeface="Times New Roman" panose="02020603050405020304" pitchFamily="18" charset="0"/>
              </a:rPr>
              <a:t> Python</a:t>
            </a:r>
          </a:p>
          <a:p>
            <a:pPr marL="457200" lvl="0" indent="-457200" algn="just" eaLnBrk="0" fontAlgn="base" hangingPunct="0">
              <a:lnSpc>
                <a:spcPct val="150000"/>
              </a:lnSpc>
              <a:spcBef>
                <a:spcPct val="0"/>
              </a:spcBef>
              <a:spcAft>
                <a:spcPct val="0"/>
              </a:spcAft>
              <a:buClrTx/>
              <a:buFont typeface="+mj-lt"/>
              <a:buAutoNum type="arabicPeriod"/>
            </a:pPr>
            <a:r>
              <a:rPr lang="en-US" altLang="en-US" sz="2000" b="1" dirty="0">
                <a:solidFill>
                  <a:schemeClr val="tx1"/>
                </a:solidFill>
                <a:latin typeface="Times New Roman" panose="02020603050405020304" pitchFamily="18" charset="0"/>
                <a:cs typeface="Times New Roman" panose="02020603050405020304" pitchFamily="18" charset="0"/>
              </a:rPr>
              <a:t>Libraries &amp; Framework</a:t>
            </a:r>
            <a:r>
              <a:rPr lang="en-US" altLang="en-US" sz="2000" dirty="0">
                <a:solidFill>
                  <a:schemeClr val="tx1"/>
                </a:solidFill>
                <a:latin typeface="Times New Roman" panose="02020603050405020304" pitchFamily="18" charset="0"/>
                <a:cs typeface="Times New Roman" panose="02020603050405020304" pitchFamily="18" charset="0"/>
              </a:rPr>
              <a:t>:</a:t>
            </a:r>
          </a:p>
          <a:p>
            <a:pPr marL="457200" lvl="4" indent="-457200" algn="just" eaLnBrk="0" fontAlgn="base" hangingPunct="0">
              <a:lnSpc>
                <a:spcPct val="150000"/>
              </a:lnSpc>
              <a:spcBef>
                <a:spcPct val="0"/>
              </a:spcBef>
              <a:spcAft>
                <a:spcPct val="0"/>
              </a:spcAft>
              <a:buClrTx/>
              <a:buFont typeface="Arial" panose="020B0604020202020204" pitchFamily="34" charset="0"/>
              <a:buChar char="•"/>
            </a:pPr>
            <a:r>
              <a:rPr lang="en-US" altLang="en-US" sz="2000" i="1" dirty="0">
                <a:solidFill>
                  <a:schemeClr val="tx1"/>
                </a:solidFill>
                <a:latin typeface="Times New Roman" panose="02020603050405020304" pitchFamily="18" charset="0"/>
                <a:cs typeface="Times New Roman" panose="02020603050405020304" pitchFamily="18" charset="0"/>
              </a:rPr>
              <a:t>Data Handling</a:t>
            </a:r>
            <a:r>
              <a:rPr lang="en-US" altLang="en-US" sz="2000" dirty="0">
                <a:solidFill>
                  <a:schemeClr val="tx1"/>
                </a:solidFill>
                <a:latin typeface="Times New Roman" panose="02020603050405020304" pitchFamily="18" charset="0"/>
                <a:cs typeface="Times New Roman" panose="02020603050405020304" pitchFamily="18" charset="0"/>
              </a:rPr>
              <a:t>: Pandas, NumPy</a:t>
            </a:r>
          </a:p>
          <a:p>
            <a:pPr marL="457200" lvl="4" indent="-457200" algn="just" eaLnBrk="0" fontAlgn="base" hangingPunct="0">
              <a:lnSpc>
                <a:spcPct val="150000"/>
              </a:lnSpc>
              <a:spcBef>
                <a:spcPct val="0"/>
              </a:spcBef>
              <a:spcAft>
                <a:spcPct val="0"/>
              </a:spcAft>
              <a:buClrTx/>
              <a:buFont typeface="Arial" panose="020B0604020202020204" pitchFamily="34" charset="0"/>
              <a:buChar char="•"/>
            </a:pPr>
            <a:r>
              <a:rPr lang="en-US" altLang="en-US" sz="2000" i="1" dirty="0">
                <a:solidFill>
                  <a:schemeClr val="tx1"/>
                </a:solidFill>
                <a:latin typeface="Times New Roman" panose="02020603050405020304" pitchFamily="18" charset="0"/>
                <a:cs typeface="Times New Roman" panose="02020603050405020304" pitchFamily="18" charset="0"/>
              </a:rPr>
              <a:t>Visualization</a:t>
            </a:r>
            <a:r>
              <a:rPr lang="en-US" altLang="en-US" sz="2000" dirty="0">
                <a:solidFill>
                  <a:schemeClr val="tx1"/>
                </a:solidFill>
                <a:latin typeface="Times New Roman" panose="02020603050405020304" pitchFamily="18" charset="0"/>
                <a:cs typeface="Times New Roman" panose="02020603050405020304" pitchFamily="18" charset="0"/>
              </a:rPr>
              <a:t>: Matplotlib, Seaborn</a:t>
            </a:r>
          </a:p>
          <a:p>
            <a:pPr marL="457200" lvl="4" indent="-457200" algn="just" eaLnBrk="0" fontAlgn="base" hangingPunct="0">
              <a:lnSpc>
                <a:spcPct val="150000"/>
              </a:lnSpc>
              <a:spcBef>
                <a:spcPct val="0"/>
              </a:spcBef>
              <a:spcAft>
                <a:spcPct val="0"/>
              </a:spcAft>
              <a:buClrTx/>
              <a:buFont typeface="Arial" panose="020B0604020202020204" pitchFamily="34" charset="0"/>
              <a:buChar char="•"/>
            </a:pPr>
            <a:r>
              <a:rPr lang="en-US" altLang="en-US" sz="2000" i="1" dirty="0">
                <a:solidFill>
                  <a:schemeClr val="tx1"/>
                </a:solidFill>
                <a:latin typeface="Times New Roman" panose="02020603050405020304" pitchFamily="18" charset="0"/>
                <a:cs typeface="Times New Roman" panose="02020603050405020304" pitchFamily="18" charset="0"/>
              </a:rPr>
              <a:t>Machine Learning</a:t>
            </a:r>
            <a:r>
              <a:rPr lang="en-US" altLang="en-US" sz="2000" dirty="0">
                <a:solidFill>
                  <a:schemeClr val="tx1"/>
                </a:solidFill>
                <a:latin typeface="Times New Roman" panose="02020603050405020304" pitchFamily="18" charset="0"/>
                <a:cs typeface="Times New Roman" panose="02020603050405020304" pitchFamily="18" charset="0"/>
              </a:rPr>
              <a:t>: Scikit-learn (Logistic Regression, Random Forest, SVM)</a:t>
            </a:r>
          </a:p>
          <a:p>
            <a:pPr marL="457200" lvl="4" indent="-457200" algn="just" eaLnBrk="0" fontAlgn="base" hangingPunct="0">
              <a:lnSpc>
                <a:spcPct val="150000"/>
              </a:lnSpc>
              <a:spcBef>
                <a:spcPct val="0"/>
              </a:spcBef>
              <a:spcAft>
                <a:spcPct val="0"/>
              </a:spcAft>
              <a:buClrTx/>
              <a:buFont typeface="Arial" panose="020B0604020202020204" pitchFamily="34" charset="0"/>
              <a:buChar char="•"/>
            </a:pPr>
            <a:r>
              <a:rPr lang="en-US" altLang="en-US" sz="2000" i="1" dirty="0">
                <a:solidFill>
                  <a:schemeClr val="tx1"/>
                </a:solidFill>
                <a:latin typeface="Times New Roman" panose="02020603050405020304" pitchFamily="18" charset="0"/>
                <a:cs typeface="Times New Roman" panose="02020603050405020304" pitchFamily="18" charset="0"/>
              </a:rPr>
              <a:t>Deep Learning</a:t>
            </a:r>
            <a:r>
              <a:rPr lang="en-US" altLang="en-US" sz="2000" dirty="0">
                <a:solidFill>
                  <a:schemeClr val="tx1"/>
                </a:solidFill>
                <a:latin typeface="Times New Roman" panose="02020603050405020304" pitchFamily="18" charset="0"/>
                <a:cs typeface="Times New Roman" panose="02020603050405020304" pitchFamily="18" charset="0"/>
              </a:rPr>
              <a:t>: TensorFlow/Keras (Neural Networks)</a:t>
            </a:r>
          </a:p>
          <a:p>
            <a:pPr marL="457200" lvl="4" indent="-457200" algn="just" eaLnBrk="0" fontAlgn="base" hangingPunct="0">
              <a:lnSpc>
                <a:spcPct val="150000"/>
              </a:lnSpc>
              <a:spcBef>
                <a:spcPct val="0"/>
              </a:spcBef>
              <a:spcAft>
                <a:spcPct val="0"/>
              </a:spcAft>
              <a:buClrTx/>
              <a:buFont typeface="Arial" panose="020B0604020202020204" pitchFamily="34" charset="0"/>
              <a:buChar char="•"/>
            </a:pPr>
            <a:r>
              <a:rPr lang="en-US" altLang="en-US" sz="2000" i="1" dirty="0">
                <a:solidFill>
                  <a:schemeClr val="tx1"/>
                </a:solidFill>
                <a:latin typeface="Times New Roman" panose="02020603050405020304" pitchFamily="18" charset="0"/>
                <a:cs typeface="Times New Roman" panose="02020603050405020304" pitchFamily="18" charset="0"/>
              </a:rPr>
              <a:t>Forecasting</a:t>
            </a:r>
            <a:r>
              <a:rPr lang="en-US" altLang="en-US" sz="2000" dirty="0">
                <a:solidFill>
                  <a:schemeClr val="tx1"/>
                </a:solidFill>
                <a:latin typeface="Times New Roman" panose="02020603050405020304" pitchFamily="18" charset="0"/>
                <a:cs typeface="Times New Roman" panose="02020603050405020304" pitchFamily="18" charset="0"/>
              </a:rPr>
              <a:t>: Random Forest Regressor with lag features</a:t>
            </a:r>
          </a:p>
          <a:p>
            <a:pPr marL="457200" lvl="0" indent="-457200" algn="just" eaLnBrk="0" fontAlgn="base" hangingPunct="0">
              <a:lnSpc>
                <a:spcPct val="150000"/>
              </a:lnSpc>
              <a:spcBef>
                <a:spcPct val="0"/>
              </a:spcBef>
              <a:spcAft>
                <a:spcPct val="0"/>
              </a:spcAft>
              <a:buClrTx/>
              <a:buFont typeface="+mj-lt"/>
              <a:buAutoNum type="arabicPeriod"/>
            </a:pPr>
            <a:r>
              <a:rPr lang="en-US" altLang="en-US" sz="2000" b="1" dirty="0">
                <a:solidFill>
                  <a:schemeClr val="tx1"/>
                </a:solidFill>
                <a:latin typeface="Times New Roman" panose="02020603050405020304" pitchFamily="18" charset="0"/>
                <a:cs typeface="Times New Roman" panose="02020603050405020304" pitchFamily="18" charset="0"/>
              </a:rPr>
              <a:t>Development Environment</a:t>
            </a:r>
            <a:r>
              <a:rPr lang="en-US" altLang="en-US" sz="2000" dirty="0">
                <a:solidFill>
                  <a:schemeClr val="tx1"/>
                </a:solidFill>
                <a:latin typeface="Times New Roman" panose="02020603050405020304" pitchFamily="18" charset="0"/>
                <a:cs typeface="Times New Roman" panose="02020603050405020304" pitchFamily="18" charset="0"/>
              </a:rPr>
              <a:t>: Google Colab (GPU/TPU acceleration, easy dataset mounting via Google Drive).</a:t>
            </a:r>
          </a:p>
          <a:p>
            <a:pPr marL="457200" lvl="0" indent="-457200" algn="just" eaLnBrk="0" fontAlgn="base" hangingPunct="0">
              <a:lnSpc>
                <a:spcPct val="150000"/>
              </a:lnSpc>
              <a:spcBef>
                <a:spcPct val="0"/>
              </a:spcBef>
              <a:spcAft>
                <a:spcPct val="0"/>
              </a:spcAft>
              <a:buClrTx/>
              <a:buFont typeface="+mj-lt"/>
              <a:buAutoNum type="arabicPeriod"/>
            </a:pPr>
            <a:r>
              <a:rPr lang="en-US" altLang="en-US" sz="2000" b="1" dirty="0">
                <a:solidFill>
                  <a:schemeClr val="tx1"/>
                </a:solidFill>
                <a:latin typeface="Times New Roman" panose="02020603050405020304" pitchFamily="18" charset="0"/>
                <a:cs typeface="Times New Roman" panose="02020603050405020304" pitchFamily="18" charset="0"/>
              </a:rPr>
              <a:t>Version Control</a:t>
            </a:r>
            <a:r>
              <a:rPr lang="en-US" altLang="en-US" sz="2000" dirty="0">
                <a:solidFill>
                  <a:schemeClr val="tx1"/>
                </a:solidFill>
                <a:latin typeface="Times New Roman" panose="02020603050405020304" pitchFamily="18" charset="0"/>
                <a:cs typeface="Times New Roman" panose="02020603050405020304" pitchFamily="18" charset="0"/>
              </a:rPr>
              <a:t>: GitHub for project tracking &amp; collaboration.</a:t>
            </a:r>
          </a:p>
          <a:p>
            <a:pPr marL="457200" indent="-457200"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Source: </a:t>
            </a:r>
            <a:r>
              <a:rPr lang="en-US" sz="2000" dirty="0">
                <a:latin typeface="Times New Roman" panose="02020603050405020304" pitchFamily="18" charset="0"/>
                <a:cs typeface="Times New Roman" panose="02020603050405020304" pitchFamily="18" charset="0"/>
              </a:rPr>
              <a:t>Kaggle Air Quality Dataset (CSV)</a:t>
            </a:r>
          </a:p>
          <a:p>
            <a:pPr lvl="0" algn="just" eaLnBrk="0" fontAlgn="base" hangingPunct="0">
              <a:lnSpc>
                <a:spcPct val="150000"/>
              </a:lnSpc>
              <a:spcBef>
                <a:spcPct val="0"/>
              </a:spcBef>
              <a:spcAft>
                <a:spcPct val="0"/>
              </a:spcAft>
              <a:buClrTx/>
            </a:pPr>
            <a:endParaRPr lang="en-US" alt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pic>
        <p:nvPicPr>
          <p:cNvPr id="2053" name="Picture 5" descr="Generated image">
            <a:extLst>
              <a:ext uri="{FF2B5EF4-FFF2-40B4-BE49-F238E27FC236}">
                <a16:creationId xmlns:a16="http://schemas.microsoft.com/office/drawing/2014/main" id="{EF52910D-C172-513A-99A0-97DA1952A2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03" t="5114" r="6839"/>
          <a:stretch>
            <a:fillRect/>
          </a:stretch>
        </p:blipFill>
        <p:spPr bwMode="auto">
          <a:xfrm>
            <a:off x="6844004" y="1214711"/>
            <a:ext cx="4273420" cy="480636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BDBFD54C-EA8E-3D32-07DE-FD23A8FD199D}"/>
              </a:ext>
            </a:extLst>
          </p:cNvPr>
          <p:cNvCxnSpPr>
            <a:cxnSpLocks/>
          </p:cNvCxnSpPr>
          <p:nvPr/>
        </p:nvCxnSpPr>
        <p:spPr>
          <a:xfrm>
            <a:off x="8546841" y="6021080"/>
            <a:ext cx="1007706" cy="0"/>
          </a:xfrm>
          <a:prstGeom prst="line">
            <a:avLst/>
          </a:prstGeom>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BF3B8B0B-A693-E87A-FB53-3FB45C2520FC}"/>
              </a:ext>
            </a:extLst>
          </p:cNvPr>
          <p:cNvSpPr txBox="1"/>
          <p:nvPr/>
        </p:nvSpPr>
        <p:spPr>
          <a:xfrm>
            <a:off x="7063274" y="6242447"/>
            <a:ext cx="4795934" cy="615553"/>
          </a:xfrm>
          <a:prstGeom prst="rect">
            <a:avLst/>
          </a:prstGeom>
          <a:noFill/>
        </p:spPr>
        <p:txBody>
          <a:bodyPr wrap="square" rtlCol="0">
            <a:spAutoFit/>
          </a:bodyPr>
          <a:lstStyle/>
          <a:p>
            <a:r>
              <a:rPr lang="en-IN" sz="1700" u="sng" dirty="0">
                <a:latin typeface="Times New Roman" panose="02020603050405020304" pitchFamily="18" charset="0"/>
                <a:cs typeface="Times New Roman" panose="02020603050405020304" pitchFamily="18" charset="0"/>
              </a:rPr>
              <a:t>Flowchart </a:t>
            </a:r>
            <a:r>
              <a:rPr lang="en-IN" sz="1700" u="sng" dirty="0">
                <a:solidFill>
                  <a:schemeClr val="tx1"/>
                </a:solidFill>
                <a:latin typeface="Times New Roman" panose="02020603050405020304" pitchFamily="18" charset="0"/>
                <a:cs typeface="Times New Roman" panose="02020603050405020304" pitchFamily="18" charset="0"/>
              </a:rPr>
              <a:t>Air Quality Prediction &amp; Forecasting</a:t>
            </a:r>
          </a:p>
          <a:p>
            <a:endParaRPr lang="en-IN" sz="1700"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4739D05-810A-615D-D1FD-6388DFA4ACD6}"/>
              </a:ext>
            </a:extLst>
          </p:cNvPr>
          <p:cNvSpPr txBox="1"/>
          <p:nvPr/>
        </p:nvSpPr>
        <p:spPr>
          <a:xfrm>
            <a:off x="382555" y="1502229"/>
            <a:ext cx="6242180" cy="5510547"/>
          </a:xfrm>
          <a:prstGeom prst="rect">
            <a:avLst/>
          </a:prstGeom>
          <a:noFill/>
        </p:spPr>
        <p:txBody>
          <a:bodyPr wrap="square" rtlCol="0">
            <a:spAutoFit/>
          </a:bodyPr>
          <a:lstStyle/>
          <a:p>
            <a:pPr marL="342900" indent="-342900" eaLnBrk="0" fontAlgn="base" hangingPunct="0">
              <a:spcBef>
                <a:spcPct val="0"/>
              </a:spcBef>
              <a:spcAft>
                <a:spcPct val="0"/>
              </a:spcAft>
              <a:buClrTx/>
              <a:buFont typeface="+mj-lt"/>
              <a:buAutoNum type="arabicPeriod"/>
            </a:pPr>
            <a:r>
              <a:rPr lang="en-US" altLang="en-US" sz="1900" b="1" dirty="0">
                <a:solidFill>
                  <a:schemeClr val="tx1"/>
                </a:solidFill>
                <a:latin typeface="Times New Roman" panose="02020603050405020304" pitchFamily="18" charset="0"/>
                <a:cs typeface="Times New Roman" panose="02020603050405020304" pitchFamily="18" charset="0"/>
              </a:rPr>
              <a:t>Data Collection : </a:t>
            </a:r>
            <a:r>
              <a:rPr lang="en-US" altLang="en-US" sz="1900" dirty="0">
                <a:solidFill>
                  <a:schemeClr val="tx1"/>
                </a:solidFill>
                <a:latin typeface="Times New Roman" panose="02020603050405020304" pitchFamily="18" charset="0"/>
                <a:cs typeface="Times New Roman" panose="02020603050405020304" pitchFamily="18" charset="0"/>
              </a:rPr>
              <a:t>Acquired air quality dataset (CSV) from Kaggle.</a:t>
            </a:r>
            <a:br>
              <a:rPr lang="en-US" altLang="en-US" sz="1900" dirty="0">
                <a:solidFill>
                  <a:schemeClr val="tx1"/>
                </a:solidFill>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The link of the dataset is: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hlinkClick r:id="rId3"/>
              </a:rPr>
              <a:t>https://www.kaggle.com/datasets/shrutibhargava94/india-air-quality-data</a:t>
            </a:r>
            <a:endParaRPr lang="en-US" altLang="en-US" sz="1900" dirty="0">
              <a:solidFill>
                <a:schemeClr val="tx1"/>
              </a:solidFill>
              <a:latin typeface="Times New Roman" panose="02020603050405020304" pitchFamily="18" charset="0"/>
              <a:cs typeface="Times New Roman" panose="02020603050405020304" pitchFamily="18" charset="0"/>
            </a:endParaRPr>
          </a:p>
          <a:p>
            <a:pPr marL="342900" lvl="0" indent="-342900" eaLnBrk="0" fontAlgn="base" hangingPunct="0">
              <a:lnSpc>
                <a:spcPct val="150000"/>
              </a:lnSpc>
              <a:spcBef>
                <a:spcPct val="0"/>
              </a:spcBef>
              <a:spcAft>
                <a:spcPct val="0"/>
              </a:spcAft>
              <a:buClrTx/>
              <a:buFont typeface="+mj-lt"/>
              <a:buAutoNum type="arabicPeriod"/>
            </a:pPr>
            <a:r>
              <a:rPr lang="en-US" altLang="en-US" sz="1900" b="1" dirty="0">
                <a:solidFill>
                  <a:schemeClr val="tx1"/>
                </a:solidFill>
                <a:latin typeface="Times New Roman" panose="02020603050405020304" pitchFamily="18" charset="0"/>
                <a:cs typeface="Times New Roman" panose="02020603050405020304" pitchFamily="18" charset="0"/>
              </a:rPr>
              <a:t>Data Preprocessing</a:t>
            </a:r>
            <a:endParaRPr lang="en-US" altLang="en-US" sz="1900" dirty="0">
              <a:solidFill>
                <a:schemeClr val="tx1"/>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Data cleaning, handling missing values, encoding, and feature engineering.</a:t>
            </a:r>
          </a:p>
          <a:p>
            <a:pPr marL="285750" lvl="0" indent="-28575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Created lag features for forecasting.</a:t>
            </a:r>
          </a:p>
          <a:p>
            <a:pPr marL="285750" lvl="0" indent="-285750" eaLnBrk="0" fontAlgn="base" hangingPunct="0">
              <a:spcBef>
                <a:spcPct val="0"/>
              </a:spcBef>
              <a:spcAft>
                <a:spcPct val="0"/>
              </a:spcAft>
              <a:buClrTx/>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Handle missing values:</a:t>
            </a:r>
            <a:endParaRPr lang="en-US" altLang="en-US" sz="20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dirty="0">
              <a:solidFill>
                <a:schemeClr val="tx1"/>
              </a:solidFill>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buClrTx/>
            </a:pPr>
            <a:r>
              <a:rPr lang="en-US" altLang="en-US" sz="1900" b="1" dirty="0">
                <a:solidFill>
                  <a:schemeClr val="tx1"/>
                </a:solidFill>
                <a:latin typeface="Times New Roman" panose="02020603050405020304" pitchFamily="18" charset="0"/>
                <a:cs typeface="Times New Roman" panose="02020603050405020304" pitchFamily="18" charset="0"/>
              </a:rPr>
              <a:t>3.  Exploratory Data Analysis (EDA):</a:t>
            </a:r>
          </a:p>
          <a:p>
            <a:pPr marL="342900" lvl="0" indent="-342900" eaLnBrk="0" fontAlgn="base" hangingPunct="0">
              <a:spcBef>
                <a:spcPct val="0"/>
              </a:spcBef>
              <a:spcAft>
                <a:spcPct val="0"/>
              </a:spcAft>
              <a:buClrTx/>
              <a:buFont typeface="Wingdings" panose="05000000000000000000" pitchFamily="2" charset="2"/>
              <a:buChar char="§"/>
            </a:pPr>
            <a:r>
              <a:rPr lang="en-US" altLang="en-US" sz="1900" b="1" dirty="0">
                <a:solidFill>
                  <a:schemeClr val="tx1"/>
                </a:solidFill>
                <a:latin typeface="Times New Roman" panose="02020603050405020304" pitchFamily="18" charset="0"/>
                <a:cs typeface="Times New Roman" panose="02020603050405020304" pitchFamily="18" charset="0"/>
              </a:rPr>
              <a:t> </a:t>
            </a:r>
            <a:r>
              <a:rPr lang="en-US" altLang="en-US" sz="1900" dirty="0">
                <a:solidFill>
                  <a:schemeClr val="tx1"/>
                </a:solidFill>
                <a:latin typeface="Times New Roman" panose="02020603050405020304" pitchFamily="18" charset="0"/>
                <a:cs typeface="Times New Roman" panose="02020603050405020304" pitchFamily="18" charset="0"/>
              </a:rPr>
              <a:t>Visualized trends and correlations using Matplotlib and Seaborn.</a:t>
            </a:r>
          </a:p>
          <a:p>
            <a:pPr marL="342900" lvl="0" indent="-34290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Identified key pollutants influencing AQI.</a:t>
            </a:r>
          </a:p>
          <a:p>
            <a:pPr lvl="0" eaLnBrk="0" fontAlgn="base" hangingPunct="0">
              <a:lnSpc>
                <a:spcPct val="150000"/>
              </a:lnSpc>
              <a:spcBef>
                <a:spcPct val="0"/>
              </a:spcBef>
              <a:spcAft>
                <a:spcPct val="0"/>
              </a:spcAft>
              <a:buClrTx/>
            </a:pPr>
            <a:r>
              <a:rPr lang="en-US" altLang="en-US" sz="1900" dirty="0">
                <a:solidFill>
                  <a:schemeClr val="tx1"/>
                </a:solidFill>
                <a:latin typeface="Times New Roman" panose="02020603050405020304" pitchFamily="18" charset="0"/>
                <a:cs typeface="Times New Roman" panose="02020603050405020304" pitchFamily="18" charset="0"/>
              </a:rPr>
              <a:t>.</a:t>
            </a:r>
          </a:p>
        </p:txBody>
      </p:sp>
      <p:pic>
        <p:nvPicPr>
          <p:cNvPr id="15" name="Picture 14">
            <a:extLst>
              <a:ext uri="{FF2B5EF4-FFF2-40B4-BE49-F238E27FC236}">
                <a16:creationId xmlns:a16="http://schemas.microsoft.com/office/drawing/2014/main" id="{1820565F-76B9-587B-7933-C5624F0196FF}"/>
              </a:ext>
            </a:extLst>
          </p:cNvPr>
          <p:cNvPicPr>
            <a:picLocks noChangeAspect="1"/>
          </p:cNvPicPr>
          <p:nvPr/>
        </p:nvPicPr>
        <p:blipFill>
          <a:blip r:embed="rId4"/>
          <a:srcRect r="12552" b="3507"/>
          <a:stretch>
            <a:fillRect/>
          </a:stretch>
        </p:blipFill>
        <p:spPr>
          <a:xfrm>
            <a:off x="789179" y="4769762"/>
            <a:ext cx="5414851" cy="450420"/>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F64D2-7DDE-BE12-4C7D-763456E204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A4A1C7-291D-DB69-9667-04970526BF5E}"/>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67C51EF6-C32B-C518-657A-B4E91A7CCA5B}"/>
              </a:ext>
            </a:extLst>
          </p:cNvPr>
          <p:cNvSpPr txBox="1"/>
          <p:nvPr/>
        </p:nvSpPr>
        <p:spPr>
          <a:xfrm>
            <a:off x="396240" y="1414766"/>
            <a:ext cx="10104120" cy="4624343"/>
          </a:xfrm>
          <a:prstGeom prst="rect">
            <a:avLst/>
          </a:prstGeom>
          <a:noFill/>
        </p:spPr>
        <p:txBody>
          <a:bodyPr wrap="square" rtlCol="0">
            <a:spAutoFit/>
          </a:bodyPr>
          <a:lstStyle/>
          <a:p>
            <a:pPr lvl="0" eaLnBrk="0" fontAlgn="base" hangingPunct="0">
              <a:lnSpc>
                <a:spcPct val="150000"/>
              </a:lnSpc>
              <a:spcBef>
                <a:spcPct val="0"/>
              </a:spcBef>
              <a:spcAft>
                <a:spcPct val="0"/>
              </a:spcAft>
              <a:buClrTx/>
            </a:pPr>
            <a:r>
              <a:rPr lang="en-US" altLang="en-US" sz="1900" b="1" dirty="0">
                <a:solidFill>
                  <a:schemeClr val="tx1"/>
                </a:solidFill>
                <a:latin typeface="Times New Roman" panose="02020603050405020304" pitchFamily="18" charset="0"/>
                <a:cs typeface="Times New Roman" panose="02020603050405020304" pitchFamily="18" charset="0"/>
              </a:rPr>
              <a:t>4.  Model Development</a:t>
            </a:r>
            <a:endParaRPr lang="en-US" altLang="en-US" sz="1900" dirty="0">
              <a:solidFill>
                <a:schemeClr val="tx1"/>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Classification Models: Logistic Regression, Random Forest, SVM for AQI category prediction.</a:t>
            </a:r>
          </a:p>
          <a:p>
            <a:pPr marL="342900" lvl="0" indent="-34290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Regression Model: RandomForestRegressor for 30-day AQI forecasting.</a:t>
            </a: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endParaRPr lang="en-US" altLang="en-US" sz="1900" b="1" dirty="0">
              <a:solidFill>
                <a:schemeClr val="tx1"/>
              </a:solidFill>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buClrTx/>
            </a:pPr>
            <a:r>
              <a:rPr lang="en-US" altLang="en-US" sz="1900" b="1" dirty="0">
                <a:solidFill>
                  <a:schemeClr val="tx1"/>
                </a:solidFill>
                <a:latin typeface="Times New Roman" panose="02020603050405020304" pitchFamily="18" charset="0"/>
                <a:cs typeface="Times New Roman" panose="02020603050405020304" pitchFamily="18" charset="0"/>
              </a:rPr>
              <a:t>5.  Model Evaluation</a:t>
            </a:r>
            <a:endParaRPr lang="en-US" altLang="en-US" sz="1900" dirty="0">
              <a:solidFill>
                <a:schemeClr val="tx1"/>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Evaluated using </a:t>
            </a:r>
            <a:r>
              <a:rPr lang="en-US" altLang="en-US" sz="1900" b="1" dirty="0">
                <a:solidFill>
                  <a:schemeClr val="tx1"/>
                </a:solidFill>
                <a:latin typeface="Times New Roman" panose="02020603050405020304" pitchFamily="18" charset="0"/>
                <a:cs typeface="Times New Roman" panose="02020603050405020304" pitchFamily="18" charset="0"/>
              </a:rPr>
              <a:t>Accuracy, Confusion Matrix, R² Score, Mean Squared Error (MSE)</a:t>
            </a:r>
            <a:r>
              <a:rPr lang="en-US" altLang="en-US" sz="1900" dirty="0">
                <a:solidFill>
                  <a:schemeClr val="tx1"/>
                </a:solidFill>
                <a:latin typeface="Times New Roman" panose="02020603050405020304" pitchFamily="18" charset="0"/>
                <a:cs typeface="Times New Roman" panose="02020603050405020304" pitchFamily="18" charset="0"/>
              </a:rPr>
              <a:t>.</a:t>
            </a:r>
          </a:p>
          <a:p>
            <a:pPr lvl="0" eaLnBrk="0" fontAlgn="base" hangingPunct="0">
              <a:lnSpc>
                <a:spcPct val="150000"/>
              </a:lnSpc>
              <a:spcBef>
                <a:spcPct val="0"/>
              </a:spcBef>
              <a:spcAft>
                <a:spcPct val="0"/>
              </a:spcAft>
              <a:buClrTx/>
            </a:pPr>
            <a:r>
              <a:rPr lang="en-US" altLang="en-US" sz="1900" b="1" dirty="0">
                <a:solidFill>
                  <a:schemeClr val="tx1"/>
                </a:solidFill>
                <a:latin typeface="Times New Roman" panose="02020603050405020304" pitchFamily="18" charset="0"/>
                <a:cs typeface="Times New Roman" panose="02020603050405020304" pitchFamily="18" charset="0"/>
              </a:rPr>
              <a:t>6.  Visualization &amp; Reporting</a:t>
            </a:r>
            <a:endParaRPr lang="en-US" altLang="en-US" sz="1900" dirty="0">
              <a:solidFill>
                <a:schemeClr val="tx1"/>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Plotted forecast trends and category distribution.</a:t>
            </a:r>
          </a:p>
          <a:p>
            <a:pPr marL="285750" lvl="0" indent="-285750" eaLnBrk="0" fontAlgn="base" hangingPunct="0">
              <a:spcBef>
                <a:spcPct val="0"/>
              </a:spcBef>
              <a:spcAft>
                <a:spcPct val="0"/>
              </a:spcAft>
              <a:buClrTx/>
              <a:buFont typeface="Wingdings" panose="05000000000000000000" pitchFamily="2" charset="2"/>
              <a:buChar char="§"/>
            </a:pPr>
            <a:r>
              <a:rPr lang="en-US" altLang="en-US" sz="1900" dirty="0">
                <a:solidFill>
                  <a:schemeClr val="tx1"/>
                </a:solidFill>
                <a:latin typeface="Times New Roman" panose="02020603050405020304" pitchFamily="18" charset="0"/>
                <a:cs typeface="Times New Roman" panose="02020603050405020304" pitchFamily="18" charset="0"/>
              </a:rPr>
              <a:t>Documented and version-controlled code using GitHub.</a:t>
            </a:r>
          </a:p>
        </p:txBody>
      </p:sp>
      <p:pic>
        <p:nvPicPr>
          <p:cNvPr id="8" name="Picture 7">
            <a:extLst>
              <a:ext uri="{FF2B5EF4-FFF2-40B4-BE49-F238E27FC236}">
                <a16:creationId xmlns:a16="http://schemas.microsoft.com/office/drawing/2014/main" id="{13C3ED88-F9D1-02BB-1B77-AA201C2A61E5}"/>
              </a:ext>
            </a:extLst>
          </p:cNvPr>
          <p:cNvPicPr>
            <a:picLocks noChangeAspect="1"/>
          </p:cNvPicPr>
          <p:nvPr/>
        </p:nvPicPr>
        <p:blipFill>
          <a:blip r:embed="rId2"/>
          <a:stretch>
            <a:fillRect/>
          </a:stretch>
        </p:blipFill>
        <p:spPr>
          <a:xfrm>
            <a:off x="804751" y="2657985"/>
            <a:ext cx="5906324" cy="1333686"/>
          </a:xfrm>
          <a:prstGeom prst="rect">
            <a:avLst/>
          </a:prstGeom>
        </p:spPr>
      </p:pic>
    </p:spTree>
    <p:extLst>
      <p:ext uri="{BB962C8B-B14F-4D97-AF65-F5344CB8AC3E}">
        <p14:creationId xmlns:p14="http://schemas.microsoft.com/office/powerpoint/2010/main" val="276862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6B9258B2-C461-4418-27C3-EB413143A756}"/>
              </a:ext>
            </a:extLst>
          </p:cNvPr>
          <p:cNvSpPr txBox="1"/>
          <p:nvPr/>
        </p:nvSpPr>
        <p:spPr>
          <a:xfrm>
            <a:off x="328936" y="1520082"/>
            <a:ext cx="10491537" cy="3987054"/>
          </a:xfrm>
          <a:prstGeom prst="rect">
            <a:avLst/>
          </a:prstGeom>
          <a:noFill/>
        </p:spPr>
        <p:txBody>
          <a:bodyPr wrap="square" rtlCol="0">
            <a:spAutoFit/>
          </a:bodyPr>
          <a:lstStyle/>
          <a:p>
            <a:pPr>
              <a:lnSpc>
                <a:spcPct val="150000"/>
              </a:lnSpc>
            </a:pPr>
            <a:r>
              <a:rPr lang="en-US" sz="1900" dirty="0">
                <a:latin typeface="Times New Roman" panose="02020603050405020304" pitchFamily="18" charset="0"/>
                <a:cs typeface="Times New Roman" panose="02020603050405020304" pitchFamily="18" charset="0"/>
              </a:rPr>
              <a:t>Air pollution poses a serious threat to public health and the environment. With rising urbanization and industrial activities, it has become essential to monitor and predict air quality levels accurately. Manual observation methods are often delayed, making it difficult to take timely action.</a:t>
            </a:r>
          </a:p>
          <a:p>
            <a:pPr>
              <a:lnSpc>
                <a:spcPct val="150000"/>
              </a:lnSpc>
            </a:pPr>
            <a:r>
              <a:rPr lang="en-US" sz="1900" dirty="0">
                <a:latin typeface="Times New Roman" panose="02020603050405020304" pitchFamily="18" charset="0"/>
                <a:cs typeface="Times New Roman" panose="02020603050405020304" pitchFamily="18" charset="0"/>
              </a:rPr>
              <a:t>This project aims to build a machine learning-based system that can:</a:t>
            </a:r>
          </a:p>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Classify air quality into standard categories (e.g., Good, Moderate, Poor, etc.)</a:t>
            </a:r>
          </a:p>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Predict whether the air is Safe or Unsafe for human exposure</a:t>
            </a:r>
          </a:p>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Forecast future Air Quality Index (AQI) values based on historical data</a:t>
            </a:r>
          </a:p>
          <a:p>
            <a:pPr>
              <a:lnSpc>
                <a:spcPct val="150000"/>
              </a:lnSpc>
            </a:pPr>
            <a:r>
              <a:rPr lang="en-US" sz="1900" dirty="0">
                <a:latin typeface="Times New Roman" panose="02020603050405020304" pitchFamily="18" charset="0"/>
                <a:cs typeface="Times New Roman" panose="02020603050405020304" pitchFamily="18" charset="0"/>
              </a:rPr>
              <a:t>By automating air quality analysis and forecasting, this solution supports proactive decision-making for health advisories and environmental policy.</a:t>
            </a:r>
          </a:p>
        </p:txBody>
      </p:sp>
      <p:sp>
        <p:nvSpPr>
          <p:cNvPr id="4" name="Rectangle 1">
            <a:extLst>
              <a:ext uri="{FF2B5EF4-FFF2-40B4-BE49-F238E27FC236}">
                <a16:creationId xmlns:a16="http://schemas.microsoft.com/office/drawing/2014/main" id="{3DD8C4FB-A22B-3376-47EF-8FE692356C13}"/>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9D9AE602-03DC-F5C5-C9E3-3ADD72249BDA}"/>
              </a:ext>
            </a:extLst>
          </p:cNvPr>
          <p:cNvSpPr txBox="1"/>
          <p:nvPr/>
        </p:nvSpPr>
        <p:spPr>
          <a:xfrm>
            <a:off x="544472" y="1566381"/>
            <a:ext cx="10523622" cy="506728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 address the problem of air quality monitoring and forecasting, we developed a data-driven machine learning pipeline that performs:</a:t>
            </a:r>
          </a:p>
          <a:p>
            <a:r>
              <a:rPr lang="en-US" dirty="0">
                <a:latin typeface="Times New Roman" panose="02020603050405020304" pitchFamily="18" charset="0"/>
                <a:cs typeface="Times New Roman" panose="02020603050405020304" pitchFamily="18" charset="0"/>
              </a:rPr>
              <a:t>1.  Air Quality Classification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Built models (Logistic Regression, Random Forest, SVM, Neural Network) to classify air quality into standard categories: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Good, Moderate, Poor, Very Poor, Hazardous.</a:t>
            </a:r>
          </a:p>
          <a:p>
            <a:r>
              <a:rPr lang="en-US" dirty="0">
                <a:latin typeface="Times New Roman" panose="02020603050405020304" pitchFamily="18" charset="0"/>
                <a:cs typeface="Times New Roman" panose="02020603050405020304" pitchFamily="18" charset="0"/>
              </a:rPr>
              <a:t>2.  Air Safety Prediction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Converted AQI categories into binary labels (Safe / Unsafe).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Trained binary classifiers to identify potential health risk zones.</a:t>
            </a:r>
          </a:p>
          <a:p>
            <a:r>
              <a:rPr lang="en-US" dirty="0">
                <a:latin typeface="Times New Roman" panose="02020603050405020304" pitchFamily="18" charset="0"/>
                <a:cs typeface="Times New Roman" panose="02020603050405020304" pitchFamily="18" charset="0"/>
              </a:rPr>
              <a:t>3.  AQI Forecasting (Next 30 Days)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Used historical AQI trends and lag-based features.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Applied Random Forest Regressor to forecast future AQI values.</a:t>
            </a:r>
          </a:p>
          <a:p>
            <a:r>
              <a:rPr lang="en-US" dirty="0">
                <a:latin typeface="Times New Roman" panose="02020603050405020304" pitchFamily="18" charset="0"/>
                <a:cs typeface="Times New Roman" panose="02020603050405020304" pitchFamily="18" charset="0"/>
              </a:rPr>
              <a:t>4.  Visualization &amp; Reporting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Plotted model comparisons, AQI category distributions, and forecast trends.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Delivered insights in an interpretable format for policy-makers and the public.</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5. Achieved </a:t>
            </a:r>
            <a:r>
              <a:rPr lang="en-IN" b="1" dirty="0">
                <a:latin typeface="Times New Roman" panose="02020603050405020304" pitchFamily="18" charset="0"/>
                <a:cs typeface="Times New Roman" panose="02020603050405020304" pitchFamily="18" charset="0"/>
              </a:rPr>
              <a:t>&gt;</a:t>
            </a:r>
            <a:r>
              <a:rPr lang="en-IN" dirty="0">
                <a:latin typeface="Times New Roman" panose="02020603050405020304" pitchFamily="18" charset="0"/>
                <a:cs typeface="Times New Roman" panose="02020603050405020304" pitchFamily="18" charset="0"/>
              </a:rPr>
              <a:t>99% accuracy in classification and reliable AQI forecasting.</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9" name="TextBox 8">
            <a:extLst>
              <a:ext uri="{FF2B5EF4-FFF2-40B4-BE49-F238E27FC236}">
                <a16:creationId xmlns:a16="http://schemas.microsoft.com/office/drawing/2014/main" id="{5D90A2B9-D416-F2E2-78B4-37BC1E5EF51F}"/>
              </a:ext>
            </a:extLst>
          </p:cNvPr>
          <p:cNvSpPr txBox="1"/>
          <p:nvPr/>
        </p:nvSpPr>
        <p:spPr>
          <a:xfrm>
            <a:off x="6568751" y="33412922"/>
            <a:ext cx="93306" cy="379656"/>
          </a:xfrm>
          <a:prstGeom prst="rect">
            <a:avLst/>
          </a:prstGeom>
          <a:noFill/>
        </p:spPr>
        <p:txBody>
          <a:bodyPr wrap="square" rtlCol="0">
            <a:spAutoFit/>
          </a:bodyPr>
          <a:lstStyle/>
          <a:p>
            <a:endParaRPr lang="en-IN" dirty="0"/>
          </a:p>
        </p:txBody>
      </p:sp>
      <p:pic>
        <p:nvPicPr>
          <p:cNvPr id="22" name="Picture 21">
            <a:extLst>
              <a:ext uri="{FF2B5EF4-FFF2-40B4-BE49-F238E27FC236}">
                <a16:creationId xmlns:a16="http://schemas.microsoft.com/office/drawing/2014/main" id="{88E9A720-A982-5804-C83A-2ABF5A746B53}"/>
              </a:ext>
            </a:extLst>
          </p:cNvPr>
          <p:cNvPicPr>
            <a:picLocks noChangeAspect="1"/>
          </p:cNvPicPr>
          <p:nvPr/>
        </p:nvPicPr>
        <p:blipFill>
          <a:blip r:embed="rId2"/>
          <a:srcRect l="1047" t="864"/>
          <a:stretch>
            <a:fillRect/>
          </a:stretch>
        </p:blipFill>
        <p:spPr>
          <a:xfrm>
            <a:off x="513183" y="1530220"/>
            <a:ext cx="6602465" cy="4767985"/>
          </a:xfrm>
          <a:prstGeom prst="rect">
            <a:avLst/>
          </a:prstGeom>
        </p:spPr>
      </p:pic>
      <p:sp>
        <p:nvSpPr>
          <p:cNvPr id="23" name="TextBox 22">
            <a:extLst>
              <a:ext uri="{FF2B5EF4-FFF2-40B4-BE49-F238E27FC236}">
                <a16:creationId xmlns:a16="http://schemas.microsoft.com/office/drawing/2014/main" id="{74F129DF-AED2-4C2E-DB0D-33DA8E628DDA}"/>
              </a:ext>
            </a:extLst>
          </p:cNvPr>
          <p:cNvSpPr txBox="1"/>
          <p:nvPr/>
        </p:nvSpPr>
        <p:spPr>
          <a:xfrm>
            <a:off x="7287207" y="1911833"/>
            <a:ext cx="4363617" cy="3780522"/>
          </a:xfrm>
          <a:prstGeom prst="rect">
            <a:avLst/>
          </a:prstGeom>
          <a:noFill/>
        </p:spPr>
        <p:txBody>
          <a:bodyPr wrap="square" rtlCol="0">
            <a:spAutoFit/>
          </a:bodyPr>
          <a:lstStyle/>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The histograms show the frequency distribution of pollutants (SO₂, NO₂, RSPM, SPM, PM2.5).</a:t>
            </a:r>
          </a:p>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Most values are concentrated at lower ranges, while a few extreme values act as outliers.</a:t>
            </a:r>
          </a:p>
          <a:p>
            <a:pPr lvl="0" algn="just" eaLnBrk="0" fontAlgn="base" hangingPunct="0">
              <a:lnSpc>
                <a:spcPct val="150000"/>
              </a:lnSpc>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This indicates that high pollution levels occur less frequently, but they significantly affect AQI.</a:t>
            </a:r>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46D03-CAC4-3909-36D6-4C601D4DF4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3FAFE4A-E251-EA37-6623-B279F0437DBC}"/>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TextBox 1">
            <a:extLst>
              <a:ext uri="{FF2B5EF4-FFF2-40B4-BE49-F238E27FC236}">
                <a16:creationId xmlns:a16="http://schemas.microsoft.com/office/drawing/2014/main" id="{D0E30B0E-8A37-2D6B-F26D-9E69337DB894}"/>
              </a:ext>
            </a:extLst>
          </p:cNvPr>
          <p:cNvSpPr txBox="1"/>
          <p:nvPr/>
        </p:nvSpPr>
        <p:spPr>
          <a:xfrm>
            <a:off x="1618115" y="5879992"/>
            <a:ext cx="3880455" cy="379656"/>
          </a:xfrm>
          <a:prstGeom prst="rect">
            <a:avLst/>
          </a:prstGeom>
          <a:noFill/>
        </p:spPr>
        <p:txBody>
          <a:bodyPr wrap="square" rtlCol="0">
            <a:spAutoFit/>
          </a:bodyPr>
          <a:lstStyle/>
          <a:p>
            <a:r>
              <a:rPr lang="en-IN" u="sng" dirty="0">
                <a:latin typeface="Times New Roman" panose="02020603050405020304" pitchFamily="18" charset="0"/>
                <a:cs typeface="Times New Roman" panose="02020603050405020304" pitchFamily="18" charset="0"/>
              </a:rPr>
              <a:t>Pollutant distribution histograms</a:t>
            </a:r>
          </a:p>
        </p:txBody>
      </p:sp>
      <p:pic>
        <p:nvPicPr>
          <p:cNvPr id="5" name="Picture 4">
            <a:extLst>
              <a:ext uri="{FF2B5EF4-FFF2-40B4-BE49-F238E27FC236}">
                <a16:creationId xmlns:a16="http://schemas.microsoft.com/office/drawing/2014/main" id="{FB2C4F86-5ADE-3B67-D953-F8DBC27298A7}"/>
              </a:ext>
            </a:extLst>
          </p:cNvPr>
          <p:cNvPicPr>
            <a:picLocks noChangeAspect="1"/>
          </p:cNvPicPr>
          <p:nvPr/>
        </p:nvPicPr>
        <p:blipFill>
          <a:blip r:embed="rId2"/>
          <a:stretch>
            <a:fillRect/>
          </a:stretch>
        </p:blipFill>
        <p:spPr>
          <a:xfrm>
            <a:off x="6357730" y="1454522"/>
            <a:ext cx="5064620" cy="4272662"/>
          </a:xfrm>
          <a:prstGeom prst="rect">
            <a:avLst/>
          </a:prstGeom>
        </p:spPr>
      </p:pic>
      <p:sp>
        <p:nvSpPr>
          <p:cNvPr id="9" name="TextBox 8">
            <a:extLst>
              <a:ext uri="{FF2B5EF4-FFF2-40B4-BE49-F238E27FC236}">
                <a16:creationId xmlns:a16="http://schemas.microsoft.com/office/drawing/2014/main" id="{1EC15C7B-1122-1469-9C15-4DB47AD18CCE}"/>
              </a:ext>
            </a:extLst>
          </p:cNvPr>
          <p:cNvSpPr txBox="1"/>
          <p:nvPr/>
        </p:nvSpPr>
        <p:spPr>
          <a:xfrm>
            <a:off x="6568751" y="33412922"/>
            <a:ext cx="93306" cy="379656"/>
          </a:xfrm>
          <a:prstGeom prst="rect">
            <a:avLst/>
          </a:prstGeom>
          <a:noFill/>
        </p:spPr>
        <p:txBody>
          <a:bodyPr wrap="square" rtlCol="0">
            <a:spAutoFit/>
          </a:bodyPr>
          <a:lstStyle/>
          <a:p>
            <a:endParaRPr lang="en-IN" dirty="0"/>
          </a:p>
        </p:txBody>
      </p:sp>
      <p:pic>
        <p:nvPicPr>
          <p:cNvPr id="16" name="Picture 15">
            <a:extLst>
              <a:ext uri="{FF2B5EF4-FFF2-40B4-BE49-F238E27FC236}">
                <a16:creationId xmlns:a16="http://schemas.microsoft.com/office/drawing/2014/main" id="{BBAE3B1D-915B-5064-C1A1-02553069C1CA}"/>
              </a:ext>
            </a:extLst>
          </p:cNvPr>
          <p:cNvPicPr>
            <a:picLocks noChangeAspect="1"/>
          </p:cNvPicPr>
          <p:nvPr/>
        </p:nvPicPr>
        <p:blipFill>
          <a:blip r:embed="rId3"/>
          <a:stretch>
            <a:fillRect/>
          </a:stretch>
        </p:blipFill>
        <p:spPr>
          <a:xfrm>
            <a:off x="397905" y="1607330"/>
            <a:ext cx="5594338" cy="4272662"/>
          </a:xfrm>
          <a:prstGeom prst="rect">
            <a:avLst/>
          </a:prstGeom>
        </p:spPr>
      </p:pic>
      <p:sp>
        <p:nvSpPr>
          <p:cNvPr id="17" name="TextBox 16">
            <a:extLst>
              <a:ext uri="{FF2B5EF4-FFF2-40B4-BE49-F238E27FC236}">
                <a16:creationId xmlns:a16="http://schemas.microsoft.com/office/drawing/2014/main" id="{2FF850CF-E634-CAFC-47EE-8F1D33CD9173}"/>
              </a:ext>
            </a:extLst>
          </p:cNvPr>
          <p:cNvSpPr txBox="1"/>
          <p:nvPr/>
        </p:nvSpPr>
        <p:spPr>
          <a:xfrm>
            <a:off x="7456071" y="5879992"/>
            <a:ext cx="3465095" cy="379656"/>
          </a:xfrm>
          <a:prstGeom prst="rect">
            <a:avLst/>
          </a:prstGeom>
          <a:noFill/>
        </p:spPr>
        <p:txBody>
          <a:bodyPr wrap="square" rtlCol="0">
            <a:spAutoFit/>
          </a:bodyPr>
          <a:lstStyle/>
          <a:p>
            <a:r>
              <a:rPr lang="en-IN" u="sng" dirty="0">
                <a:latin typeface="Times New Roman" panose="02020603050405020304" pitchFamily="18" charset="0"/>
                <a:cs typeface="Times New Roman" panose="02020603050405020304" pitchFamily="18" charset="0"/>
              </a:rPr>
              <a:t>Dataset correlation heatmap</a:t>
            </a:r>
          </a:p>
        </p:txBody>
      </p:sp>
    </p:spTree>
    <p:extLst>
      <p:ext uri="{BB962C8B-B14F-4D97-AF65-F5344CB8AC3E}">
        <p14:creationId xmlns:p14="http://schemas.microsoft.com/office/powerpoint/2010/main" val="47905913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412</TotalTime>
  <Words>991</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Khushi Dasgupta</cp:lastModifiedBy>
  <cp:revision>9</cp:revision>
  <dcterms:created xsi:type="dcterms:W3CDTF">2024-12-31T09:40:01Z</dcterms:created>
  <dcterms:modified xsi:type="dcterms:W3CDTF">2025-09-11T17:53:55Z</dcterms:modified>
</cp:coreProperties>
</file>