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0"/>
  </p:notesMasterIdLst>
  <p:sldIdLst>
    <p:sldId id="256" r:id="rId2"/>
    <p:sldId id="257" r:id="rId3"/>
    <p:sldId id="259" r:id="rId4"/>
    <p:sldId id="258" r:id="rId5"/>
    <p:sldId id="273" r:id="rId6"/>
    <p:sldId id="260" r:id="rId7"/>
    <p:sldId id="274" r:id="rId8"/>
    <p:sldId id="275"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A9229-E74B-4D07-ACF3-8AFB1B599796}" type="datetimeFigureOut">
              <a:rPr lang="en-IN" smtClean="0"/>
              <a:t>15-07-2025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3C14C-4FD6-4F70-BD22-4F0F36E6649B}" type="slidenum">
              <a:rPr lang="en-IN" smtClean="0"/>
              <a:t>‹#›</a:t>
            </a:fld>
            <a:endParaRPr lang="en-IN"/>
          </a:p>
        </p:txBody>
      </p:sp>
    </p:spTree>
    <p:extLst>
      <p:ext uri="{BB962C8B-B14F-4D97-AF65-F5344CB8AC3E}">
        <p14:creationId xmlns:p14="http://schemas.microsoft.com/office/powerpoint/2010/main" val="2964409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93C14C-4FD6-4F70-BD22-4F0F36E6649B}" type="slidenum">
              <a:rPr lang="en-IN" smtClean="0"/>
              <a:t>12</a:t>
            </a:fld>
            <a:endParaRPr lang="en-IN"/>
          </a:p>
        </p:txBody>
      </p:sp>
    </p:spTree>
    <p:extLst>
      <p:ext uri="{BB962C8B-B14F-4D97-AF65-F5344CB8AC3E}">
        <p14:creationId xmlns:p14="http://schemas.microsoft.com/office/powerpoint/2010/main" val="2755902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10ADF3-2F78-445B-A0DE-B51C12830F0C}"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B958C-19D1-4B28-9D3F-E58952DE588E}" type="slidenum">
              <a:rPr lang="en-IN" smtClean="0"/>
              <a:t>‹#›</a:t>
            </a:fld>
            <a:endParaRPr lang="en-IN"/>
          </a:p>
        </p:txBody>
      </p:sp>
    </p:spTree>
    <p:extLst>
      <p:ext uri="{BB962C8B-B14F-4D97-AF65-F5344CB8AC3E}">
        <p14:creationId xmlns:p14="http://schemas.microsoft.com/office/powerpoint/2010/main" val="3821037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10ADF3-2F78-445B-A0DE-B51C12830F0C}"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B958C-19D1-4B28-9D3F-E58952DE588E}" type="slidenum">
              <a:rPr lang="en-IN" smtClean="0"/>
              <a:t>‹#›</a:t>
            </a:fld>
            <a:endParaRPr lang="en-IN"/>
          </a:p>
        </p:txBody>
      </p:sp>
    </p:spTree>
    <p:extLst>
      <p:ext uri="{BB962C8B-B14F-4D97-AF65-F5344CB8AC3E}">
        <p14:creationId xmlns:p14="http://schemas.microsoft.com/office/powerpoint/2010/main" val="1305079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10ADF3-2F78-445B-A0DE-B51C12830F0C}"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B958C-19D1-4B28-9D3F-E58952DE588E}" type="slidenum">
              <a:rPr lang="en-IN" smtClean="0"/>
              <a:t>‹#›</a:t>
            </a:fld>
            <a:endParaRPr lang="en-IN"/>
          </a:p>
        </p:txBody>
      </p:sp>
    </p:spTree>
    <p:extLst>
      <p:ext uri="{BB962C8B-B14F-4D97-AF65-F5344CB8AC3E}">
        <p14:creationId xmlns:p14="http://schemas.microsoft.com/office/powerpoint/2010/main" val="94826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10ADF3-2F78-445B-A0DE-B51C12830F0C}"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B958C-19D1-4B28-9D3F-E58952DE588E}" type="slidenum">
              <a:rPr lang="en-IN" smtClean="0"/>
              <a:t>‹#›</a:t>
            </a:fld>
            <a:endParaRPr lang="en-IN"/>
          </a:p>
        </p:txBody>
      </p:sp>
    </p:spTree>
    <p:extLst>
      <p:ext uri="{BB962C8B-B14F-4D97-AF65-F5344CB8AC3E}">
        <p14:creationId xmlns:p14="http://schemas.microsoft.com/office/powerpoint/2010/main" val="269424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10ADF3-2F78-445B-A0DE-B51C12830F0C}"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4B958C-19D1-4B28-9D3F-E58952DE588E}" type="slidenum">
              <a:rPr lang="en-IN" smtClean="0"/>
              <a:t>‹#›</a:t>
            </a:fld>
            <a:endParaRPr lang="en-IN"/>
          </a:p>
        </p:txBody>
      </p:sp>
    </p:spTree>
    <p:extLst>
      <p:ext uri="{BB962C8B-B14F-4D97-AF65-F5344CB8AC3E}">
        <p14:creationId xmlns:p14="http://schemas.microsoft.com/office/powerpoint/2010/main" val="84471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10ADF3-2F78-445B-A0DE-B51C12830F0C}"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4B958C-19D1-4B28-9D3F-E58952DE588E}" type="slidenum">
              <a:rPr lang="en-IN" smtClean="0"/>
              <a:t>‹#›</a:t>
            </a:fld>
            <a:endParaRPr lang="en-IN"/>
          </a:p>
        </p:txBody>
      </p:sp>
    </p:spTree>
    <p:extLst>
      <p:ext uri="{BB962C8B-B14F-4D97-AF65-F5344CB8AC3E}">
        <p14:creationId xmlns:p14="http://schemas.microsoft.com/office/powerpoint/2010/main" val="279833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10ADF3-2F78-445B-A0DE-B51C12830F0C}" type="datetimeFigureOut">
              <a:rPr lang="en-IN" smtClean="0"/>
              <a:t>15-07-2025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4B958C-19D1-4B28-9D3F-E58952DE588E}" type="slidenum">
              <a:rPr lang="en-IN" smtClean="0"/>
              <a:t>‹#›</a:t>
            </a:fld>
            <a:endParaRPr lang="en-IN"/>
          </a:p>
        </p:txBody>
      </p:sp>
    </p:spTree>
    <p:extLst>
      <p:ext uri="{BB962C8B-B14F-4D97-AF65-F5344CB8AC3E}">
        <p14:creationId xmlns:p14="http://schemas.microsoft.com/office/powerpoint/2010/main" val="183314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10ADF3-2F78-445B-A0DE-B51C12830F0C}" type="datetimeFigureOut">
              <a:rPr lang="en-IN" smtClean="0"/>
              <a:t>15-07-2025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4B958C-19D1-4B28-9D3F-E58952DE588E}" type="slidenum">
              <a:rPr lang="en-IN" smtClean="0"/>
              <a:t>‹#›</a:t>
            </a:fld>
            <a:endParaRPr lang="en-IN"/>
          </a:p>
        </p:txBody>
      </p:sp>
    </p:spTree>
    <p:extLst>
      <p:ext uri="{BB962C8B-B14F-4D97-AF65-F5344CB8AC3E}">
        <p14:creationId xmlns:p14="http://schemas.microsoft.com/office/powerpoint/2010/main" val="3143330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0ADF3-2F78-445B-A0DE-B51C12830F0C}" type="datetimeFigureOut">
              <a:rPr lang="en-IN" smtClean="0"/>
              <a:t>15-07-2025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4B958C-19D1-4B28-9D3F-E58952DE588E}" type="slidenum">
              <a:rPr lang="en-IN" smtClean="0"/>
              <a:t>‹#›</a:t>
            </a:fld>
            <a:endParaRPr lang="en-IN"/>
          </a:p>
        </p:txBody>
      </p:sp>
    </p:spTree>
    <p:extLst>
      <p:ext uri="{BB962C8B-B14F-4D97-AF65-F5344CB8AC3E}">
        <p14:creationId xmlns:p14="http://schemas.microsoft.com/office/powerpoint/2010/main" val="401966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10ADF3-2F78-445B-A0DE-B51C12830F0C}"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4B958C-19D1-4B28-9D3F-E58952DE588E}" type="slidenum">
              <a:rPr lang="en-IN" smtClean="0"/>
              <a:t>‹#›</a:t>
            </a:fld>
            <a:endParaRPr lang="en-IN"/>
          </a:p>
        </p:txBody>
      </p:sp>
    </p:spTree>
    <p:extLst>
      <p:ext uri="{BB962C8B-B14F-4D97-AF65-F5344CB8AC3E}">
        <p14:creationId xmlns:p14="http://schemas.microsoft.com/office/powerpoint/2010/main" val="313811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10ADF3-2F78-445B-A0DE-B51C12830F0C}"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4B958C-19D1-4B28-9D3F-E58952DE588E}" type="slidenum">
              <a:rPr lang="en-IN" smtClean="0"/>
              <a:t>‹#›</a:t>
            </a:fld>
            <a:endParaRPr lang="en-IN"/>
          </a:p>
        </p:txBody>
      </p:sp>
    </p:spTree>
    <p:extLst>
      <p:ext uri="{BB962C8B-B14F-4D97-AF65-F5344CB8AC3E}">
        <p14:creationId xmlns:p14="http://schemas.microsoft.com/office/powerpoint/2010/main" val="143936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0ADF3-2F78-445B-A0DE-B51C12830F0C}" type="datetimeFigureOut">
              <a:rPr lang="en-IN" smtClean="0"/>
              <a:t>15-07-2025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B958C-19D1-4B28-9D3F-E58952DE588E}" type="slidenum">
              <a:rPr lang="en-IN" smtClean="0"/>
              <a:t>‹#›</a:t>
            </a:fld>
            <a:endParaRPr lang="en-IN"/>
          </a:p>
        </p:txBody>
      </p:sp>
    </p:spTree>
    <p:extLst>
      <p:ext uri="{BB962C8B-B14F-4D97-AF65-F5344CB8AC3E}">
        <p14:creationId xmlns:p14="http://schemas.microsoft.com/office/powerpoint/2010/main" val="396531010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0A4D-3EFA-B31E-24A4-03822CC62AC6}"/>
              </a:ext>
            </a:extLst>
          </p:cNvPr>
          <p:cNvSpPr>
            <a:spLocks noGrp="1"/>
          </p:cNvSpPr>
          <p:nvPr>
            <p:ph type="ctrTitle"/>
          </p:nvPr>
        </p:nvSpPr>
        <p:spPr/>
        <p:txBody>
          <a:bodyPr/>
          <a:lstStyle/>
          <a:p>
            <a:r>
              <a:rPr lang="en-US" b="1" dirty="0"/>
              <a:t>Applied Data Science Capstone</a:t>
            </a:r>
            <a:endParaRPr lang="en-IN" b="1" dirty="0"/>
          </a:p>
        </p:txBody>
      </p:sp>
    </p:spTree>
    <p:extLst>
      <p:ext uri="{BB962C8B-B14F-4D97-AF65-F5344CB8AC3E}">
        <p14:creationId xmlns:p14="http://schemas.microsoft.com/office/powerpoint/2010/main" val="77062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B578F-3008-74AF-68D4-56FEC4C05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E34C3-C0D3-3652-AA07-DB799698D331}"/>
              </a:ext>
            </a:extLst>
          </p:cNvPr>
          <p:cNvSpPr>
            <a:spLocks noGrp="1"/>
          </p:cNvSpPr>
          <p:nvPr>
            <p:ph type="title"/>
          </p:nvPr>
        </p:nvSpPr>
        <p:spPr/>
        <p:txBody>
          <a:bodyPr/>
          <a:lstStyle/>
          <a:p>
            <a:r>
              <a:rPr lang="en-IN" b="1" dirty="0"/>
              <a:t>Predictive Analysis Methodology</a:t>
            </a:r>
          </a:p>
        </p:txBody>
      </p:sp>
      <p:sp>
        <p:nvSpPr>
          <p:cNvPr id="4" name="Rectangle 1">
            <a:extLst>
              <a:ext uri="{FF2B5EF4-FFF2-40B4-BE49-F238E27FC236}">
                <a16:creationId xmlns:a16="http://schemas.microsoft.com/office/drawing/2014/main" id="{6CAE113C-93B4-8B8F-E937-8C4B6F82F96C}"/>
              </a:ext>
            </a:extLst>
          </p:cNvPr>
          <p:cNvSpPr>
            <a:spLocks noGrp="1" noChangeArrowheads="1"/>
          </p:cNvSpPr>
          <p:nvPr>
            <p:ph idx="1"/>
          </p:nvPr>
        </p:nvSpPr>
        <p:spPr bwMode="auto">
          <a:xfrm>
            <a:off x="838200" y="1688691"/>
            <a:ext cx="1100493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Regression and classification models used</a:t>
            </a:r>
          </a:p>
          <a:p>
            <a:pPr mar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Linear Regression: </a:t>
            </a:r>
            <a:r>
              <a:rPr lang="en-IN" b="0" dirty="0">
                <a:effectLst/>
                <a:latin typeface="Arial" panose="020B0604020202020204" pitchFamily="34" charset="0"/>
                <a:cs typeface="Arial" panose="020B0604020202020204" pitchFamily="34" charset="0"/>
              </a:rPr>
              <a:t>predict </a:t>
            </a:r>
            <a:r>
              <a:rPr lang="en-IN" b="0" dirty="0" err="1">
                <a:effectLst/>
                <a:latin typeface="Arial" panose="020B0604020202020204" pitchFamily="34" charset="0"/>
                <a:cs typeface="Arial" panose="020B0604020202020204" pitchFamily="34" charset="0"/>
              </a:rPr>
              <a:t>PayloadMass</a:t>
            </a:r>
            <a:r>
              <a:rPr lang="en-IN" b="0" dirty="0">
                <a:effectLst/>
                <a:latin typeface="Arial" panose="020B0604020202020204" pitchFamily="34" charset="0"/>
                <a:cs typeface="Arial" panose="020B0604020202020204" pitchFamily="34" charset="0"/>
              </a:rPr>
              <a:t> from </a:t>
            </a:r>
            <a:r>
              <a:rPr lang="en-IN" b="0" dirty="0" err="1">
                <a:effectLst/>
                <a:latin typeface="Arial" panose="020B0604020202020204" pitchFamily="34" charset="0"/>
                <a:cs typeface="Arial" panose="020B0604020202020204" pitchFamily="34" charset="0"/>
              </a:rPr>
              <a:t>FlightNumber</a:t>
            </a: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Ridge Regression with polynomial transformation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Logistic Regression to classify mission outcome (Landing Success)</a:t>
            </a:r>
          </a:p>
        </p:txBody>
      </p:sp>
      <p:pic>
        <p:nvPicPr>
          <p:cNvPr id="6" name="Picture 5">
            <a:extLst>
              <a:ext uri="{FF2B5EF4-FFF2-40B4-BE49-F238E27FC236}">
                <a16:creationId xmlns:a16="http://schemas.microsoft.com/office/drawing/2014/main" id="{4A6AC256-F1A6-49EE-5CB8-08654FAB53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90" y="2762772"/>
            <a:ext cx="4107536" cy="251482"/>
          </a:xfrm>
          <a:prstGeom prst="rect">
            <a:avLst/>
          </a:prstGeom>
        </p:spPr>
      </p:pic>
      <p:pic>
        <p:nvPicPr>
          <p:cNvPr id="8" name="Picture 7">
            <a:extLst>
              <a:ext uri="{FF2B5EF4-FFF2-40B4-BE49-F238E27FC236}">
                <a16:creationId xmlns:a16="http://schemas.microsoft.com/office/drawing/2014/main" id="{4DDED997-7A51-9CE8-0DCC-FB7AA253C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2890" y="3564559"/>
            <a:ext cx="4138019" cy="251482"/>
          </a:xfrm>
          <a:prstGeom prst="rect">
            <a:avLst/>
          </a:prstGeom>
        </p:spPr>
      </p:pic>
      <p:pic>
        <p:nvPicPr>
          <p:cNvPr id="10" name="Picture 9">
            <a:extLst>
              <a:ext uri="{FF2B5EF4-FFF2-40B4-BE49-F238E27FC236}">
                <a16:creationId xmlns:a16="http://schemas.microsoft.com/office/drawing/2014/main" id="{28CE4240-F33E-F731-2BFC-A55D65BA32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890" y="4422484"/>
            <a:ext cx="4107536" cy="746825"/>
          </a:xfrm>
          <a:prstGeom prst="rect">
            <a:avLst/>
          </a:prstGeom>
        </p:spPr>
      </p:pic>
    </p:spTree>
    <p:extLst>
      <p:ext uri="{BB962C8B-B14F-4D97-AF65-F5344CB8AC3E}">
        <p14:creationId xmlns:p14="http://schemas.microsoft.com/office/powerpoint/2010/main" val="2377012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6BEE0-2B78-75B3-1925-7E584EAA02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E597DB-6FF4-994B-10D2-8CE8ED7EE6B8}"/>
              </a:ext>
            </a:extLst>
          </p:cNvPr>
          <p:cNvSpPr>
            <a:spLocks noGrp="1"/>
          </p:cNvSpPr>
          <p:nvPr>
            <p:ph type="title"/>
          </p:nvPr>
        </p:nvSpPr>
        <p:spPr/>
        <p:txBody>
          <a:bodyPr/>
          <a:lstStyle/>
          <a:p>
            <a:r>
              <a:rPr lang="en-IN" b="1" dirty="0"/>
              <a:t>EDA Visualization Results (1/2)</a:t>
            </a:r>
          </a:p>
        </p:txBody>
      </p:sp>
      <p:sp>
        <p:nvSpPr>
          <p:cNvPr id="4" name="Rectangle 1">
            <a:extLst>
              <a:ext uri="{FF2B5EF4-FFF2-40B4-BE49-F238E27FC236}">
                <a16:creationId xmlns:a16="http://schemas.microsoft.com/office/drawing/2014/main" id="{8941E29C-737D-FFF9-B66D-A4551F1C0CA8}"/>
              </a:ext>
            </a:extLst>
          </p:cNvPr>
          <p:cNvSpPr>
            <a:spLocks noGrp="1" noChangeArrowheads="1"/>
          </p:cNvSpPr>
          <p:nvPr>
            <p:ph idx="1"/>
          </p:nvPr>
        </p:nvSpPr>
        <p:spPr bwMode="auto">
          <a:xfrm>
            <a:off x="838200" y="1536174"/>
            <a:ext cx="702391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LaunchSite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Frequency:</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CCAFS LC-40: Most frequent</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KSC LC-39A &amp; VAFB SLC-4E follow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Orbit Types:</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LEO most common, followed by GTO and ISS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Mission Outcomes:</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High success with True ASDS, True RTLS</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None and False represent failures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A05375F-3593-4809-4CAB-FE68329DF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5090" y="1784482"/>
            <a:ext cx="2745730" cy="2946637"/>
          </a:xfrm>
          <a:prstGeom prst="rect">
            <a:avLst/>
          </a:prstGeom>
        </p:spPr>
      </p:pic>
    </p:spTree>
    <p:extLst>
      <p:ext uri="{BB962C8B-B14F-4D97-AF65-F5344CB8AC3E}">
        <p14:creationId xmlns:p14="http://schemas.microsoft.com/office/powerpoint/2010/main" val="237118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F01D7-C6E0-313E-0CF7-5E3DCA3FAA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27C88A-76BB-9682-5D15-BF348ECED732}"/>
              </a:ext>
            </a:extLst>
          </p:cNvPr>
          <p:cNvSpPr>
            <a:spLocks noGrp="1"/>
          </p:cNvSpPr>
          <p:nvPr>
            <p:ph type="title"/>
          </p:nvPr>
        </p:nvSpPr>
        <p:spPr>
          <a:xfrm>
            <a:off x="690717" y="355293"/>
            <a:ext cx="10515600" cy="1325563"/>
          </a:xfrm>
        </p:spPr>
        <p:txBody>
          <a:bodyPr/>
          <a:lstStyle/>
          <a:p>
            <a:r>
              <a:rPr lang="en-IN" b="1" dirty="0"/>
              <a:t>EDA Visualization Results (2/2)</a:t>
            </a:r>
          </a:p>
        </p:txBody>
      </p:sp>
      <p:sp>
        <p:nvSpPr>
          <p:cNvPr id="4" name="Rectangle 1">
            <a:extLst>
              <a:ext uri="{FF2B5EF4-FFF2-40B4-BE49-F238E27FC236}">
                <a16:creationId xmlns:a16="http://schemas.microsoft.com/office/drawing/2014/main" id="{F8876447-6EB9-DC2C-8E58-F0BE5DFFECD2}"/>
              </a:ext>
            </a:extLst>
          </p:cNvPr>
          <p:cNvSpPr>
            <a:spLocks noGrp="1" noChangeArrowheads="1"/>
          </p:cNvSpPr>
          <p:nvPr>
            <p:ph idx="1"/>
          </p:nvPr>
        </p:nvSpPr>
        <p:spPr bwMode="auto">
          <a:xfrm>
            <a:off x="690717" y="1568313"/>
            <a:ext cx="11039168" cy="1346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1800" b="1" dirty="0"/>
              <a:t>Boxplot:</a:t>
            </a:r>
            <a:r>
              <a:rPr lang="en-US" sz="1800" dirty="0"/>
              <a:t> More outliers in </a:t>
            </a:r>
            <a:r>
              <a:rPr lang="en-US" sz="1800" b="1" dirty="0" err="1"/>
              <a:t>PayloadMass</a:t>
            </a:r>
            <a:r>
              <a:rPr lang="en-US" sz="1800" dirty="0"/>
              <a:t> for </a:t>
            </a:r>
            <a:r>
              <a:rPr lang="en-US" sz="1800" b="1" dirty="0"/>
              <a:t>failed landings</a:t>
            </a:r>
            <a:r>
              <a:rPr lang="en-US" sz="1800" dirty="0"/>
              <a:t> (Class = 0) than for successful ones (Class = 1)</a:t>
            </a:r>
          </a:p>
          <a:p>
            <a:pPr>
              <a:buNone/>
            </a:pPr>
            <a:r>
              <a:rPr lang="en-US" sz="1800" b="1" dirty="0" err="1"/>
              <a:t>Regplot</a:t>
            </a:r>
            <a:r>
              <a:rPr lang="en-US" sz="1800" b="1" dirty="0"/>
              <a:t>:</a:t>
            </a:r>
            <a:r>
              <a:rPr lang="en-US" sz="1800" dirty="0"/>
              <a:t> </a:t>
            </a:r>
            <a:r>
              <a:rPr lang="en-US" sz="1800" b="1" dirty="0" err="1"/>
              <a:t>PayloadMass</a:t>
            </a:r>
            <a:r>
              <a:rPr lang="en-US" sz="1800" dirty="0"/>
              <a:t> is positively correlated with </a:t>
            </a:r>
            <a:r>
              <a:rPr lang="en-US" sz="1800" b="1" dirty="0" err="1"/>
              <a:t>FlightNumber</a:t>
            </a:r>
            <a:endParaRPr lang="en-US" sz="1800" dirty="0"/>
          </a:p>
          <a:p>
            <a:r>
              <a:rPr lang="en-US" sz="1800" b="1" dirty="0"/>
              <a:t>Features like </a:t>
            </a:r>
            <a:r>
              <a:rPr lang="en-US" sz="1800" b="1" dirty="0" err="1"/>
              <a:t>BoosterVersion</a:t>
            </a:r>
            <a:r>
              <a:rPr lang="en-US" sz="1800" b="1" dirty="0"/>
              <a:t> and </a:t>
            </a:r>
            <a:r>
              <a:rPr lang="en-US" sz="1800" b="1" dirty="0" err="1"/>
              <a:t>FlightNumber</a:t>
            </a:r>
            <a:r>
              <a:rPr lang="en-US" sz="1800" b="1" dirty="0"/>
              <a:t> show consistent trends</a:t>
            </a:r>
            <a:r>
              <a:rPr lang="en-US" sz="1800" dirty="0"/>
              <a:t>, but </a:t>
            </a:r>
            <a:r>
              <a:rPr lang="en-US" sz="1800" b="1" dirty="0" err="1"/>
              <a:t>PayloadMass</a:t>
            </a:r>
            <a:r>
              <a:rPr lang="en-US" sz="1800" dirty="0"/>
              <a:t> plays a significant role in launch outcomes</a:t>
            </a:r>
          </a:p>
        </p:txBody>
      </p:sp>
      <p:pic>
        <p:nvPicPr>
          <p:cNvPr id="6" name="Picture 5">
            <a:extLst>
              <a:ext uri="{FF2B5EF4-FFF2-40B4-BE49-F238E27FC236}">
                <a16:creationId xmlns:a16="http://schemas.microsoft.com/office/drawing/2014/main" id="{71D40B0B-330A-195B-5A3C-6E80615FEC32}"/>
              </a:ext>
            </a:extLst>
          </p:cNvPr>
          <p:cNvPicPr>
            <a:picLocks noChangeAspect="1"/>
          </p:cNvPicPr>
          <p:nvPr/>
        </p:nvPicPr>
        <p:blipFill>
          <a:blip r:embed="rId3">
            <a:extLst>
              <a:ext uri="{28A0092B-C50C-407E-A947-70E740481C1C}">
                <a14:useLocalDpi xmlns:a14="http://schemas.microsoft.com/office/drawing/2010/main" val="0"/>
              </a:ext>
            </a:extLst>
          </a:blip>
          <a:srcRect t="2153"/>
          <a:stretch/>
        </p:blipFill>
        <p:spPr>
          <a:xfrm>
            <a:off x="1152833" y="3059001"/>
            <a:ext cx="4493341" cy="3372062"/>
          </a:xfrm>
          <a:prstGeom prst="rect">
            <a:avLst/>
          </a:prstGeom>
        </p:spPr>
      </p:pic>
      <p:pic>
        <p:nvPicPr>
          <p:cNvPr id="8" name="Picture 7">
            <a:extLst>
              <a:ext uri="{FF2B5EF4-FFF2-40B4-BE49-F238E27FC236}">
                <a16:creationId xmlns:a16="http://schemas.microsoft.com/office/drawing/2014/main" id="{683D13A0-E37B-E6BD-275F-0FAA489B67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0301" y="2998861"/>
            <a:ext cx="4493341" cy="3432202"/>
          </a:xfrm>
          <a:prstGeom prst="rect">
            <a:avLst/>
          </a:prstGeom>
        </p:spPr>
      </p:pic>
    </p:spTree>
    <p:extLst>
      <p:ext uri="{BB962C8B-B14F-4D97-AF65-F5344CB8AC3E}">
        <p14:creationId xmlns:p14="http://schemas.microsoft.com/office/powerpoint/2010/main" val="785211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E54C1-DF22-D8B3-8446-FADA9D283A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547FE9-63DC-BB44-416E-100FD7294CC2}"/>
              </a:ext>
            </a:extLst>
          </p:cNvPr>
          <p:cNvSpPr>
            <a:spLocks noGrp="1"/>
          </p:cNvSpPr>
          <p:nvPr>
            <p:ph type="title"/>
          </p:nvPr>
        </p:nvSpPr>
        <p:spPr/>
        <p:txBody>
          <a:bodyPr/>
          <a:lstStyle/>
          <a:p>
            <a:r>
              <a:rPr lang="en-IN" b="1" dirty="0"/>
              <a:t>SQL Analysis Results</a:t>
            </a:r>
          </a:p>
        </p:txBody>
      </p:sp>
      <p:sp>
        <p:nvSpPr>
          <p:cNvPr id="4" name="Rectangle 1">
            <a:extLst>
              <a:ext uri="{FF2B5EF4-FFF2-40B4-BE49-F238E27FC236}">
                <a16:creationId xmlns:a16="http://schemas.microsoft.com/office/drawing/2014/main" id="{D8E2F210-55B5-64FA-B3C5-CF80D38EA9E9}"/>
              </a:ext>
            </a:extLst>
          </p:cNvPr>
          <p:cNvSpPr>
            <a:spLocks noGrp="1" noChangeArrowheads="1"/>
          </p:cNvSpPr>
          <p:nvPr>
            <p:ph idx="1"/>
          </p:nvPr>
        </p:nvSpPr>
        <p:spPr bwMode="auto">
          <a:xfrm>
            <a:off x="838200" y="1690688"/>
            <a:ext cx="103509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Total launches to GEO: 27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Total successful landings on drone ships (True ASDS): 41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Launch counts by site, orbit distribution, and outcome analysis using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pandasql</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SQL queries on sqlite3</a:t>
            </a:r>
          </a:p>
        </p:txBody>
      </p:sp>
      <p:pic>
        <p:nvPicPr>
          <p:cNvPr id="6" name="Picture 5">
            <a:extLst>
              <a:ext uri="{FF2B5EF4-FFF2-40B4-BE49-F238E27FC236}">
                <a16:creationId xmlns:a16="http://schemas.microsoft.com/office/drawing/2014/main" id="{7A69BE6C-E7EE-C911-4DF0-AB3382C9A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852" y="3273546"/>
            <a:ext cx="8925709" cy="1091976"/>
          </a:xfrm>
          <a:prstGeom prst="rect">
            <a:avLst/>
          </a:prstGeom>
        </p:spPr>
      </p:pic>
    </p:spTree>
    <p:extLst>
      <p:ext uri="{BB962C8B-B14F-4D97-AF65-F5344CB8AC3E}">
        <p14:creationId xmlns:p14="http://schemas.microsoft.com/office/powerpoint/2010/main" val="3600969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E93B8-0E7E-6E65-E5E0-A4E86A22E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B7E7A-7B8B-7A8B-43B1-126598139942}"/>
              </a:ext>
            </a:extLst>
          </p:cNvPr>
          <p:cNvSpPr>
            <a:spLocks noGrp="1"/>
          </p:cNvSpPr>
          <p:nvPr>
            <p:ph type="title"/>
          </p:nvPr>
        </p:nvSpPr>
        <p:spPr/>
        <p:txBody>
          <a:bodyPr/>
          <a:lstStyle/>
          <a:p>
            <a:r>
              <a:rPr lang="en-IN" b="1" dirty="0"/>
              <a:t>Folium Interactive Map Results</a:t>
            </a:r>
          </a:p>
        </p:txBody>
      </p:sp>
      <p:sp>
        <p:nvSpPr>
          <p:cNvPr id="4" name="Rectangle 1">
            <a:extLst>
              <a:ext uri="{FF2B5EF4-FFF2-40B4-BE49-F238E27FC236}">
                <a16:creationId xmlns:a16="http://schemas.microsoft.com/office/drawing/2014/main" id="{24075893-1247-06F6-ED0F-42FB22F51463}"/>
              </a:ext>
            </a:extLst>
          </p:cNvPr>
          <p:cNvSpPr>
            <a:spLocks noGrp="1" noChangeArrowheads="1"/>
          </p:cNvSpPr>
          <p:nvPr>
            <p:ph idx="1"/>
          </p:nvPr>
        </p:nvSpPr>
        <p:spPr bwMode="auto">
          <a:xfrm>
            <a:off x="838200" y="1583010"/>
            <a:ext cx="671113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Visualized all SpaceX launch sites on an interactive world map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Clickable markers display location and site info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Shows geographical trends in launch site usage</a:t>
            </a:r>
          </a:p>
        </p:txBody>
      </p:sp>
      <p:pic>
        <p:nvPicPr>
          <p:cNvPr id="6" name="Picture 5">
            <a:extLst>
              <a:ext uri="{FF2B5EF4-FFF2-40B4-BE49-F238E27FC236}">
                <a16:creationId xmlns:a16="http://schemas.microsoft.com/office/drawing/2014/main" id="{53318052-9709-88DD-A4A7-A13D872BC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729" y="2827611"/>
            <a:ext cx="8638784" cy="3048099"/>
          </a:xfrm>
          <a:prstGeom prst="rect">
            <a:avLst/>
          </a:prstGeom>
        </p:spPr>
      </p:pic>
    </p:spTree>
    <p:extLst>
      <p:ext uri="{BB962C8B-B14F-4D97-AF65-F5344CB8AC3E}">
        <p14:creationId xmlns:p14="http://schemas.microsoft.com/office/powerpoint/2010/main" val="1537482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C1FAC-5D44-4FAE-6566-9C14E3CB0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1ED6F-81A2-80A4-1F3B-0DB6E773C784}"/>
              </a:ext>
            </a:extLst>
          </p:cNvPr>
          <p:cNvSpPr>
            <a:spLocks noGrp="1"/>
          </p:cNvSpPr>
          <p:nvPr>
            <p:ph type="title"/>
          </p:nvPr>
        </p:nvSpPr>
        <p:spPr/>
        <p:txBody>
          <a:bodyPr/>
          <a:lstStyle/>
          <a:p>
            <a:r>
              <a:rPr lang="en-IN" b="1" dirty="0" err="1"/>
              <a:t>Plotly</a:t>
            </a:r>
            <a:r>
              <a:rPr lang="en-IN" b="1" dirty="0"/>
              <a:t> Dash Dashboard Results</a:t>
            </a:r>
            <a:endParaRPr lang="en-IN" dirty="0"/>
          </a:p>
        </p:txBody>
      </p:sp>
      <p:sp>
        <p:nvSpPr>
          <p:cNvPr id="4" name="Rectangle 1">
            <a:extLst>
              <a:ext uri="{FF2B5EF4-FFF2-40B4-BE49-F238E27FC236}">
                <a16:creationId xmlns:a16="http://schemas.microsoft.com/office/drawing/2014/main" id="{C94E69FD-6353-5658-14E4-48325DE8F8F3}"/>
              </a:ext>
            </a:extLst>
          </p:cNvPr>
          <p:cNvSpPr>
            <a:spLocks noGrp="1" noChangeArrowheads="1"/>
          </p:cNvSpPr>
          <p:nvPr>
            <p:ph idx="1"/>
          </p:nvPr>
        </p:nvSpPr>
        <p:spPr bwMode="auto">
          <a:xfrm>
            <a:off x="926690" y="1690688"/>
            <a:ext cx="53944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Interactive dropdown to select launch 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Pie chart for successful vs failed 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Scatter plot of payload mass vs mission outcome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Easy-to-use UI built with callbacks in Dash</a:t>
            </a:r>
          </a:p>
        </p:txBody>
      </p:sp>
      <p:pic>
        <p:nvPicPr>
          <p:cNvPr id="6" name="Picture 5">
            <a:extLst>
              <a:ext uri="{FF2B5EF4-FFF2-40B4-BE49-F238E27FC236}">
                <a16:creationId xmlns:a16="http://schemas.microsoft.com/office/drawing/2014/main" id="{E55D001B-7AB4-7C7F-E66E-8FE8673FA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81" y="3016251"/>
            <a:ext cx="6948878" cy="2853607"/>
          </a:xfrm>
          <a:prstGeom prst="rect">
            <a:avLst/>
          </a:prstGeom>
        </p:spPr>
      </p:pic>
      <p:pic>
        <p:nvPicPr>
          <p:cNvPr id="8" name="Picture 7">
            <a:extLst>
              <a:ext uri="{FF2B5EF4-FFF2-40B4-BE49-F238E27FC236}">
                <a16:creationId xmlns:a16="http://schemas.microsoft.com/office/drawing/2014/main" id="{D6F95058-0636-DB2E-FEEF-48AE9F959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3175" y="2891017"/>
            <a:ext cx="4397547" cy="3359030"/>
          </a:xfrm>
          <a:prstGeom prst="rect">
            <a:avLst/>
          </a:prstGeom>
        </p:spPr>
      </p:pic>
    </p:spTree>
    <p:extLst>
      <p:ext uri="{BB962C8B-B14F-4D97-AF65-F5344CB8AC3E}">
        <p14:creationId xmlns:p14="http://schemas.microsoft.com/office/powerpoint/2010/main" val="3072345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5D8C0-718A-6E58-3F10-C188DF81DB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B56E0-FABE-A637-B296-6EF497FB82FD}"/>
              </a:ext>
            </a:extLst>
          </p:cNvPr>
          <p:cNvSpPr>
            <a:spLocks noGrp="1"/>
          </p:cNvSpPr>
          <p:nvPr>
            <p:ph type="title"/>
          </p:nvPr>
        </p:nvSpPr>
        <p:spPr/>
        <p:txBody>
          <a:bodyPr/>
          <a:lstStyle/>
          <a:p>
            <a:r>
              <a:rPr lang="en-IN" b="1" dirty="0"/>
              <a:t>Predictive Analysis Results</a:t>
            </a:r>
          </a:p>
        </p:txBody>
      </p:sp>
      <p:sp>
        <p:nvSpPr>
          <p:cNvPr id="4" name="Rectangle 1">
            <a:extLst>
              <a:ext uri="{FF2B5EF4-FFF2-40B4-BE49-F238E27FC236}">
                <a16:creationId xmlns:a16="http://schemas.microsoft.com/office/drawing/2014/main" id="{80FF4113-C4A5-CCEB-5400-EAB59C480CE0}"/>
              </a:ext>
            </a:extLst>
          </p:cNvPr>
          <p:cNvSpPr>
            <a:spLocks noGrp="1" noChangeArrowheads="1"/>
          </p:cNvSpPr>
          <p:nvPr>
            <p:ph idx="1"/>
          </p:nvPr>
        </p:nvSpPr>
        <p:spPr bwMode="auto">
          <a:xfrm>
            <a:off x="838199" y="1685793"/>
            <a:ext cx="736190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Regression and classification models used</a:t>
            </a:r>
          </a:p>
          <a:p>
            <a:pPr marL="0"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Linear Regression: </a:t>
            </a:r>
            <a:r>
              <a:rPr lang="en-IN" sz="1800" b="0" dirty="0">
                <a:effectLst/>
                <a:latin typeface="Arial" panose="020B0604020202020204" pitchFamily="34" charset="0"/>
                <a:cs typeface="Arial" panose="020B0604020202020204" pitchFamily="34" charset="0"/>
              </a:rPr>
              <a:t>predict </a:t>
            </a:r>
            <a:r>
              <a:rPr lang="en-IN" sz="1800" b="0" dirty="0" err="1">
                <a:effectLst/>
                <a:latin typeface="Arial" panose="020B0604020202020204" pitchFamily="34" charset="0"/>
                <a:cs typeface="Arial" panose="020B0604020202020204" pitchFamily="34" charset="0"/>
              </a:rPr>
              <a:t>PayloadMass</a:t>
            </a:r>
            <a:r>
              <a:rPr lang="en-IN" sz="1800" b="0" dirty="0">
                <a:effectLst/>
                <a:latin typeface="Arial" panose="020B0604020202020204" pitchFamily="34" charset="0"/>
                <a:cs typeface="Arial" panose="020B0604020202020204" pitchFamily="34" charset="0"/>
              </a:rPr>
              <a:t> from </a:t>
            </a:r>
            <a:r>
              <a:rPr lang="en-IN" sz="1800" b="0" dirty="0" err="1">
                <a:effectLst/>
                <a:latin typeface="Arial" panose="020B0604020202020204" pitchFamily="34" charset="0"/>
                <a:cs typeface="Arial" panose="020B0604020202020204" pitchFamily="34" charset="0"/>
              </a:rPr>
              <a:t>FlightNumber</a:t>
            </a:r>
            <a:endParaRPr lang="en-IN" sz="1800" b="0" dirty="0">
              <a:effectLst/>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Ridge Regression with polynomial transformation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Logistic Regression to classify mission outcome (Landing Success)</a:t>
            </a:r>
          </a:p>
        </p:txBody>
      </p:sp>
      <p:pic>
        <p:nvPicPr>
          <p:cNvPr id="5" name="Picture 4">
            <a:extLst>
              <a:ext uri="{FF2B5EF4-FFF2-40B4-BE49-F238E27FC236}">
                <a16:creationId xmlns:a16="http://schemas.microsoft.com/office/drawing/2014/main" id="{C59D90CD-241B-8F2A-91BB-0525982AF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73" y="2465179"/>
            <a:ext cx="4107536" cy="251482"/>
          </a:xfrm>
          <a:prstGeom prst="rect">
            <a:avLst/>
          </a:prstGeom>
        </p:spPr>
      </p:pic>
      <p:pic>
        <p:nvPicPr>
          <p:cNvPr id="6" name="Picture 5">
            <a:extLst>
              <a:ext uri="{FF2B5EF4-FFF2-40B4-BE49-F238E27FC236}">
                <a16:creationId xmlns:a16="http://schemas.microsoft.com/office/drawing/2014/main" id="{B4C81567-9539-B632-EEF4-3C81D4DA0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373" y="3239670"/>
            <a:ext cx="4138019" cy="251482"/>
          </a:xfrm>
          <a:prstGeom prst="rect">
            <a:avLst/>
          </a:prstGeom>
        </p:spPr>
      </p:pic>
      <p:pic>
        <p:nvPicPr>
          <p:cNvPr id="7" name="Picture 6">
            <a:extLst>
              <a:ext uri="{FF2B5EF4-FFF2-40B4-BE49-F238E27FC236}">
                <a16:creationId xmlns:a16="http://schemas.microsoft.com/office/drawing/2014/main" id="{AF85AA1F-F836-0554-1D9B-241F82ABD1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373" y="4143713"/>
            <a:ext cx="4107536" cy="746825"/>
          </a:xfrm>
          <a:prstGeom prst="rect">
            <a:avLst/>
          </a:prstGeom>
        </p:spPr>
      </p:pic>
    </p:spTree>
    <p:extLst>
      <p:ext uri="{BB962C8B-B14F-4D97-AF65-F5344CB8AC3E}">
        <p14:creationId xmlns:p14="http://schemas.microsoft.com/office/powerpoint/2010/main" val="1460129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17ED5-3647-7E58-370E-54FA591618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6966AC-E7F8-C3B9-78CB-3532FEF54334}"/>
              </a:ext>
            </a:extLst>
          </p:cNvPr>
          <p:cNvSpPr>
            <a:spLocks noGrp="1"/>
          </p:cNvSpPr>
          <p:nvPr>
            <p:ph type="title"/>
          </p:nvPr>
        </p:nvSpPr>
        <p:spPr/>
        <p:txBody>
          <a:bodyPr/>
          <a:lstStyle/>
          <a:p>
            <a:r>
              <a:rPr lang="en-IN" b="1" dirty="0"/>
              <a:t>Conclusion</a:t>
            </a:r>
          </a:p>
        </p:txBody>
      </p:sp>
      <p:sp>
        <p:nvSpPr>
          <p:cNvPr id="4" name="Rectangle 1">
            <a:extLst>
              <a:ext uri="{FF2B5EF4-FFF2-40B4-BE49-F238E27FC236}">
                <a16:creationId xmlns:a16="http://schemas.microsoft.com/office/drawing/2014/main" id="{E6D4AE43-F9AB-B2A1-5202-894814383FA6}"/>
              </a:ext>
            </a:extLst>
          </p:cNvPr>
          <p:cNvSpPr>
            <a:spLocks noGrp="1" noChangeArrowheads="1"/>
          </p:cNvSpPr>
          <p:nvPr>
            <p:ph idx="1"/>
          </p:nvPr>
        </p:nvSpPr>
        <p:spPr bwMode="auto">
          <a:xfrm>
            <a:off x="936523" y="1825426"/>
            <a:ext cx="748474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Launch site and orbit type significantly affect mission success.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Strong predictors of successful landing: payload mass, orbit, and site.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Interactive visualizations and models enhance interpretability.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Predictive models offer valuable insights for future SpaceX missions.</a:t>
            </a:r>
          </a:p>
        </p:txBody>
      </p:sp>
    </p:spTree>
    <p:extLst>
      <p:ext uri="{BB962C8B-B14F-4D97-AF65-F5344CB8AC3E}">
        <p14:creationId xmlns:p14="http://schemas.microsoft.com/office/powerpoint/2010/main" val="2216379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5F581-5E9B-1B53-3B58-6D03E3634D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BF3D1B-2403-AB7D-9603-66D43C4F3EFD}"/>
              </a:ext>
            </a:extLst>
          </p:cNvPr>
          <p:cNvSpPr>
            <a:spLocks noGrp="1"/>
          </p:cNvSpPr>
          <p:nvPr>
            <p:ph type="title"/>
          </p:nvPr>
        </p:nvSpPr>
        <p:spPr/>
        <p:txBody>
          <a:bodyPr/>
          <a:lstStyle/>
          <a:p>
            <a:r>
              <a:rPr lang="en-IN" b="1" dirty="0"/>
              <a:t>Creativity &amp; Insights</a:t>
            </a:r>
          </a:p>
        </p:txBody>
      </p:sp>
      <p:sp>
        <p:nvSpPr>
          <p:cNvPr id="4" name="Rectangle 1">
            <a:extLst>
              <a:ext uri="{FF2B5EF4-FFF2-40B4-BE49-F238E27FC236}">
                <a16:creationId xmlns:a16="http://schemas.microsoft.com/office/drawing/2014/main" id="{CABC896B-CF70-D6C1-96C2-6DD5C83F1065}"/>
              </a:ext>
            </a:extLst>
          </p:cNvPr>
          <p:cNvSpPr>
            <a:spLocks noGrp="1" noChangeArrowheads="1"/>
          </p:cNvSpPr>
          <p:nvPr>
            <p:ph idx="1"/>
          </p:nvPr>
        </p:nvSpPr>
        <p:spPr bwMode="auto">
          <a:xfrm>
            <a:off x="926691" y="1823852"/>
            <a:ext cx="73436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Added real-time interactivity using Dash and Folium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Inferred correlation between site configuration and success rate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Suggested deployment of dashboard for operations team at SpaceX</a:t>
            </a:r>
          </a:p>
        </p:txBody>
      </p:sp>
    </p:spTree>
    <p:extLst>
      <p:ext uri="{BB962C8B-B14F-4D97-AF65-F5344CB8AC3E}">
        <p14:creationId xmlns:p14="http://schemas.microsoft.com/office/powerpoint/2010/main" val="109520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0D7D6-9E5A-AF63-BF7E-8BECB79FA1DA}"/>
              </a:ext>
            </a:extLst>
          </p:cNvPr>
          <p:cNvSpPr>
            <a:spLocks noGrp="1"/>
          </p:cNvSpPr>
          <p:nvPr>
            <p:ph type="title"/>
          </p:nvPr>
        </p:nvSpPr>
        <p:spPr/>
        <p:txBody>
          <a:bodyPr/>
          <a:lstStyle/>
          <a:p>
            <a:r>
              <a:rPr lang="en-IN" b="1" dirty="0"/>
              <a:t>Executive Summary</a:t>
            </a:r>
          </a:p>
        </p:txBody>
      </p:sp>
      <p:sp>
        <p:nvSpPr>
          <p:cNvPr id="3" name="Content Placeholder 2">
            <a:extLst>
              <a:ext uri="{FF2B5EF4-FFF2-40B4-BE49-F238E27FC236}">
                <a16:creationId xmlns:a16="http://schemas.microsoft.com/office/drawing/2014/main" id="{4F911857-1115-9999-FCDB-DC73F0ABFC89}"/>
              </a:ext>
            </a:extLst>
          </p:cNvPr>
          <p:cNvSpPr>
            <a:spLocks noGrp="1"/>
          </p:cNvSpPr>
          <p:nvPr>
            <p:ph idx="1"/>
          </p:nvPr>
        </p:nvSpPr>
        <p:spPr/>
        <p:txBody>
          <a:bodyPr/>
          <a:lstStyle/>
          <a:p>
            <a:r>
              <a:rPr lang="en-US" dirty="0"/>
              <a:t>This project investigates SpaceX's Falcon 9 launch data to determine which launch sites and configurations yield successful landings. By applying data wrangling, EDA, visualization techniques, and machine learning models, we aim to identify patterns and improve the prediction of mission outcomes. Interactive dashboards and maps enhance accessibility and interpretation of our results.</a:t>
            </a:r>
          </a:p>
          <a:p>
            <a:endParaRPr lang="en-IN" dirty="0"/>
          </a:p>
        </p:txBody>
      </p:sp>
    </p:spTree>
    <p:extLst>
      <p:ext uri="{BB962C8B-B14F-4D97-AF65-F5344CB8AC3E}">
        <p14:creationId xmlns:p14="http://schemas.microsoft.com/office/powerpoint/2010/main" val="141081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EDD-C0A0-1020-228D-D4EA943F97D1}"/>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7B50F210-2F8C-C090-1A17-50764310E688}"/>
              </a:ext>
            </a:extLst>
          </p:cNvPr>
          <p:cNvSpPr>
            <a:spLocks noGrp="1"/>
          </p:cNvSpPr>
          <p:nvPr>
            <p:ph idx="1"/>
          </p:nvPr>
        </p:nvSpPr>
        <p:spPr/>
        <p:txBody>
          <a:bodyPr/>
          <a:lstStyle/>
          <a:p>
            <a:r>
              <a:rPr lang="en-US" dirty="0"/>
              <a:t>SpaceX aims to reduce space transportation costs and enable the colonization of Mars. This project focuses on Falcon 9 launches and examines features like launch site, orbit, payload mass, and landing outcomes. The objective is to derive insights from historical data and build models to predict mission success.</a:t>
            </a:r>
          </a:p>
          <a:p>
            <a:endParaRPr lang="en-US" dirty="0"/>
          </a:p>
          <a:p>
            <a:endParaRPr lang="en-US" dirty="0"/>
          </a:p>
          <a:p>
            <a:endParaRPr lang="en-IN" dirty="0"/>
          </a:p>
        </p:txBody>
      </p:sp>
    </p:spTree>
    <p:extLst>
      <p:ext uri="{BB962C8B-B14F-4D97-AF65-F5344CB8AC3E}">
        <p14:creationId xmlns:p14="http://schemas.microsoft.com/office/powerpoint/2010/main" val="82821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2D51-E201-FD69-24D0-55F30B18321D}"/>
              </a:ext>
            </a:extLst>
          </p:cNvPr>
          <p:cNvSpPr>
            <a:spLocks noGrp="1"/>
          </p:cNvSpPr>
          <p:nvPr>
            <p:ph type="title"/>
          </p:nvPr>
        </p:nvSpPr>
        <p:spPr/>
        <p:txBody>
          <a:bodyPr/>
          <a:lstStyle/>
          <a:p>
            <a:r>
              <a:rPr lang="en-IN" b="1" dirty="0"/>
              <a:t>Data Collection &amp; Wrangling</a:t>
            </a:r>
          </a:p>
        </p:txBody>
      </p:sp>
      <p:sp>
        <p:nvSpPr>
          <p:cNvPr id="4" name="Rectangle 1">
            <a:extLst>
              <a:ext uri="{FF2B5EF4-FFF2-40B4-BE49-F238E27FC236}">
                <a16:creationId xmlns:a16="http://schemas.microsoft.com/office/drawing/2014/main" id="{3401560C-C23A-1F1E-F7C5-E0F0DA388052}"/>
              </a:ext>
            </a:extLst>
          </p:cNvPr>
          <p:cNvSpPr>
            <a:spLocks noGrp="1" noChangeArrowheads="1"/>
          </p:cNvSpPr>
          <p:nvPr>
            <p:ph idx="1"/>
          </p:nvPr>
        </p:nvSpPr>
        <p:spPr bwMode="auto">
          <a:xfrm>
            <a:off x="910467" y="1883244"/>
            <a:ext cx="815159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 </a:t>
            </a:r>
            <a:r>
              <a:rPr kumimoji="0" lang="en-US" altLang="en-US" sz="1800" b="0" i="0" u="none" strike="noStrike" cap="none" normalizeH="0" baseline="0" dirty="0">
                <a:ln>
                  <a:noFill/>
                </a:ln>
                <a:solidFill>
                  <a:schemeClr val="tx1"/>
                </a:solidFill>
                <a:effectLst/>
                <a:latin typeface="Arial" panose="020B0604020202020204" pitchFamily="34" charset="0"/>
              </a:rPr>
              <a:t>SpaceX Falcon 9 dataset (CSV) provided by IBM on Coursera.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Tools Used: </a:t>
            </a:r>
            <a:r>
              <a:rPr kumimoji="0" lang="en-US" altLang="en-US" sz="1800" b="0" i="0" u="none" strike="noStrike" cap="none" normalizeH="0" baseline="0" dirty="0">
                <a:ln>
                  <a:noFill/>
                </a:ln>
                <a:solidFill>
                  <a:schemeClr val="tx1"/>
                </a:solidFill>
                <a:effectLst/>
                <a:latin typeface="Arial" panose="020B0604020202020204" pitchFamily="34" charset="0"/>
              </a:rPr>
              <a:t>Python, Pandas, NumPy.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Steps:</a:t>
            </a:r>
          </a:p>
          <a:p>
            <a:pPr marL="292608" lvl="1" indent="0" eaLnBrk="0" fontAlgn="base" hangingPunct="0">
              <a:lnSpc>
                <a:spcPct val="100000"/>
              </a:lnSpc>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Read datasets using </a:t>
            </a:r>
            <a:r>
              <a:rPr kumimoji="0" lang="en-US" altLang="en-US" sz="1800" b="0" i="0" u="none" strike="noStrike" cap="none" normalizeH="0" baseline="0" dirty="0" err="1">
                <a:ln>
                  <a:noFill/>
                </a:ln>
                <a:solidFill>
                  <a:schemeClr val="tx1"/>
                </a:solidFill>
                <a:effectLst/>
                <a:latin typeface="Arial Unicode MS"/>
              </a:rPr>
              <a:t>pandas.read_csv</a:t>
            </a:r>
            <a:r>
              <a:rPr kumimoji="0" lang="en-US" altLang="en-US" sz="1800" b="0" i="0" u="none" strike="noStrike" cap="none" normalizeH="0" baseline="0" dirty="0">
                <a:ln>
                  <a:noFill/>
                </a:ln>
                <a:solidFill>
                  <a:schemeClr val="tx1"/>
                </a:solidFill>
                <a:effectLst/>
                <a:latin typeface="Arial Unicode MS"/>
              </a:rPr>
              <a:t>()</a:t>
            </a:r>
          </a:p>
        </p:txBody>
      </p:sp>
      <p:pic>
        <p:nvPicPr>
          <p:cNvPr id="6" name="Picture 5">
            <a:extLst>
              <a:ext uri="{FF2B5EF4-FFF2-40B4-BE49-F238E27FC236}">
                <a16:creationId xmlns:a16="http://schemas.microsoft.com/office/drawing/2014/main" id="{A845ACBC-E34A-6859-4CA4-74E6061A2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467" y="3830125"/>
            <a:ext cx="10322887" cy="2288281"/>
          </a:xfrm>
          <a:prstGeom prst="rect">
            <a:avLst/>
          </a:prstGeom>
        </p:spPr>
      </p:pic>
    </p:spTree>
    <p:extLst>
      <p:ext uri="{BB962C8B-B14F-4D97-AF65-F5344CB8AC3E}">
        <p14:creationId xmlns:p14="http://schemas.microsoft.com/office/powerpoint/2010/main" val="114652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2C23-35A7-6B1D-AB8C-CAAFFCF01B0C}"/>
              </a:ext>
            </a:extLst>
          </p:cNvPr>
          <p:cNvSpPr>
            <a:spLocks noGrp="1"/>
          </p:cNvSpPr>
          <p:nvPr>
            <p:ph type="title"/>
          </p:nvPr>
        </p:nvSpPr>
        <p:spPr/>
        <p:txBody>
          <a:bodyPr/>
          <a:lstStyle/>
          <a:p>
            <a:r>
              <a:rPr lang="en-IN" b="1" dirty="0"/>
              <a:t>Data Collection &amp; Wrangling</a:t>
            </a:r>
          </a:p>
        </p:txBody>
      </p:sp>
      <p:sp>
        <p:nvSpPr>
          <p:cNvPr id="3" name="Content Placeholder 2">
            <a:extLst>
              <a:ext uri="{FF2B5EF4-FFF2-40B4-BE49-F238E27FC236}">
                <a16:creationId xmlns:a16="http://schemas.microsoft.com/office/drawing/2014/main" id="{F571161B-D3BC-BD30-E53D-7AAC26F4CEAD}"/>
              </a:ext>
            </a:extLst>
          </p:cNvPr>
          <p:cNvSpPr>
            <a:spLocks noGrp="1"/>
          </p:cNvSpPr>
          <p:nvPr>
            <p:ph sz="half" idx="1"/>
          </p:nvPr>
        </p:nvSpPr>
        <p:spPr/>
        <p:txBody>
          <a:bodyPr/>
          <a:lstStyle/>
          <a:p>
            <a:r>
              <a:rPr kumimoji="0" lang="en-US" altLang="en-US" sz="1800" b="0" i="0" u="none" strike="noStrike" cap="none" normalizeH="0" baseline="0" dirty="0">
                <a:ln>
                  <a:noFill/>
                </a:ln>
                <a:solidFill>
                  <a:schemeClr val="tx1"/>
                </a:solidFill>
                <a:effectLst/>
                <a:latin typeface="Arial" panose="020B0604020202020204" pitchFamily="34" charset="0"/>
              </a:rPr>
              <a:t>Handled missing values, dropped irrelevant columns (</a:t>
            </a:r>
            <a:r>
              <a:rPr kumimoji="0" lang="en-US" altLang="en-US" sz="1800" b="0" i="0" u="none" strike="noStrike" cap="none" normalizeH="0" baseline="0" dirty="0">
                <a:ln>
                  <a:noFill/>
                </a:ln>
                <a:solidFill>
                  <a:schemeClr val="tx1"/>
                </a:solidFill>
                <a:effectLst/>
                <a:latin typeface="Arial Unicode MS"/>
              </a:rPr>
              <a:t>id</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Unicode MS"/>
              </a:rPr>
              <a:t>Unnamed: 0</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4" name="Content Placeholder 3">
            <a:extLst>
              <a:ext uri="{FF2B5EF4-FFF2-40B4-BE49-F238E27FC236}">
                <a16:creationId xmlns:a16="http://schemas.microsoft.com/office/drawing/2014/main" id="{4AB81423-3AF3-5F35-4100-AAF862F92F75}"/>
              </a:ext>
            </a:extLst>
          </p:cNvPr>
          <p:cNvSpPr>
            <a:spLocks noGrp="1"/>
          </p:cNvSpPr>
          <p:nvPr>
            <p:ph sz="half" idx="2"/>
          </p:nvPr>
        </p:nvSpPr>
        <p:spPr/>
        <p:txBody>
          <a:bodyPr>
            <a:normAutofit/>
          </a:bodyPr>
          <a:lstStyle/>
          <a:p>
            <a:r>
              <a:rPr lang="en-IN" sz="1800" dirty="0"/>
              <a:t>Created new feature </a:t>
            </a:r>
            <a:r>
              <a:rPr lang="en-IN" sz="1800" dirty="0" err="1"/>
              <a:t>Landing_Class</a:t>
            </a:r>
            <a:r>
              <a:rPr lang="en-IN" sz="1800" dirty="0"/>
              <a:t> based on mission outcome.</a:t>
            </a:r>
          </a:p>
        </p:txBody>
      </p:sp>
      <p:pic>
        <p:nvPicPr>
          <p:cNvPr id="5" name="Picture 4">
            <a:extLst>
              <a:ext uri="{FF2B5EF4-FFF2-40B4-BE49-F238E27FC236}">
                <a16:creationId xmlns:a16="http://schemas.microsoft.com/office/drawing/2014/main" id="{402DE963-B8C1-B0EA-46D6-004D22713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212" y="2588366"/>
            <a:ext cx="3616432" cy="3182965"/>
          </a:xfrm>
          <a:prstGeom prst="rect">
            <a:avLst/>
          </a:prstGeom>
        </p:spPr>
      </p:pic>
      <p:pic>
        <p:nvPicPr>
          <p:cNvPr id="8" name="Picture 7">
            <a:extLst>
              <a:ext uri="{FF2B5EF4-FFF2-40B4-BE49-F238E27FC236}">
                <a16:creationId xmlns:a16="http://schemas.microsoft.com/office/drawing/2014/main" id="{BC219C37-6802-6294-BBCD-D2DD260E9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812" y="2863465"/>
            <a:ext cx="4519715" cy="2101826"/>
          </a:xfrm>
          <a:prstGeom prst="rect">
            <a:avLst/>
          </a:prstGeom>
        </p:spPr>
      </p:pic>
    </p:spTree>
    <p:extLst>
      <p:ext uri="{BB962C8B-B14F-4D97-AF65-F5344CB8AC3E}">
        <p14:creationId xmlns:p14="http://schemas.microsoft.com/office/powerpoint/2010/main" val="415773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E315-3A68-F13B-30A8-9F059F776250}"/>
              </a:ext>
            </a:extLst>
          </p:cNvPr>
          <p:cNvSpPr>
            <a:spLocks noGrp="1"/>
          </p:cNvSpPr>
          <p:nvPr>
            <p:ph type="title"/>
          </p:nvPr>
        </p:nvSpPr>
        <p:spPr/>
        <p:txBody>
          <a:bodyPr/>
          <a:lstStyle/>
          <a:p>
            <a:r>
              <a:rPr lang="en-IN" b="1" dirty="0"/>
              <a:t>EDA Methodology</a:t>
            </a:r>
          </a:p>
        </p:txBody>
      </p:sp>
      <p:sp>
        <p:nvSpPr>
          <p:cNvPr id="4" name="Rectangle 1">
            <a:extLst>
              <a:ext uri="{FF2B5EF4-FFF2-40B4-BE49-F238E27FC236}">
                <a16:creationId xmlns:a16="http://schemas.microsoft.com/office/drawing/2014/main" id="{973EDB89-8FCD-E631-3F4C-ADA4E6C1883C}"/>
              </a:ext>
            </a:extLst>
          </p:cNvPr>
          <p:cNvSpPr>
            <a:spLocks noGrp="1" noChangeArrowheads="1"/>
          </p:cNvSpPr>
          <p:nvPr>
            <p:ph idx="1"/>
          </p:nvPr>
        </p:nvSpPr>
        <p:spPr bwMode="auto">
          <a:xfrm>
            <a:off x="838200" y="1690688"/>
            <a:ext cx="930869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Univariate analysis to understand distributions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Value counts for </a:t>
            </a:r>
            <a:r>
              <a:rPr kumimoji="0" lang="en-US" altLang="en-US" b="0" i="0" u="none" strike="noStrike" cap="none" normalizeH="0" baseline="0" dirty="0" err="1">
                <a:ln>
                  <a:noFill/>
                </a:ln>
                <a:solidFill>
                  <a:schemeClr val="tx1"/>
                </a:solidFill>
                <a:effectLst/>
                <a:latin typeface="Arial" panose="020B0604020202020204" pitchFamily="34" charset="0"/>
              </a:rPr>
              <a:t>LaunchSite</a:t>
            </a:r>
            <a:r>
              <a:rPr kumimoji="0" lang="en-US" altLang="en-US" b="0" i="0" u="none" strike="noStrike" cap="none" normalizeH="0" baseline="0" dirty="0">
                <a:ln>
                  <a:noFill/>
                </a:ln>
                <a:solidFill>
                  <a:schemeClr val="tx1"/>
                </a:solidFill>
                <a:effectLst/>
                <a:latin typeface="Arial" panose="020B0604020202020204" pitchFamily="34" charset="0"/>
              </a:rPr>
              <a:t>, Orbit, and Outcome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Boxplots to detect price outliers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Scatter plots with </a:t>
            </a:r>
            <a:r>
              <a:rPr kumimoji="0" lang="en-US" altLang="en-US" b="0" i="0" u="none" strike="noStrike" cap="none" normalizeH="0" baseline="0" dirty="0" err="1">
                <a:ln>
                  <a:noFill/>
                </a:ln>
                <a:solidFill>
                  <a:schemeClr val="tx1"/>
                </a:solidFill>
                <a:effectLst/>
                <a:latin typeface="Arial Unicode MS"/>
              </a:rPr>
              <a:t>seaborn.regplot</a:t>
            </a:r>
            <a:r>
              <a:rPr kumimoji="0" lang="en-US" altLang="en-US" b="0" i="0" u="none" strike="noStrike" cap="none" normalizeH="0" baseline="0" dirty="0">
                <a:ln>
                  <a:noFill/>
                </a:ln>
                <a:solidFill>
                  <a:schemeClr val="tx1"/>
                </a:solidFill>
                <a:effectLst/>
              </a:rPr>
              <a:t> for correlation checks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Groupby</a:t>
            </a:r>
            <a:r>
              <a:rPr kumimoji="0" lang="en-US" altLang="en-US" b="0" i="0" u="none" strike="noStrike" cap="none" normalizeH="0" baseline="0" dirty="0">
                <a:ln>
                  <a:noFill/>
                </a:ln>
                <a:solidFill>
                  <a:schemeClr val="tx1"/>
                </a:solidFill>
                <a:effectLst/>
                <a:latin typeface="Arial" panose="020B0604020202020204" pitchFamily="34" charset="0"/>
              </a:rPr>
              <a:t> analysis for orbit and mission outcome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467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B628-593B-0D39-77C9-5C36AE5A44CD}"/>
              </a:ext>
            </a:extLst>
          </p:cNvPr>
          <p:cNvSpPr>
            <a:spLocks noGrp="1"/>
          </p:cNvSpPr>
          <p:nvPr>
            <p:ph type="title"/>
          </p:nvPr>
        </p:nvSpPr>
        <p:spPr/>
        <p:txBody>
          <a:bodyPr/>
          <a:lstStyle/>
          <a:p>
            <a:r>
              <a:rPr lang="en-IN" b="1" dirty="0"/>
              <a:t>EDA Methodology</a:t>
            </a:r>
          </a:p>
        </p:txBody>
      </p:sp>
      <p:sp>
        <p:nvSpPr>
          <p:cNvPr id="3" name="Content Placeholder 2">
            <a:extLst>
              <a:ext uri="{FF2B5EF4-FFF2-40B4-BE49-F238E27FC236}">
                <a16:creationId xmlns:a16="http://schemas.microsoft.com/office/drawing/2014/main" id="{0CD30B49-5369-66CE-B1FB-D028FA84C4DF}"/>
              </a:ext>
            </a:extLst>
          </p:cNvPr>
          <p:cNvSpPr>
            <a:spLocks noGrp="1"/>
          </p:cNvSpPr>
          <p:nvPr>
            <p:ph sz="half"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Univariate analysis to understand distributions</a:t>
            </a:r>
          </a:p>
          <a:p>
            <a:endParaRPr lang="en-IN" sz="1800" dirty="0"/>
          </a:p>
        </p:txBody>
      </p:sp>
      <p:sp>
        <p:nvSpPr>
          <p:cNvPr id="4" name="Content Placeholder 3">
            <a:extLst>
              <a:ext uri="{FF2B5EF4-FFF2-40B4-BE49-F238E27FC236}">
                <a16:creationId xmlns:a16="http://schemas.microsoft.com/office/drawing/2014/main" id="{0B0D6030-3488-FE88-579F-D0D8AAC4F4BB}"/>
              </a:ext>
            </a:extLst>
          </p:cNvPr>
          <p:cNvSpPr>
            <a:spLocks noGrp="1"/>
          </p:cNvSpPr>
          <p:nvPr>
            <p:ph sz="half" idx="2"/>
          </p:nvPr>
        </p:nvSpPr>
        <p:spPr/>
        <p:txBody>
          <a:bodyPr>
            <a:norm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Value counts for </a:t>
            </a:r>
            <a:r>
              <a:rPr kumimoji="0" lang="en-US" altLang="en-US" sz="1800" b="0" i="0" u="none" strike="noStrike" cap="none" normalizeH="0" baseline="0" dirty="0" err="1">
                <a:ln>
                  <a:noFill/>
                </a:ln>
                <a:solidFill>
                  <a:schemeClr val="tx1"/>
                </a:solidFill>
                <a:effectLst/>
                <a:latin typeface="Arial" panose="020B0604020202020204" pitchFamily="34" charset="0"/>
              </a:rPr>
              <a:t>LaunchSite</a:t>
            </a:r>
            <a:r>
              <a:rPr kumimoji="0" lang="en-US" altLang="en-US" sz="1800" b="0" i="0" u="none" strike="noStrike" cap="none" normalizeH="0" baseline="0" dirty="0">
                <a:ln>
                  <a:noFill/>
                </a:ln>
                <a:solidFill>
                  <a:schemeClr val="tx1"/>
                </a:solidFill>
                <a:effectLst/>
                <a:latin typeface="Arial" panose="020B0604020202020204" pitchFamily="34" charset="0"/>
              </a:rPr>
              <a:t>, Orbit, and Outcome</a:t>
            </a:r>
          </a:p>
          <a:p>
            <a:endParaRPr lang="en-IN" sz="1800" dirty="0"/>
          </a:p>
        </p:txBody>
      </p:sp>
      <p:pic>
        <p:nvPicPr>
          <p:cNvPr id="9" name="Content Placeholder 7">
            <a:extLst>
              <a:ext uri="{FF2B5EF4-FFF2-40B4-BE49-F238E27FC236}">
                <a16:creationId xmlns:a16="http://schemas.microsoft.com/office/drawing/2014/main" id="{44A08A45-85F9-28FA-9A6C-48043C443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442" y="2516464"/>
            <a:ext cx="3089281" cy="3391194"/>
          </a:xfrm>
          <a:prstGeom prst="rect">
            <a:avLst/>
          </a:prstGeom>
        </p:spPr>
      </p:pic>
      <p:pic>
        <p:nvPicPr>
          <p:cNvPr id="11" name="Picture 10">
            <a:extLst>
              <a:ext uri="{FF2B5EF4-FFF2-40B4-BE49-F238E27FC236}">
                <a16:creationId xmlns:a16="http://schemas.microsoft.com/office/drawing/2014/main" id="{7890C0B5-D5D8-5385-D97A-9B5B2DA6AD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4514" y="2522438"/>
            <a:ext cx="2354784" cy="3385220"/>
          </a:xfrm>
          <a:prstGeom prst="rect">
            <a:avLst/>
          </a:prstGeom>
        </p:spPr>
      </p:pic>
      <p:pic>
        <p:nvPicPr>
          <p:cNvPr id="13" name="Picture 12">
            <a:extLst>
              <a:ext uri="{FF2B5EF4-FFF2-40B4-BE49-F238E27FC236}">
                <a16:creationId xmlns:a16="http://schemas.microsoft.com/office/drawing/2014/main" id="{00E4950D-C723-A79F-D867-FF52478857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3000" y="2522438"/>
            <a:ext cx="2207031" cy="1705433"/>
          </a:xfrm>
          <a:prstGeom prst="rect">
            <a:avLst/>
          </a:prstGeom>
        </p:spPr>
      </p:pic>
      <p:pic>
        <p:nvPicPr>
          <p:cNvPr id="15" name="Picture 14">
            <a:extLst>
              <a:ext uri="{FF2B5EF4-FFF2-40B4-BE49-F238E27FC236}">
                <a16:creationId xmlns:a16="http://schemas.microsoft.com/office/drawing/2014/main" id="{39F75051-73AA-2466-3B49-B4A2C4AA9D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1698" y="4345423"/>
            <a:ext cx="1196444" cy="1562235"/>
          </a:xfrm>
          <a:prstGeom prst="rect">
            <a:avLst/>
          </a:prstGeom>
        </p:spPr>
      </p:pic>
      <p:pic>
        <p:nvPicPr>
          <p:cNvPr id="17" name="Picture 16">
            <a:extLst>
              <a:ext uri="{FF2B5EF4-FFF2-40B4-BE49-F238E27FC236}">
                <a16:creationId xmlns:a16="http://schemas.microsoft.com/office/drawing/2014/main" id="{53A40BEE-1467-8073-6E99-1D934EDB75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4514" y="6153533"/>
            <a:ext cx="5311600" cy="281964"/>
          </a:xfrm>
          <a:prstGeom prst="rect">
            <a:avLst/>
          </a:prstGeom>
        </p:spPr>
      </p:pic>
    </p:spTree>
    <p:extLst>
      <p:ext uri="{BB962C8B-B14F-4D97-AF65-F5344CB8AC3E}">
        <p14:creationId xmlns:p14="http://schemas.microsoft.com/office/powerpoint/2010/main" val="182358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6664-898C-6557-26EA-A89ECB0C2A78}"/>
              </a:ext>
            </a:extLst>
          </p:cNvPr>
          <p:cNvSpPr>
            <a:spLocks noGrp="1"/>
          </p:cNvSpPr>
          <p:nvPr>
            <p:ph type="title"/>
          </p:nvPr>
        </p:nvSpPr>
        <p:spPr/>
        <p:txBody>
          <a:bodyPr/>
          <a:lstStyle/>
          <a:p>
            <a:r>
              <a:rPr lang="en-IN" b="1" dirty="0"/>
              <a:t>EDA Methodology</a:t>
            </a:r>
            <a:endParaRPr lang="en-IN" dirty="0"/>
          </a:p>
        </p:txBody>
      </p:sp>
      <p:sp>
        <p:nvSpPr>
          <p:cNvPr id="3" name="Content Placeholder 2">
            <a:extLst>
              <a:ext uri="{FF2B5EF4-FFF2-40B4-BE49-F238E27FC236}">
                <a16:creationId xmlns:a16="http://schemas.microsoft.com/office/drawing/2014/main" id="{77CED920-A427-694B-093D-966799187CAE}"/>
              </a:ext>
            </a:extLst>
          </p:cNvPr>
          <p:cNvSpPr>
            <a:spLocks noGrp="1"/>
          </p:cNvSpPr>
          <p:nvPr>
            <p:ph sz="half" idx="1"/>
          </p:nvPr>
        </p:nvSpPr>
        <p:spPr/>
        <p:txBody>
          <a:bodyPr>
            <a:norm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Boxplots to detect price outliers</a:t>
            </a:r>
          </a:p>
          <a:p>
            <a:endParaRPr lang="en-IN" sz="1800" dirty="0"/>
          </a:p>
        </p:txBody>
      </p:sp>
      <p:sp>
        <p:nvSpPr>
          <p:cNvPr id="4" name="Content Placeholder 3">
            <a:extLst>
              <a:ext uri="{FF2B5EF4-FFF2-40B4-BE49-F238E27FC236}">
                <a16:creationId xmlns:a16="http://schemas.microsoft.com/office/drawing/2014/main" id="{6A7EABC1-567F-0FB8-7D62-11CE349C7C34}"/>
              </a:ext>
            </a:extLst>
          </p:cNvPr>
          <p:cNvSpPr>
            <a:spLocks noGrp="1"/>
          </p:cNvSpPr>
          <p:nvPr>
            <p:ph sz="half" idx="2"/>
          </p:nvPr>
        </p:nvSpPr>
        <p:spPr/>
        <p:txBody>
          <a:bodyPr>
            <a:normAutofit/>
          </a:bodyPr>
          <a:lstStyle/>
          <a:p>
            <a:r>
              <a:rPr kumimoji="0" lang="en-US" altLang="en-US" sz="1800" b="0" i="0" u="none" strike="noStrike" cap="none" normalizeH="0" baseline="0" dirty="0">
                <a:ln>
                  <a:noFill/>
                </a:ln>
                <a:solidFill>
                  <a:schemeClr val="tx1"/>
                </a:solidFill>
                <a:effectLst/>
                <a:latin typeface="Arial" panose="020B0604020202020204" pitchFamily="34" charset="0"/>
              </a:rPr>
              <a:t>Scatter plots with </a:t>
            </a:r>
            <a:r>
              <a:rPr kumimoji="0" lang="en-US" altLang="en-US" sz="1800" b="0" i="0" u="none" strike="noStrike" cap="none" normalizeH="0" baseline="0" dirty="0" err="1">
                <a:ln>
                  <a:noFill/>
                </a:ln>
                <a:solidFill>
                  <a:schemeClr val="tx1"/>
                </a:solidFill>
                <a:effectLst/>
                <a:latin typeface="Arial Unicode MS"/>
              </a:rPr>
              <a:t>seaborn.regplot</a:t>
            </a:r>
            <a:r>
              <a:rPr kumimoji="0" lang="en-US" altLang="en-US" sz="1800" b="0" i="0" u="none" strike="noStrike" cap="none" normalizeH="0" baseline="0" dirty="0">
                <a:ln>
                  <a:noFill/>
                </a:ln>
                <a:solidFill>
                  <a:schemeClr val="tx1"/>
                </a:solidFill>
                <a:effectLst/>
              </a:rPr>
              <a:t> for correlation checks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buNone/>
            </a:pPr>
            <a:endParaRPr lang="en-IN" sz="1800" dirty="0"/>
          </a:p>
        </p:txBody>
      </p:sp>
      <p:pic>
        <p:nvPicPr>
          <p:cNvPr id="6" name="Picture 5">
            <a:extLst>
              <a:ext uri="{FF2B5EF4-FFF2-40B4-BE49-F238E27FC236}">
                <a16:creationId xmlns:a16="http://schemas.microsoft.com/office/drawing/2014/main" id="{D627B9E0-ADAE-73BF-80D4-74527A935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82" y="2594602"/>
            <a:ext cx="5211789" cy="3825572"/>
          </a:xfrm>
          <a:prstGeom prst="rect">
            <a:avLst/>
          </a:prstGeom>
        </p:spPr>
      </p:pic>
      <p:pic>
        <p:nvPicPr>
          <p:cNvPr id="8" name="Picture 7">
            <a:extLst>
              <a:ext uri="{FF2B5EF4-FFF2-40B4-BE49-F238E27FC236}">
                <a16:creationId xmlns:a16="http://schemas.microsoft.com/office/drawing/2014/main" id="{6A7B38B6-FA00-B582-54C2-ED43AC44E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357711"/>
            <a:ext cx="5464013" cy="4305673"/>
          </a:xfrm>
          <a:prstGeom prst="rect">
            <a:avLst/>
          </a:prstGeom>
        </p:spPr>
      </p:pic>
    </p:spTree>
    <p:extLst>
      <p:ext uri="{BB962C8B-B14F-4D97-AF65-F5344CB8AC3E}">
        <p14:creationId xmlns:p14="http://schemas.microsoft.com/office/powerpoint/2010/main" val="253786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5FF60-CF29-8687-B667-CF72621B19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7C005-8862-9605-4E11-B28DDF386B00}"/>
              </a:ext>
            </a:extLst>
          </p:cNvPr>
          <p:cNvSpPr>
            <a:spLocks noGrp="1"/>
          </p:cNvSpPr>
          <p:nvPr>
            <p:ph type="title"/>
          </p:nvPr>
        </p:nvSpPr>
        <p:spPr/>
        <p:txBody>
          <a:bodyPr/>
          <a:lstStyle/>
          <a:p>
            <a:r>
              <a:rPr lang="en-IN" b="1" dirty="0"/>
              <a:t>Interactive Visual Analytics Methodology</a:t>
            </a:r>
          </a:p>
        </p:txBody>
      </p:sp>
      <p:sp>
        <p:nvSpPr>
          <p:cNvPr id="6" name="Rectangle 3">
            <a:extLst>
              <a:ext uri="{FF2B5EF4-FFF2-40B4-BE49-F238E27FC236}">
                <a16:creationId xmlns:a16="http://schemas.microsoft.com/office/drawing/2014/main" id="{D573B3E7-C4A3-69AF-75E5-6261BAAE3807}"/>
              </a:ext>
            </a:extLst>
          </p:cNvPr>
          <p:cNvSpPr>
            <a:spLocks noGrp="1" noChangeArrowheads="1"/>
          </p:cNvSpPr>
          <p:nvPr>
            <p:ph idx="1"/>
          </p:nvPr>
        </p:nvSpPr>
        <p:spPr bwMode="auto">
          <a:xfrm>
            <a:off x="838200" y="1543681"/>
            <a:ext cx="776687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  Used Folium to generate interactive maps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  Used </a:t>
            </a:r>
            <a:r>
              <a:rPr kumimoji="0" lang="en-US" altLang="en-US" sz="1800" b="0" i="0" u="none" strike="noStrike" cap="none" normalizeH="0" baseline="0" dirty="0" err="1">
                <a:ln>
                  <a:noFill/>
                </a:ln>
                <a:solidFill>
                  <a:schemeClr val="tx1"/>
                </a:solidFill>
                <a:effectLst/>
                <a:latin typeface="Arial Unicode MS"/>
              </a:rPr>
              <a:t>Plotly</a:t>
            </a:r>
            <a:r>
              <a:rPr kumimoji="0" lang="en-US" altLang="en-US" sz="1800" b="0" i="0" u="none" strike="noStrike" cap="none" normalizeH="0" baseline="0" dirty="0">
                <a:ln>
                  <a:noFill/>
                </a:ln>
                <a:solidFill>
                  <a:schemeClr val="tx1"/>
                </a:solidFill>
                <a:effectLst/>
                <a:latin typeface="Arial Unicode MS"/>
              </a:rPr>
              <a:t> for interactive charts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  Dashboards created using </a:t>
            </a:r>
            <a:r>
              <a:rPr kumimoji="0" lang="en-US" altLang="en-US" sz="1800" b="0" i="0" u="none" strike="noStrike" cap="none" normalizeH="0" baseline="0" dirty="0" err="1">
                <a:ln>
                  <a:noFill/>
                </a:ln>
                <a:solidFill>
                  <a:schemeClr val="tx1"/>
                </a:solidFill>
                <a:effectLst/>
                <a:latin typeface="Arial Unicode MS"/>
              </a:rPr>
              <a:t>Plotly</a:t>
            </a:r>
            <a:r>
              <a:rPr kumimoji="0" lang="en-US" altLang="en-US" sz="1800" b="0" i="0" u="none" strike="noStrike" cap="none" normalizeH="0" baseline="0" dirty="0">
                <a:ln>
                  <a:noFill/>
                </a:ln>
                <a:solidFill>
                  <a:schemeClr val="tx1"/>
                </a:solidFill>
                <a:effectLst/>
                <a:latin typeface="Arial Unicode MS"/>
              </a:rPr>
              <a:t> Dash for real-time filtering and analysis</a:t>
            </a:r>
          </a:p>
        </p:txBody>
      </p:sp>
      <p:pic>
        <p:nvPicPr>
          <p:cNvPr id="8" name="Picture 7">
            <a:extLst>
              <a:ext uri="{FF2B5EF4-FFF2-40B4-BE49-F238E27FC236}">
                <a16:creationId xmlns:a16="http://schemas.microsoft.com/office/drawing/2014/main" id="{1D236C57-92BD-0F73-18C3-76824F67F229}"/>
              </a:ext>
            </a:extLst>
          </p:cNvPr>
          <p:cNvPicPr>
            <a:picLocks noChangeAspect="1"/>
          </p:cNvPicPr>
          <p:nvPr/>
        </p:nvPicPr>
        <p:blipFill>
          <a:blip r:embed="rId2">
            <a:extLst>
              <a:ext uri="{28A0092B-C50C-407E-A947-70E740481C1C}">
                <a14:useLocalDpi xmlns:a14="http://schemas.microsoft.com/office/drawing/2010/main" val="0"/>
              </a:ext>
            </a:extLst>
          </a:blip>
          <a:srcRect r="53324"/>
          <a:stretch/>
        </p:blipFill>
        <p:spPr>
          <a:xfrm>
            <a:off x="412955" y="3066107"/>
            <a:ext cx="3175819" cy="2400689"/>
          </a:xfrm>
          <a:prstGeom prst="rect">
            <a:avLst/>
          </a:prstGeom>
        </p:spPr>
      </p:pic>
      <p:pic>
        <p:nvPicPr>
          <p:cNvPr id="10" name="Picture 9">
            <a:extLst>
              <a:ext uri="{FF2B5EF4-FFF2-40B4-BE49-F238E27FC236}">
                <a16:creationId xmlns:a16="http://schemas.microsoft.com/office/drawing/2014/main" id="{191C75D3-DB24-66F8-6953-9993BC781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7600" y="3066107"/>
            <a:ext cx="8118929" cy="2522938"/>
          </a:xfrm>
          <a:prstGeom prst="rect">
            <a:avLst/>
          </a:prstGeom>
        </p:spPr>
      </p:pic>
    </p:spTree>
    <p:extLst>
      <p:ext uri="{BB962C8B-B14F-4D97-AF65-F5344CB8AC3E}">
        <p14:creationId xmlns:p14="http://schemas.microsoft.com/office/powerpoint/2010/main" val="3003871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148</TotalTime>
  <Words>647</Words>
  <Application>Microsoft Office PowerPoint</Application>
  <PresentationFormat>Widescreen</PresentationFormat>
  <Paragraphs>90</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Unicode MS</vt:lpstr>
      <vt:lpstr>Calibri</vt:lpstr>
      <vt:lpstr>Calibri Light</vt:lpstr>
      <vt:lpstr>Office Theme</vt:lpstr>
      <vt:lpstr>Applied Data Science Capstone</vt:lpstr>
      <vt:lpstr>Executive Summary</vt:lpstr>
      <vt:lpstr>Introduction</vt:lpstr>
      <vt:lpstr>Data Collection &amp; Wrangling</vt:lpstr>
      <vt:lpstr>Data Collection &amp; Wrangling</vt:lpstr>
      <vt:lpstr>EDA Methodology</vt:lpstr>
      <vt:lpstr>EDA Methodology</vt:lpstr>
      <vt:lpstr>EDA Methodology</vt:lpstr>
      <vt:lpstr>Interactive Visual Analytics Methodology</vt:lpstr>
      <vt:lpstr>Predictive Analysis Methodology</vt:lpstr>
      <vt:lpstr>EDA Visualization Results (1/2)</vt:lpstr>
      <vt:lpstr>EDA Visualization Results (2/2)</vt:lpstr>
      <vt:lpstr>SQL Analysis Results</vt:lpstr>
      <vt:lpstr>Folium Interactive Map Results</vt:lpstr>
      <vt:lpstr>Plotly Dash Dashboard Results</vt:lpstr>
      <vt:lpstr>Predictive Analysis Results</vt:lpstr>
      <vt:lpstr>Conclusion</vt:lpstr>
      <vt:lpstr>Creativity &amp;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Sreelekha S</dc:creator>
  <cp:lastModifiedBy>Sreelekha S</cp:lastModifiedBy>
  <cp:revision>1</cp:revision>
  <dcterms:created xsi:type="dcterms:W3CDTF">2025-07-15T14:32:16Z</dcterms:created>
  <dcterms:modified xsi:type="dcterms:W3CDTF">2025-07-15T17:00:36Z</dcterms:modified>
</cp:coreProperties>
</file>