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F8305E5-E585-4D64-B310-8D54510BE45B}" type="datetimeFigureOut">
              <a:rPr lang="en-IN" smtClean="0"/>
              <a:t>03-04-2024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AE38D30-3BCA-49FF-9FAF-E0C78300AEBD}" type="slidenum">
              <a:rPr lang="en-IN" smtClean="0"/>
              <a:t>‹#›</a:t>
            </a:fld>
            <a:endParaRPr lang="en-IN"/>
          </a:p>
        </p:txBody>
      </p:sp>
    </p:spTree>
    <p:extLst>
      <p:ext uri="{BB962C8B-B14F-4D97-AF65-F5344CB8AC3E}">
        <p14:creationId xmlns:p14="http://schemas.microsoft.com/office/powerpoint/2010/main" val="3972835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E38D30-3BCA-49FF-9FAF-E0C78300AEBD}" type="slidenum">
              <a:rPr lang="en-IN" smtClean="0"/>
              <a:t>6</a:t>
            </a:fld>
            <a:endParaRPr lang="en-IN"/>
          </a:p>
        </p:txBody>
      </p:sp>
    </p:spTree>
    <p:extLst>
      <p:ext uri="{BB962C8B-B14F-4D97-AF65-F5344CB8AC3E}">
        <p14:creationId xmlns:p14="http://schemas.microsoft.com/office/powerpoint/2010/main" val="76994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E38D30-3BCA-49FF-9FAF-E0C78300AEBD}" type="slidenum">
              <a:rPr lang="en-IN" smtClean="0"/>
              <a:t>7</a:t>
            </a:fld>
            <a:endParaRPr lang="en-IN"/>
          </a:p>
        </p:txBody>
      </p:sp>
    </p:spTree>
    <p:extLst>
      <p:ext uri="{BB962C8B-B14F-4D97-AF65-F5344CB8AC3E}">
        <p14:creationId xmlns:p14="http://schemas.microsoft.com/office/powerpoint/2010/main" val="338441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E38D30-3BCA-49FF-9FAF-E0C78300AEBD}" type="slidenum">
              <a:rPr lang="en-IN" smtClean="0"/>
              <a:t>8</a:t>
            </a:fld>
            <a:endParaRPr lang="en-IN"/>
          </a:p>
        </p:txBody>
      </p:sp>
    </p:spTree>
    <p:extLst>
      <p:ext uri="{BB962C8B-B14F-4D97-AF65-F5344CB8AC3E}">
        <p14:creationId xmlns:p14="http://schemas.microsoft.com/office/powerpoint/2010/main" val="3371597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2362200" y="2988688"/>
            <a:ext cx="7239000" cy="965649"/>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rPr>
              <a:t>PRESENTED BY: SREE LEKHA  S</a:t>
            </a:r>
          </a:p>
          <a:p>
            <a:pPr marL="12700">
              <a:lnSpc>
                <a:spcPct val="100000"/>
              </a:lnSpc>
              <a:spcBef>
                <a:spcPts val="130"/>
              </a:spcBef>
            </a:pPr>
            <a:r>
              <a:rPr lang="en-IN" sz="2000" dirty="0">
                <a:latin typeface="Trebuchet MS"/>
                <a:cs typeface="Trebuchet MS"/>
              </a:rPr>
              <a:t>REGISTER NO: 711721243105</a:t>
            </a:r>
          </a:p>
          <a:p>
            <a:pPr marL="12700">
              <a:lnSpc>
                <a:spcPct val="100000"/>
              </a:lnSpc>
              <a:spcBef>
                <a:spcPts val="130"/>
              </a:spcBef>
            </a:pPr>
            <a:r>
              <a:rPr lang="en-IN" sz="2000" dirty="0">
                <a:latin typeface="Trebuchet MS"/>
                <a:cs typeface="Trebuchet MS"/>
              </a:rPr>
              <a:t>DEPARTMENT: ARTIFICIAL INTELLIGENCE AND DATA SCIENCE</a:t>
            </a:r>
            <a:endParaRPr sz="20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3" name="TextBox 12">
            <a:extLst>
              <a:ext uri="{FF2B5EF4-FFF2-40B4-BE49-F238E27FC236}">
                <a16:creationId xmlns:a16="http://schemas.microsoft.com/office/drawing/2014/main" id="{0F0C1770-35A1-CFF0-AAA3-6ADF53C334EC}"/>
              </a:ext>
            </a:extLst>
          </p:cNvPr>
          <p:cNvSpPr txBox="1"/>
          <p:nvPr/>
        </p:nvSpPr>
        <p:spPr>
          <a:xfrm>
            <a:off x="2129281" y="402046"/>
            <a:ext cx="6867144" cy="584775"/>
          </a:xfrm>
          <a:prstGeom prst="rect">
            <a:avLst/>
          </a:prstGeom>
          <a:noFill/>
        </p:spPr>
        <p:txBody>
          <a:bodyPr wrap="square" rtlCol="0">
            <a:spAutoFit/>
          </a:bodyPr>
          <a:lstStyle/>
          <a:p>
            <a:r>
              <a:rPr lang="en-US" sz="3200" b="1" spc="-10" dirty="0">
                <a:latin typeface="Trebuchet MS" panose="020B0603020202020204" pitchFamily="34" charset="0"/>
              </a:rPr>
              <a:t>TEXT TO IMAGE USING STACK-GAN</a:t>
            </a:r>
            <a:endParaRPr lang="en-IN" sz="3200" b="1" dirty="0">
              <a:latin typeface="Trebuchet MS" panose="020B0603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A5690971-0266-564B-B298-88B30A83834B}"/>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5" name="object 3">
            <a:extLst>
              <a:ext uri="{FF2B5EF4-FFF2-40B4-BE49-F238E27FC236}">
                <a16:creationId xmlns:a16="http://schemas.microsoft.com/office/drawing/2014/main" id="{BDF0193F-F067-C181-51EC-CADCF1916386}"/>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a:extLst>
              <a:ext uri="{FF2B5EF4-FFF2-40B4-BE49-F238E27FC236}">
                <a16:creationId xmlns:a16="http://schemas.microsoft.com/office/drawing/2014/main" id="{31194D1E-2F37-E7EE-69F4-D943F9FC9657}"/>
              </a:ext>
            </a:extLst>
          </p:cNvPr>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5">
            <a:extLst>
              <a:ext uri="{FF2B5EF4-FFF2-40B4-BE49-F238E27FC236}">
                <a16:creationId xmlns:a16="http://schemas.microsoft.com/office/drawing/2014/main" id="{D3F096A3-4E95-A152-93A2-F1388E1FE343}"/>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8" name="object 6">
            <a:extLst>
              <a:ext uri="{FF2B5EF4-FFF2-40B4-BE49-F238E27FC236}">
                <a16:creationId xmlns:a16="http://schemas.microsoft.com/office/drawing/2014/main" id="{753AA3CE-A6EB-15E3-964F-9F5C134D133F}"/>
              </a:ext>
            </a:extLst>
          </p:cNvPr>
          <p:cNvPicPr/>
          <p:nvPr/>
        </p:nvPicPr>
        <p:blipFill>
          <a:blip r:embed="rId2" cstate="print"/>
          <a:stretch>
            <a:fillRect/>
          </a:stretch>
        </p:blipFill>
        <p:spPr>
          <a:xfrm>
            <a:off x="1666875" y="6467475"/>
            <a:ext cx="76200" cy="177800"/>
          </a:xfrm>
          <a:prstGeom prst="rect">
            <a:avLst/>
          </a:prstGeom>
        </p:spPr>
      </p:pic>
      <p:sp>
        <p:nvSpPr>
          <p:cNvPr id="9" name="object 9">
            <a:extLst>
              <a:ext uri="{FF2B5EF4-FFF2-40B4-BE49-F238E27FC236}">
                <a16:creationId xmlns:a16="http://schemas.microsoft.com/office/drawing/2014/main" id="{C0493D2E-2FBE-AC0D-B46E-9DEDCA769E05}"/>
              </a:ext>
            </a:extLst>
          </p:cNvPr>
          <p:cNvSpPr txBox="1">
            <a:spLocks noGrp="1"/>
          </p:cNvSpPr>
          <p:nvPr>
            <p:ph type="sldNum" sz="quarter" idx="7"/>
          </p:nvPr>
        </p:nvSpPr>
        <p:spPr>
          <a:xfrm>
            <a:off x="11277218" y="6473337"/>
            <a:ext cx="2413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object 8">
            <a:extLst>
              <a:ext uri="{FF2B5EF4-FFF2-40B4-BE49-F238E27FC236}">
                <a16:creationId xmlns:a16="http://schemas.microsoft.com/office/drawing/2014/main" id="{A9BA2C7B-CE42-0DEC-2D31-3368CC877673}"/>
              </a:ext>
            </a:extLst>
          </p:cNvPr>
          <p:cNvSpPr txBox="1">
            <a:spLocks/>
          </p:cNvSpPr>
          <p:nvPr/>
        </p:nvSpPr>
        <p:spPr>
          <a:xfrm>
            <a:off x="533400" y="574108"/>
            <a:ext cx="8709025" cy="5553443"/>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algn="l"/>
            <a:r>
              <a:rPr lang="en-US" sz="2000" b="1" i="0" dirty="0">
                <a:solidFill>
                  <a:srgbClr val="0D0D0D"/>
                </a:solidFill>
                <a:effectLst/>
                <a:latin typeface="Söhne"/>
              </a:rPr>
              <a:t>4.Training</a:t>
            </a:r>
            <a:r>
              <a:rPr lang="en-US" sz="2000" b="0" i="0" dirty="0">
                <a:solidFill>
                  <a:srgbClr val="0D0D0D"/>
                </a:solidFill>
                <a:effectLst/>
                <a:latin typeface="Söhne"/>
              </a:rPr>
              <a:t>:</a:t>
            </a:r>
          </a:p>
          <a:p>
            <a:pPr algn="l">
              <a:buFont typeface="Arial" panose="020B0604020202020204" pitchFamily="34" charset="0"/>
              <a:buChar char="•"/>
            </a:pPr>
            <a:r>
              <a:rPr lang="en-US" sz="2000" b="0" i="0" dirty="0">
                <a:solidFill>
                  <a:srgbClr val="0D0D0D"/>
                </a:solidFill>
                <a:effectLst/>
                <a:latin typeface="Söhne"/>
              </a:rPr>
              <a:t>Optimize parameters of generators and discriminator using adversarial training.</a:t>
            </a:r>
          </a:p>
          <a:p>
            <a:pPr algn="l">
              <a:buFont typeface="Arial" panose="020B0604020202020204" pitchFamily="34" charset="0"/>
              <a:buChar char="•"/>
            </a:pPr>
            <a:r>
              <a:rPr lang="en-US" sz="2000" b="0" i="0" dirty="0">
                <a:solidFill>
                  <a:srgbClr val="0D0D0D"/>
                </a:solidFill>
                <a:effectLst/>
                <a:latin typeface="Söhne"/>
              </a:rPr>
              <a:t>Iterate through dataset multiple times to adjust model parameters.</a:t>
            </a:r>
          </a:p>
          <a:p>
            <a:pPr algn="l">
              <a:buFont typeface="Arial" panose="020B0604020202020204" pitchFamily="34" charset="0"/>
              <a:buChar char="•"/>
            </a:pPr>
            <a:r>
              <a:rPr lang="en-US" sz="2000" b="0" i="0" dirty="0">
                <a:solidFill>
                  <a:srgbClr val="0D0D0D"/>
                </a:solidFill>
                <a:effectLst/>
                <a:latin typeface="Söhne"/>
              </a:rPr>
              <a:t>Employ techniques like gradient descent to minimize loss.</a:t>
            </a:r>
          </a:p>
          <a:p>
            <a:pPr algn="l"/>
            <a:r>
              <a:rPr lang="en-US" sz="2000" b="1" i="0" dirty="0">
                <a:solidFill>
                  <a:srgbClr val="0D0D0D"/>
                </a:solidFill>
                <a:effectLst/>
                <a:latin typeface="Söhne"/>
              </a:rPr>
              <a:t>5.Evaluation</a:t>
            </a:r>
            <a:r>
              <a:rPr lang="en-US" sz="2000" b="0" i="0" dirty="0">
                <a:solidFill>
                  <a:srgbClr val="0D0D0D"/>
                </a:solidFill>
                <a:effectLst/>
                <a:latin typeface="Söhne"/>
              </a:rPr>
              <a:t>:</a:t>
            </a:r>
          </a:p>
          <a:p>
            <a:pPr algn="l">
              <a:buFont typeface="Arial" panose="020B0604020202020204" pitchFamily="34" charset="0"/>
              <a:buChar char="•"/>
            </a:pPr>
            <a:r>
              <a:rPr lang="en-US" sz="2000" b="0" i="0" dirty="0">
                <a:solidFill>
                  <a:srgbClr val="0D0D0D"/>
                </a:solidFill>
                <a:effectLst/>
                <a:latin typeface="Söhne"/>
              </a:rPr>
              <a:t>Assess image quality, diversity, and fidelity to text descriptions.</a:t>
            </a:r>
          </a:p>
          <a:p>
            <a:pPr algn="l">
              <a:buFont typeface="Arial" panose="020B0604020202020204" pitchFamily="34" charset="0"/>
              <a:buChar char="•"/>
            </a:pPr>
            <a:r>
              <a:rPr lang="en-US" sz="2000" b="0" i="0" dirty="0">
                <a:solidFill>
                  <a:srgbClr val="0D0D0D"/>
                </a:solidFill>
                <a:effectLst/>
                <a:latin typeface="Söhne"/>
              </a:rPr>
              <a:t>Utilize separate validation dataset for evaluation experiments.</a:t>
            </a:r>
          </a:p>
          <a:p>
            <a:pPr algn="l">
              <a:buFont typeface="Arial" panose="020B0604020202020204" pitchFamily="34" charset="0"/>
              <a:buChar char="•"/>
            </a:pPr>
            <a:r>
              <a:rPr lang="en-US" sz="2000" b="0" i="0" dirty="0">
                <a:solidFill>
                  <a:srgbClr val="0D0D0D"/>
                </a:solidFill>
                <a:effectLst/>
                <a:latin typeface="Söhne"/>
              </a:rPr>
              <a:t>Consider qualitative assessment by human evaluators for subjective feedback.</a:t>
            </a:r>
          </a:p>
          <a:p>
            <a:pPr algn="l"/>
            <a:r>
              <a:rPr lang="en-US" sz="2000" b="1" i="0" dirty="0">
                <a:solidFill>
                  <a:srgbClr val="0D0D0D"/>
                </a:solidFill>
                <a:effectLst/>
                <a:latin typeface="Söhne"/>
              </a:rPr>
              <a:t>6.Fine-tuning and Optimization</a:t>
            </a:r>
            <a:r>
              <a:rPr lang="en-US" sz="2000" b="0" i="0" dirty="0">
                <a:solidFill>
                  <a:srgbClr val="0D0D0D"/>
                </a:solidFill>
                <a:effectLst/>
                <a:latin typeface="Söhne"/>
              </a:rPr>
              <a:t>:</a:t>
            </a:r>
          </a:p>
          <a:p>
            <a:pPr algn="l">
              <a:buFont typeface="Arial" panose="020B0604020202020204" pitchFamily="34" charset="0"/>
              <a:buChar char="•"/>
            </a:pPr>
            <a:r>
              <a:rPr lang="en-US" sz="2000" b="0" i="0" dirty="0">
                <a:solidFill>
                  <a:srgbClr val="0D0D0D"/>
                </a:solidFill>
                <a:effectLst/>
                <a:latin typeface="Söhne"/>
              </a:rPr>
              <a:t>Fine-tune model parameters based on evaluation results.</a:t>
            </a:r>
          </a:p>
          <a:p>
            <a:pPr algn="l">
              <a:buFont typeface="Arial" panose="020B0604020202020204" pitchFamily="34" charset="0"/>
              <a:buChar char="•"/>
            </a:pPr>
            <a:r>
              <a:rPr lang="en-US" sz="2000" b="0" i="0" dirty="0">
                <a:solidFill>
                  <a:srgbClr val="0D0D0D"/>
                </a:solidFill>
                <a:effectLst/>
                <a:latin typeface="Söhne"/>
              </a:rPr>
              <a:t>Explore hyperparameter tuning techniques for improved performance.</a:t>
            </a:r>
          </a:p>
          <a:p>
            <a:pPr algn="l">
              <a:buFont typeface="Arial" panose="020B0604020202020204" pitchFamily="34" charset="0"/>
              <a:buChar char="•"/>
            </a:pPr>
            <a:r>
              <a:rPr lang="en-US" sz="2000" b="0" i="0" dirty="0">
                <a:solidFill>
                  <a:srgbClr val="0D0D0D"/>
                </a:solidFill>
                <a:effectLst/>
                <a:latin typeface="Söhne"/>
              </a:rPr>
              <a:t>Optimize training process for efficiency and convergence speed.</a:t>
            </a:r>
          </a:p>
          <a:p>
            <a:pPr algn="l"/>
            <a:r>
              <a:rPr lang="en-US" sz="2000" b="1" i="0" dirty="0">
                <a:solidFill>
                  <a:srgbClr val="0D0D0D"/>
                </a:solidFill>
                <a:effectLst/>
                <a:latin typeface="Söhne"/>
              </a:rPr>
              <a:t>7.Deployment</a:t>
            </a:r>
            <a:r>
              <a:rPr lang="en-US" sz="2000" b="0" i="0" dirty="0">
                <a:solidFill>
                  <a:srgbClr val="0D0D0D"/>
                </a:solidFill>
                <a:effectLst/>
                <a:latin typeface="Söhne"/>
              </a:rPr>
              <a:t>:</a:t>
            </a:r>
          </a:p>
          <a:p>
            <a:pPr algn="l">
              <a:buFont typeface="Arial" panose="020B0604020202020204" pitchFamily="34" charset="0"/>
              <a:buChar char="•"/>
            </a:pPr>
            <a:r>
              <a:rPr lang="en-IN" sz="2000" b="0" i="0" dirty="0">
                <a:solidFill>
                  <a:srgbClr val="0D0D0D"/>
                </a:solidFill>
                <a:effectLst/>
                <a:latin typeface="Söhne"/>
              </a:rPr>
              <a:t>Integrate trained model into production environment.</a:t>
            </a:r>
          </a:p>
          <a:p>
            <a:pPr algn="l">
              <a:buFont typeface="Arial" panose="020B0604020202020204" pitchFamily="34" charset="0"/>
              <a:buChar char="•"/>
            </a:pPr>
            <a:r>
              <a:rPr lang="en-IN" sz="2000" b="0" i="0" dirty="0">
                <a:solidFill>
                  <a:srgbClr val="0D0D0D"/>
                </a:solidFill>
                <a:effectLst/>
                <a:latin typeface="Söhne"/>
              </a:rPr>
              <a:t>Develop user-friendly interface for inputting text descriptions and viewing generated images.</a:t>
            </a:r>
          </a:p>
          <a:p>
            <a:pPr algn="l">
              <a:buFont typeface="Arial" panose="020B0604020202020204" pitchFamily="34" charset="0"/>
              <a:buChar char="•"/>
            </a:pPr>
            <a:r>
              <a:rPr lang="en-IN" sz="2000" b="0" i="0" dirty="0">
                <a:solidFill>
                  <a:srgbClr val="0D0D0D"/>
                </a:solidFill>
                <a:effectLst/>
                <a:latin typeface="Söhne"/>
              </a:rPr>
              <a:t>Monitor model performance in real-world usage and iterate as needed for continuous improvement.</a:t>
            </a:r>
          </a:p>
        </p:txBody>
      </p:sp>
    </p:spTree>
    <p:extLst>
      <p:ext uri="{BB962C8B-B14F-4D97-AF65-F5344CB8AC3E}">
        <p14:creationId xmlns:p14="http://schemas.microsoft.com/office/powerpoint/2010/main" val="3652193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spc="-60" dirty="0"/>
              <a:t>RESULT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cxnSp>
        <p:nvCxnSpPr>
          <p:cNvPr id="13" name="Straight Arrow Connector 12">
            <a:extLst>
              <a:ext uri="{FF2B5EF4-FFF2-40B4-BE49-F238E27FC236}">
                <a16:creationId xmlns:a16="http://schemas.microsoft.com/office/drawing/2014/main" id="{EB14711C-55DB-6BAC-348E-B4995069D8D6}"/>
              </a:ext>
            </a:extLst>
          </p:cNvPr>
          <p:cNvCxnSpPr>
            <a:cxnSpLocks/>
          </p:cNvCxnSpPr>
          <p:nvPr/>
        </p:nvCxnSpPr>
        <p:spPr>
          <a:xfrm>
            <a:off x="4876800" y="2971800"/>
            <a:ext cx="137160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928F8FEA-9003-1A88-0927-D4C21F4EE4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4038" y="1856157"/>
            <a:ext cx="2400502" cy="2231286"/>
          </a:xfrm>
          <a:prstGeom prst="rect">
            <a:avLst/>
          </a:prstGeom>
        </p:spPr>
      </p:pic>
      <p:sp>
        <p:nvSpPr>
          <p:cNvPr id="10" name="TextBox 9">
            <a:extLst>
              <a:ext uri="{FF2B5EF4-FFF2-40B4-BE49-F238E27FC236}">
                <a16:creationId xmlns:a16="http://schemas.microsoft.com/office/drawing/2014/main" id="{961AB7DC-BD6A-D611-A4A2-57340AD8A0D4}"/>
              </a:ext>
            </a:extLst>
          </p:cNvPr>
          <p:cNvSpPr txBox="1"/>
          <p:nvPr/>
        </p:nvSpPr>
        <p:spPr>
          <a:xfrm>
            <a:off x="1538748" y="2648634"/>
            <a:ext cx="3200400" cy="646331"/>
          </a:xfrm>
          <a:prstGeom prst="rect">
            <a:avLst/>
          </a:prstGeom>
          <a:noFill/>
        </p:spPr>
        <p:txBody>
          <a:bodyPr wrap="square" rtlCol="0">
            <a:spAutoFit/>
          </a:bodyPr>
          <a:lstStyle/>
          <a:p>
            <a:r>
              <a:rPr lang="en-US" dirty="0"/>
              <a:t>A Girl walking beside Mushrooms</a:t>
            </a:r>
            <a:endParaRPr lang="en-IN" dirty="0"/>
          </a:p>
        </p:txBody>
      </p:sp>
      <p:sp>
        <p:nvSpPr>
          <p:cNvPr id="12" name="TextBox 11">
            <a:extLst>
              <a:ext uri="{FF2B5EF4-FFF2-40B4-BE49-F238E27FC236}">
                <a16:creationId xmlns:a16="http://schemas.microsoft.com/office/drawing/2014/main" id="{8E1B422E-BFB7-FE52-EA6F-38FAB5A98001}"/>
              </a:ext>
            </a:extLst>
          </p:cNvPr>
          <p:cNvSpPr txBox="1"/>
          <p:nvPr/>
        </p:nvSpPr>
        <p:spPr>
          <a:xfrm>
            <a:off x="1604839" y="2019300"/>
            <a:ext cx="2133600" cy="523220"/>
          </a:xfrm>
          <a:prstGeom prst="rect">
            <a:avLst/>
          </a:prstGeom>
          <a:noFill/>
        </p:spPr>
        <p:txBody>
          <a:bodyPr wrap="square" rtlCol="0">
            <a:spAutoFit/>
          </a:bodyPr>
          <a:lstStyle/>
          <a:p>
            <a:r>
              <a:rPr lang="en-US" sz="2800" b="1" dirty="0"/>
              <a:t>Text</a:t>
            </a:r>
            <a:endParaRPr lang="en-IN" sz="28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F3533-BEFC-30B1-FCD8-482929E774F3}"/>
              </a:ext>
            </a:extLst>
          </p:cNvPr>
          <p:cNvSpPr>
            <a:spLocks noGrp="1"/>
          </p:cNvSpPr>
          <p:nvPr>
            <p:ph type="title"/>
          </p:nvPr>
        </p:nvSpPr>
        <p:spPr>
          <a:xfrm>
            <a:off x="558165" y="385444"/>
            <a:ext cx="9764395" cy="738664"/>
          </a:xfrm>
        </p:spPr>
        <p:txBody>
          <a:bodyPr/>
          <a:lstStyle/>
          <a:p>
            <a:r>
              <a:rPr lang="en-IN" dirty="0"/>
              <a:t>CONCLUSION</a:t>
            </a:r>
          </a:p>
        </p:txBody>
      </p:sp>
      <p:sp>
        <p:nvSpPr>
          <p:cNvPr id="4" name="TextBox 3">
            <a:extLst>
              <a:ext uri="{FF2B5EF4-FFF2-40B4-BE49-F238E27FC236}">
                <a16:creationId xmlns:a16="http://schemas.microsoft.com/office/drawing/2014/main" id="{FB8CE059-4E36-5D7A-7DA0-DAB39DB9A0D6}"/>
              </a:ext>
            </a:extLst>
          </p:cNvPr>
          <p:cNvSpPr txBox="1"/>
          <p:nvPr/>
        </p:nvSpPr>
        <p:spPr>
          <a:xfrm>
            <a:off x="1447800" y="1752600"/>
            <a:ext cx="7543800" cy="3693319"/>
          </a:xfrm>
          <a:prstGeom prst="rect">
            <a:avLst/>
          </a:prstGeom>
          <a:noFill/>
        </p:spPr>
        <p:txBody>
          <a:bodyPr wrap="square">
            <a:spAutoFit/>
          </a:bodyPr>
          <a:lstStyle/>
          <a:p>
            <a:pPr lvl="1"/>
            <a:r>
              <a:rPr lang="en-US" b="0" i="0" dirty="0">
                <a:solidFill>
                  <a:srgbClr val="0D0D0D"/>
                </a:solidFill>
                <a:effectLst/>
                <a:latin typeface="Söhne"/>
              </a:rPr>
              <a:t>In conclusion, the project endeavors to revolutionize text-to-image synthesis through the implementation of the Stack-GAN architecture, tailored specifically for the domain of wildlife photography. By leveraging advanced semantic understanding, multi-stage image generation, and innovative training techniques, we aim to generate high-quality, diverse images that faithfully represent textual descriptions of various animal species. Through meticulous data collection, preprocessing, and model architecture design, we have laid the foundation for a robust and versatile solution capable of delivering visually compelling results. Moving forward, continuous evaluation, fine-tuning, and optimization will be key to refining our model and ensuring its effectiveness in real-world applications. Ultimately, the project seeks to push the boundaries of creativity and technology, offering a transformative tool for visual content creation in the wildlife photography domain and beyond.</a:t>
            </a:r>
            <a:endParaRPr lang="en-IN" dirty="0"/>
          </a:p>
        </p:txBody>
      </p:sp>
    </p:spTree>
    <p:extLst>
      <p:ext uri="{BB962C8B-B14F-4D97-AF65-F5344CB8AC3E}">
        <p14:creationId xmlns:p14="http://schemas.microsoft.com/office/powerpoint/2010/main" val="2944593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3735317"/>
          </a:xfrm>
          <a:prstGeom prst="rect">
            <a:avLst/>
          </a:prstGeom>
        </p:spPr>
        <p:txBody>
          <a:bodyPr vert="horz" wrap="square" lIns="0" tIns="460692" rIns="0" bIns="0" rtlCol="0">
            <a:spAutoFit/>
          </a:bodyPr>
          <a:lstStyle/>
          <a:p>
            <a:pPr marL="193675">
              <a:lnSpc>
                <a:spcPct val="100000"/>
              </a:lnSpc>
              <a:spcBef>
                <a:spcPts val="130"/>
              </a:spcBef>
            </a:pPr>
            <a:r>
              <a:rPr lang="en-IN" sz="4250" dirty="0"/>
              <a:t>PROJECT</a:t>
            </a:r>
            <a:r>
              <a:rPr lang="en-IN" sz="4250" spc="-90" dirty="0"/>
              <a:t> </a:t>
            </a:r>
            <a:r>
              <a:rPr lang="en-IN" sz="4250" spc="-10" dirty="0"/>
              <a:t>TITLE</a:t>
            </a:r>
            <a:br>
              <a:rPr lang="en-IN" sz="4250" spc="-10" dirty="0"/>
            </a:br>
            <a:br>
              <a:rPr lang="en-IN" sz="4250" spc="-10" dirty="0"/>
            </a:br>
            <a:br>
              <a:rPr lang="en-IN" sz="4250" spc="-10" dirty="0"/>
            </a:br>
            <a:r>
              <a:rPr lang="en-IN" sz="4250" spc="-10" dirty="0"/>
              <a:t>		</a:t>
            </a:r>
            <a:br>
              <a:rPr lang="en-IN" sz="4250" spc="-10" dirty="0"/>
            </a:br>
            <a:r>
              <a:rPr lang="en-IN" sz="4250" spc="-10" dirty="0"/>
              <a:t>		</a:t>
            </a:r>
            <a:r>
              <a:rPr lang="en-US" sz="3200" spc="-10" dirty="0"/>
              <a:t>TEXT TO IMAGE USING STACK-GAN</a:t>
            </a:r>
            <a:endParaRPr lang="en-IN" sz="32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6229526"/>
          </a:xfrm>
          <a:prstGeom prst="rect">
            <a:avLst/>
          </a:prstGeom>
        </p:spPr>
        <p:txBody>
          <a:bodyPr vert="horz" wrap="square" lIns="0" tIns="73279" rIns="0" bIns="0" rtlCol="0">
            <a:spAutoFit/>
          </a:bodyPr>
          <a:lstStyle/>
          <a:p>
            <a:pPr marL="193675" algn="l">
              <a:lnSpc>
                <a:spcPct val="100000"/>
              </a:lnSpc>
              <a:spcBef>
                <a:spcPts val="105"/>
              </a:spcBef>
            </a:pPr>
            <a:r>
              <a:rPr lang="en-IN" spc="-10" dirty="0">
                <a:latin typeface="Trebuchet MS" panose="020B0603020202020204" pitchFamily="34" charset="0"/>
              </a:rPr>
              <a:t>AGENDA</a:t>
            </a:r>
            <a:br>
              <a:rPr lang="en-US" spc="-10" dirty="0">
                <a:latin typeface="Trebuchet MS" panose="020B0603020202020204" pitchFamily="34" charset="0"/>
              </a:rPr>
            </a:br>
            <a:br>
              <a:rPr lang="en-US" spc="-10" dirty="0">
                <a:latin typeface="Trebuchet MS" panose="020B0603020202020204" pitchFamily="34" charset="0"/>
              </a:rPr>
            </a:br>
            <a:r>
              <a:rPr lang="en-US" spc="-10" dirty="0">
                <a:latin typeface="Trebuchet MS" panose="020B0603020202020204" pitchFamily="34" charset="0"/>
              </a:rPr>
              <a:t>		</a:t>
            </a:r>
            <a:r>
              <a:rPr lang="en-IN" sz="3200" b="0" spc="-10" dirty="0">
                <a:latin typeface="Trebuchet MS" panose="020B0603020202020204" pitchFamily="34" charset="0"/>
                <a:cs typeface="Times New Roman" panose="02020603050405020304" pitchFamily="18" charset="0"/>
              </a:rPr>
              <a:t>1. Problem </a:t>
            </a:r>
            <a:r>
              <a:rPr lang="en-IN" sz="3200" b="0" spc="-75" dirty="0">
                <a:latin typeface="Trebuchet MS" panose="020B0603020202020204" pitchFamily="34" charset="0"/>
                <a:cs typeface="Times New Roman" panose="02020603050405020304" pitchFamily="18" charset="0"/>
              </a:rPr>
              <a:t>statement</a:t>
            </a:r>
            <a:br>
              <a:rPr lang="en-IN" sz="3200" b="0" spc="-75" dirty="0">
                <a:latin typeface="Trebuchet MS" panose="020B0603020202020204" pitchFamily="34" charset="0"/>
                <a:cs typeface="Times New Roman" panose="02020603050405020304" pitchFamily="18" charset="0"/>
              </a:rPr>
            </a:br>
            <a:r>
              <a:rPr lang="en-IN" sz="3200" b="0" spc="-75" dirty="0">
                <a:latin typeface="Trebuchet MS" panose="020B0603020202020204" pitchFamily="34" charset="0"/>
                <a:cs typeface="Times New Roman" panose="02020603050405020304" pitchFamily="18" charset="0"/>
              </a:rPr>
              <a:t>		2. </a:t>
            </a:r>
            <a:r>
              <a:rPr lang="en-IN" sz="3200" b="0" spc="-10" dirty="0">
                <a:latin typeface="Trebuchet MS" panose="020B0603020202020204" pitchFamily="34" charset="0"/>
                <a:cs typeface="Times New Roman" panose="02020603050405020304" pitchFamily="18" charset="0"/>
              </a:rPr>
              <a:t>Project overview</a:t>
            </a:r>
            <a:br>
              <a:rPr lang="en-IN" sz="3200" b="0" spc="-10" dirty="0">
                <a:latin typeface="Trebuchet MS" panose="020B0603020202020204" pitchFamily="34" charset="0"/>
                <a:cs typeface="Times New Roman" panose="02020603050405020304" pitchFamily="18" charset="0"/>
              </a:rPr>
            </a:br>
            <a:r>
              <a:rPr lang="en-IN" sz="3200" b="0" spc="-10" dirty="0">
                <a:latin typeface="Trebuchet MS" panose="020B0603020202020204" pitchFamily="34" charset="0"/>
                <a:cs typeface="Times New Roman" panose="02020603050405020304" pitchFamily="18" charset="0"/>
              </a:rPr>
              <a:t>		3. </a:t>
            </a:r>
            <a:r>
              <a:rPr lang="en-US" sz="3200" b="0" dirty="0">
                <a:latin typeface="Trebuchet MS" panose="020B0603020202020204" pitchFamily="34" charset="0"/>
                <a:cs typeface="Times New Roman" panose="02020603050405020304" pitchFamily="18" charset="0"/>
              </a:rPr>
              <a:t>Who</a:t>
            </a:r>
            <a:r>
              <a:rPr lang="en-US" sz="3200" b="0" spc="-245" dirty="0">
                <a:latin typeface="Trebuchet MS" panose="020B0603020202020204" pitchFamily="34" charset="0"/>
                <a:cs typeface="Times New Roman" panose="02020603050405020304" pitchFamily="18" charset="0"/>
              </a:rPr>
              <a:t> </a:t>
            </a:r>
            <a:r>
              <a:rPr lang="en-US" sz="3200" b="0" dirty="0">
                <a:latin typeface="Trebuchet MS" panose="020B0603020202020204" pitchFamily="34" charset="0"/>
                <a:cs typeface="Times New Roman" panose="02020603050405020304" pitchFamily="18" charset="0"/>
              </a:rPr>
              <a:t>are</a:t>
            </a:r>
            <a:r>
              <a:rPr lang="en-US" sz="3200" b="0" spc="-70" dirty="0">
                <a:latin typeface="Trebuchet MS" panose="020B0603020202020204" pitchFamily="34" charset="0"/>
                <a:cs typeface="Times New Roman" panose="02020603050405020304" pitchFamily="18" charset="0"/>
              </a:rPr>
              <a:t> </a:t>
            </a:r>
            <a:r>
              <a:rPr lang="en-US" sz="3200" b="0" dirty="0">
                <a:latin typeface="Trebuchet MS" panose="020B0603020202020204" pitchFamily="34" charset="0"/>
                <a:cs typeface="Times New Roman" panose="02020603050405020304" pitchFamily="18" charset="0"/>
              </a:rPr>
              <a:t>the</a:t>
            </a:r>
            <a:r>
              <a:rPr lang="en-US" sz="3200" b="0" spc="-55" dirty="0">
                <a:latin typeface="Trebuchet MS" panose="020B0603020202020204" pitchFamily="34" charset="0"/>
                <a:cs typeface="Times New Roman" panose="02020603050405020304" pitchFamily="18" charset="0"/>
              </a:rPr>
              <a:t> </a:t>
            </a:r>
            <a:r>
              <a:rPr lang="en-US" sz="3200" b="0" dirty="0">
                <a:latin typeface="Trebuchet MS" panose="020B0603020202020204" pitchFamily="34" charset="0"/>
                <a:cs typeface="Times New Roman" panose="02020603050405020304" pitchFamily="18" charset="0"/>
              </a:rPr>
              <a:t>end</a:t>
            </a:r>
            <a:r>
              <a:rPr lang="en-US" sz="3200" b="0" spc="-70" dirty="0">
                <a:latin typeface="Trebuchet MS" panose="020B0603020202020204" pitchFamily="34" charset="0"/>
                <a:cs typeface="Times New Roman" panose="02020603050405020304" pitchFamily="18" charset="0"/>
              </a:rPr>
              <a:t> </a:t>
            </a:r>
            <a:r>
              <a:rPr lang="en-US" sz="3200" b="0" spc="-10" dirty="0">
                <a:latin typeface="Trebuchet MS" panose="020B0603020202020204" pitchFamily="34" charset="0"/>
                <a:cs typeface="Times New Roman" panose="02020603050405020304" pitchFamily="18" charset="0"/>
              </a:rPr>
              <a:t>users?</a:t>
            </a:r>
            <a:br>
              <a:rPr lang="en-US" sz="3200" b="0" spc="-10" dirty="0">
                <a:latin typeface="Trebuchet MS" panose="020B0603020202020204" pitchFamily="34" charset="0"/>
                <a:cs typeface="Times New Roman" panose="02020603050405020304" pitchFamily="18" charset="0"/>
              </a:rPr>
            </a:br>
            <a:r>
              <a:rPr lang="en-US" sz="3200" b="0" spc="-10" dirty="0">
                <a:latin typeface="Trebuchet MS" panose="020B0603020202020204" pitchFamily="34" charset="0"/>
                <a:cs typeface="Times New Roman" panose="02020603050405020304" pitchFamily="18" charset="0"/>
              </a:rPr>
              <a:t>		4. Solution</a:t>
            </a:r>
            <a:r>
              <a:rPr lang="en-US" sz="3200" b="0" spc="-345" dirty="0">
                <a:latin typeface="Trebuchet MS" panose="020B0603020202020204" pitchFamily="34" charset="0"/>
                <a:cs typeface="Times New Roman" panose="02020603050405020304" pitchFamily="18" charset="0"/>
              </a:rPr>
              <a:t> </a:t>
            </a:r>
            <a:r>
              <a:rPr lang="en-US" sz="3200" b="0" dirty="0">
                <a:latin typeface="Trebuchet MS" panose="020B0603020202020204" pitchFamily="34" charset="0"/>
                <a:cs typeface="Times New Roman" panose="02020603050405020304" pitchFamily="18" charset="0"/>
              </a:rPr>
              <a:t>and</a:t>
            </a:r>
            <a:r>
              <a:rPr lang="en-US" sz="3200" b="0" spc="-20" dirty="0">
                <a:latin typeface="Trebuchet MS" panose="020B0603020202020204" pitchFamily="34" charset="0"/>
                <a:cs typeface="Times New Roman" panose="02020603050405020304" pitchFamily="18" charset="0"/>
              </a:rPr>
              <a:t> </a:t>
            </a:r>
            <a:r>
              <a:rPr lang="en-US" sz="3200" b="0" dirty="0">
                <a:latin typeface="Trebuchet MS" panose="020B0603020202020204" pitchFamily="34" charset="0"/>
                <a:cs typeface="Times New Roman" panose="02020603050405020304" pitchFamily="18" charset="0"/>
              </a:rPr>
              <a:t>its </a:t>
            </a:r>
            <a:r>
              <a:rPr lang="en-US" sz="3200" b="0" spc="-20" dirty="0">
                <a:latin typeface="Trebuchet MS" panose="020B0603020202020204" pitchFamily="34" charset="0"/>
                <a:cs typeface="Times New Roman" panose="02020603050405020304" pitchFamily="18" charset="0"/>
              </a:rPr>
              <a:t>value</a:t>
            </a:r>
            <a:r>
              <a:rPr lang="en-US" sz="3200" b="0" spc="-120" dirty="0">
                <a:latin typeface="Trebuchet MS" panose="020B0603020202020204" pitchFamily="34" charset="0"/>
                <a:cs typeface="Times New Roman" panose="02020603050405020304" pitchFamily="18" charset="0"/>
              </a:rPr>
              <a:t> </a:t>
            </a:r>
            <a:r>
              <a:rPr lang="en-US" sz="3200" b="0" spc="-10" dirty="0">
                <a:latin typeface="Trebuchet MS" panose="020B0603020202020204" pitchFamily="34" charset="0"/>
                <a:cs typeface="Times New Roman" panose="02020603050405020304" pitchFamily="18" charset="0"/>
              </a:rPr>
              <a:t>proposition</a:t>
            </a:r>
            <a:br>
              <a:rPr lang="en-US" sz="3200" b="0" spc="-10" dirty="0">
                <a:latin typeface="Trebuchet MS" panose="020B0603020202020204" pitchFamily="34" charset="0"/>
                <a:cs typeface="Times New Roman" panose="02020603050405020304" pitchFamily="18" charset="0"/>
              </a:rPr>
            </a:br>
            <a:r>
              <a:rPr lang="en-US" sz="3200" b="0" spc="-10" dirty="0">
                <a:latin typeface="Trebuchet MS" panose="020B0603020202020204" pitchFamily="34" charset="0"/>
                <a:cs typeface="Times New Roman" panose="02020603050405020304" pitchFamily="18" charset="0"/>
              </a:rPr>
              <a:t>		5. </a:t>
            </a:r>
            <a:r>
              <a:rPr lang="en-US" sz="3200" b="0" dirty="0">
                <a:latin typeface="Trebuchet MS" panose="020B0603020202020204" pitchFamily="34" charset="0"/>
                <a:cs typeface="Times New Roman" panose="02020603050405020304" pitchFamily="18" charset="0"/>
              </a:rPr>
              <a:t>The</a:t>
            </a:r>
            <a:r>
              <a:rPr lang="en-US" sz="3200" b="0" spc="20" dirty="0">
                <a:latin typeface="Trebuchet MS" panose="020B0603020202020204" pitchFamily="34" charset="0"/>
                <a:cs typeface="Times New Roman" panose="02020603050405020304" pitchFamily="18" charset="0"/>
              </a:rPr>
              <a:t> </a:t>
            </a:r>
            <a:r>
              <a:rPr lang="en-US" sz="3200" b="0" dirty="0">
                <a:latin typeface="Trebuchet MS" panose="020B0603020202020204" pitchFamily="34" charset="0"/>
                <a:cs typeface="Times New Roman" panose="02020603050405020304" pitchFamily="18" charset="0"/>
              </a:rPr>
              <a:t>wow</a:t>
            </a:r>
            <a:r>
              <a:rPr lang="en-US" sz="3200" b="0" spc="90" dirty="0">
                <a:latin typeface="Trebuchet MS" panose="020B0603020202020204" pitchFamily="34" charset="0"/>
                <a:cs typeface="Times New Roman" panose="02020603050405020304" pitchFamily="18" charset="0"/>
              </a:rPr>
              <a:t> </a:t>
            </a:r>
            <a:r>
              <a:rPr lang="en-US" sz="3200" b="0" dirty="0">
                <a:latin typeface="Trebuchet MS" panose="020B0603020202020204" pitchFamily="34" charset="0"/>
                <a:cs typeface="Times New Roman" panose="02020603050405020304" pitchFamily="18" charset="0"/>
              </a:rPr>
              <a:t>in my </a:t>
            </a:r>
            <a:r>
              <a:rPr lang="en-US" sz="3200" b="0" spc="-10" dirty="0">
                <a:latin typeface="Trebuchet MS" panose="020B0603020202020204" pitchFamily="34" charset="0"/>
                <a:cs typeface="Times New Roman" panose="02020603050405020304" pitchFamily="18" charset="0"/>
              </a:rPr>
              <a:t>solution</a:t>
            </a:r>
            <a:br>
              <a:rPr lang="en-US" sz="3200" b="0" spc="-10" dirty="0">
                <a:latin typeface="Trebuchet MS" panose="020B0603020202020204" pitchFamily="34" charset="0"/>
                <a:cs typeface="Times New Roman" panose="02020603050405020304" pitchFamily="18" charset="0"/>
              </a:rPr>
            </a:br>
            <a:r>
              <a:rPr lang="en-US" sz="3200" b="0" spc="-10" dirty="0">
                <a:latin typeface="Trebuchet MS" panose="020B0603020202020204" pitchFamily="34" charset="0"/>
                <a:cs typeface="Times New Roman" panose="02020603050405020304" pitchFamily="18" charset="0"/>
              </a:rPr>
              <a:t>		6. </a:t>
            </a:r>
            <a:r>
              <a:rPr lang="en-IN" sz="3200" b="0" spc="-10" dirty="0">
                <a:latin typeface="Trebuchet MS" panose="020B0603020202020204" pitchFamily="34" charset="0"/>
                <a:cs typeface="Times New Roman" panose="02020603050405020304" pitchFamily="18" charset="0"/>
              </a:rPr>
              <a:t>Modelling</a:t>
            </a:r>
            <a:br>
              <a:rPr lang="en-IN" sz="3200" b="0" spc="-10" dirty="0">
                <a:latin typeface="Trebuchet MS" panose="020B0603020202020204" pitchFamily="34" charset="0"/>
                <a:cs typeface="Times New Roman" panose="02020603050405020304" pitchFamily="18" charset="0"/>
              </a:rPr>
            </a:br>
            <a:r>
              <a:rPr lang="en-IN" sz="3200" b="0" spc="-10" dirty="0">
                <a:latin typeface="Trebuchet MS" panose="020B0603020202020204" pitchFamily="34" charset="0"/>
                <a:cs typeface="Times New Roman" panose="02020603050405020304" pitchFamily="18" charset="0"/>
              </a:rPr>
              <a:t>		7. </a:t>
            </a:r>
            <a:r>
              <a:rPr lang="en-IN" sz="3200" b="0" spc="-60" dirty="0">
                <a:latin typeface="Trebuchet MS" panose="020B0603020202020204" pitchFamily="34" charset="0"/>
                <a:cs typeface="Times New Roman" panose="02020603050405020304" pitchFamily="18" charset="0"/>
              </a:rPr>
              <a:t>Result</a:t>
            </a:r>
            <a:br>
              <a:rPr lang="en-IN" sz="3200" b="0" spc="-60" dirty="0">
                <a:latin typeface="Trebuchet MS" panose="020B0603020202020204" pitchFamily="34" charset="0"/>
                <a:cs typeface="Times New Roman" panose="02020603050405020304" pitchFamily="18" charset="0"/>
              </a:rPr>
            </a:br>
            <a:r>
              <a:rPr lang="en-IN" sz="3200" b="0" spc="-60" dirty="0">
                <a:latin typeface="Trebuchet MS" panose="020B0603020202020204" pitchFamily="34" charset="0"/>
                <a:cs typeface="Times New Roman" panose="02020603050405020304" pitchFamily="18" charset="0"/>
              </a:rPr>
              <a:t>		8. Conclusion</a:t>
            </a:r>
            <a:br>
              <a:rPr lang="en-IN" sz="3200" spc="-10" dirty="0">
                <a:latin typeface="Trebuchet MS" panose="020B0603020202020204" pitchFamily="34" charset="0"/>
                <a:cs typeface="Times New Roman" panose="02020603050405020304" pitchFamily="18" charset="0"/>
              </a:rPr>
            </a:br>
            <a:endParaRPr sz="3200" spc="-10" dirty="0">
              <a:latin typeface="Trebuchet MS" panose="020B0603020202020204" pitchFamily="34"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1" y="575055"/>
            <a:ext cx="7157403" cy="575670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latin typeface="Trebuchet MS" panose="020B0603020202020204" pitchFamily="34" charset="0"/>
              </a:rPr>
              <a:t>PROBLEM</a:t>
            </a:r>
            <a:r>
              <a:rPr sz="4250" dirty="0">
                <a:latin typeface="Trebuchet MS" panose="020B0603020202020204" pitchFamily="34" charset="0"/>
              </a:rPr>
              <a:t>	</a:t>
            </a:r>
            <a:r>
              <a:rPr sz="4250" spc="-75" dirty="0">
                <a:latin typeface="Trebuchet MS" panose="020B0603020202020204" pitchFamily="34" charset="0"/>
              </a:rPr>
              <a:t>STATEMENT</a:t>
            </a:r>
            <a:br>
              <a:rPr lang="en-US" sz="4250" spc="-75" dirty="0">
                <a:latin typeface="Trebuchet MS" panose="020B0603020202020204" pitchFamily="34" charset="0"/>
              </a:rPr>
            </a:br>
            <a:br>
              <a:rPr lang="en-US" sz="4250" spc="-75" dirty="0">
                <a:latin typeface="Trebuchet MS" panose="020B0603020202020204" pitchFamily="34" charset="0"/>
              </a:rPr>
            </a:br>
            <a:r>
              <a:rPr lang="en-US" sz="2400" b="0" dirty="0">
                <a:latin typeface="Trebuchet MS" panose="020B0603020202020204" pitchFamily="34" charset="0"/>
                <a:cs typeface="Times New Roman" panose="02020603050405020304" pitchFamily="18" charset="0"/>
              </a:rPr>
              <a:t>The objective of this project is to develop a cutting-edge text-to-image model utilizing Stack-GAN, capable of producing top-tier images from textual prompts. The existing challenge lies in the inadequacy of current text-to-image models to generate images that are both realistic and diverse. Often, the generated images lack intricate details or exhibit oversimplified features. This limitation poses a significant obstacle in various domains like product design, advertising, and entertainment, where the quality and diversity of images play a crucial role in achieving success.</a:t>
            </a:r>
            <a:endParaRPr sz="2400" b="0" dirty="0">
              <a:latin typeface="Trebuchet MS" panose="020B0603020202020204" pitchFamily="34"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6981" y="197874"/>
            <a:ext cx="7566025" cy="6210675"/>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br>
              <a:rPr lang="en-US" sz="4250" spc="-10" dirty="0"/>
            </a:br>
            <a:br>
              <a:rPr lang="en-US" sz="2400" b="0" dirty="0"/>
            </a:br>
            <a:r>
              <a:rPr lang="en-US" sz="2400" b="0" dirty="0"/>
              <a:t>The project focuses on creating a text-to-image model using the Stack-GAN architecture to generate high-quality images from textual descriptions. The current challenge lies in the inability of existing models to produce realistic and diverse images, hindering applications such as product design, advertising, and entertainment. By enhancing semantic understanding and improving diversity and realism, this project aims to overcome these limitations. Through innovative training strategies and architectural modifications, the proposed model seeks to generate images that accurately reflect the input text, thereby addressing the pressing need for advanced text-to-image synthesis techniques.</a:t>
            </a:r>
            <a:endParaRPr sz="24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2005292"/>
          </a:xfrm>
          <a:prstGeom prst="rect">
            <a:avLst/>
          </a:prstGeom>
        </p:spPr>
        <p:txBody>
          <a:bodyPr vert="horz" wrap="square" lIns="0" tIns="522858" rIns="0" bIns="0" rtlCol="0">
            <a:spAutoFit/>
          </a:bodyPr>
          <a:lstStyle/>
          <a:p>
            <a:pPr marL="153670">
              <a:lnSpc>
                <a:spcPct val="100000"/>
              </a:lnSpc>
              <a:spcBef>
                <a:spcPts val="130"/>
              </a:spcBef>
            </a:pPr>
            <a:r>
              <a:rPr lang="en-US" sz="3200" dirty="0"/>
              <a:t>WHO</a:t>
            </a:r>
            <a:r>
              <a:rPr lang="en-US" sz="3200" spc="-245" dirty="0"/>
              <a:t> </a:t>
            </a:r>
            <a:r>
              <a:rPr lang="en-US" sz="3200" dirty="0"/>
              <a:t>ARE</a:t>
            </a:r>
            <a:r>
              <a:rPr lang="en-US" sz="3200" spc="-70" dirty="0"/>
              <a:t> </a:t>
            </a:r>
            <a:r>
              <a:rPr lang="en-US" sz="3200" dirty="0"/>
              <a:t>THE</a:t>
            </a:r>
            <a:r>
              <a:rPr lang="en-US" sz="3200" spc="-55" dirty="0"/>
              <a:t> </a:t>
            </a:r>
            <a:r>
              <a:rPr lang="en-US" sz="3200" dirty="0"/>
              <a:t>END</a:t>
            </a:r>
            <a:r>
              <a:rPr lang="en-US" sz="3200" spc="-70" dirty="0"/>
              <a:t> </a:t>
            </a:r>
            <a:r>
              <a:rPr lang="en-US" sz="3200" spc="-10" dirty="0"/>
              <a:t>USERS?</a:t>
            </a:r>
            <a:br>
              <a:rPr lang="en-US" sz="3200" spc="-10" dirty="0"/>
            </a:br>
            <a:br>
              <a:rPr lang="en-IN" sz="3200" spc="-10" dirty="0"/>
            </a:br>
            <a:endParaRPr sz="3200" dirty="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C82D0AE1-16FD-2483-6A1F-52DA271FB950}"/>
              </a:ext>
            </a:extLst>
          </p:cNvPr>
          <p:cNvSpPr txBox="1"/>
          <p:nvPr/>
        </p:nvSpPr>
        <p:spPr>
          <a:xfrm>
            <a:off x="2286000" y="2204363"/>
            <a:ext cx="5372100" cy="1938992"/>
          </a:xfrm>
          <a:prstGeom prst="rect">
            <a:avLst/>
          </a:prstGeom>
          <a:noFill/>
        </p:spPr>
        <p:txBody>
          <a:bodyPr wrap="square" rtlCol="0">
            <a:spAutoFit/>
          </a:bodyPr>
          <a:lstStyle/>
          <a:p>
            <a:pPr marL="285750" indent="-285750">
              <a:buFont typeface="Arial" panose="020B0604020202020204" pitchFamily="34" charset="0"/>
              <a:buChar char="•"/>
            </a:pPr>
            <a:r>
              <a:rPr lang="en-IN" sz="2400" i="0" dirty="0">
                <a:solidFill>
                  <a:srgbClr val="0D0D0D"/>
                </a:solidFill>
                <a:effectLst/>
                <a:latin typeface="Söhne"/>
              </a:rPr>
              <a:t>Product designers</a:t>
            </a:r>
          </a:p>
          <a:p>
            <a:pPr marL="285750" indent="-285750">
              <a:buFont typeface="Arial" panose="020B0604020202020204" pitchFamily="34" charset="0"/>
              <a:buChar char="•"/>
            </a:pPr>
            <a:r>
              <a:rPr lang="en-IN" sz="2400" dirty="0">
                <a:solidFill>
                  <a:srgbClr val="0D0D0D"/>
                </a:solidFill>
                <a:latin typeface="Söhne"/>
              </a:rPr>
              <a:t>Advertising agencies</a:t>
            </a:r>
            <a:endParaRPr lang="en-IN" sz="2400" i="0" dirty="0">
              <a:solidFill>
                <a:srgbClr val="0D0D0D"/>
              </a:solidFill>
              <a:effectLst/>
              <a:latin typeface="Söhne"/>
            </a:endParaRPr>
          </a:p>
          <a:p>
            <a:pPr marL="285750" indent="-285750">
              <a:buFont typeface="Arial" panose="020B0604020202020204" pitchFamily="34" charset="0"/>
              <a:buChar char="•"/>
            </a:pPr>
            <a:r>
              <a:rPr lang="en-IN" sz="2400" i="0" dirty="0">
                <a:solidFill>
                  <a:srgbClr val="0D0D0D"/>
                </a:solidFill>
                <a:effectLst/>
                <a:latin typeface="Söhne"/>
              </a:rPr>
              <a:t>Graphic design firms</a:t>
            </a:r>
          </a:p>
          <a:p>
            <a:pPr marL="285750" indent="-285750">
              <a:buFont typeface="Arial" panose="020B0604020202020204" pitchFamily="34" charset="0"/>
              <a:buChar char="•"/>
            </a:pPr>
            <a:r>
              <a:rPr lang="en-IN" sz="2400" i="0" dirty="0">
                <a:solidFill>
                  <a:srgbClr val="0D0D0D"/>
                </a:solidFill>
                <a:effectLst/>
                <a:latin typeface="Söhne"/>
              </a:rPr>
              <a:t>Interior Designer</a:t>
            </a:r>
          </a:p>
          <a:p>
            <a:pPr marL="285750" indent="-285750">
              <a:buFont typeface="Arial" panose="020B0604020202020204" pitchFamily="34" charset="0"/>
              <a:buChar char="•"/>
            </a:pPr>
            <a:r>
              <a:rPr lang="en-IN" sz="2400" dirty="0">
                <a:solidFill>
                  <a:srgbClr val="0D0D0D"/>
                </a:solidFill>
                <a:latin typeface="Söhne"/>
              </a:rPr>
              <a:t>Entertainment Companies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CFE0EA22-47E8-A005-AB40-AC1762689C67}"/>
              </a:ext>
            </a:extLst>
          </p:cNvPr>
          <p:cNvSpPr txBox="1"/>
          <p:nvPr/>
        </p:nvSpPr>
        <p:spPr>
          <a:xfrm>
            <a:off x="2888996" y="1600200"/>
            <a:ext cx="6934200" cy="5355312"/>
          </a:xfrm>
          <a:prstGeom prst="rect">
            <a:avLst/>
          </a:prstGeom>
          <a:noFill/>
        </p:spPr>
        <p:txBody>
          <a:bodyPr wrap="square" rtlCol="0">
            <a:spAutoFit/>
          </a:bodyPr>
          <a:lstStyle/>
          <a:p>
            <a:r>
              <a:rPr lang="en-IN" b="1" dirty="0">
                <a:latin typeface="Trebuchet MS" panose="020B0603020202020204" pitchFamily="34" charset="0"/>
              </a:rPr>
              <a:t>Solution:</a:t>
            </a:r>
          </a:p>
          <a:p>
            <a:r>
              <a:rPr lang="en-IN" dirty="0">
                <a:latin typeface="Trebuchet MS" panose="020B0603020202020204" pitchFamily="34" charset="0"/>
              </a:rPr>
              <a:t>	</a:t>
            </a:r>
            <a:r>
              <a:rPr lang="en-US" b="0" i="0" dirty="0">
                <a:solidFill>
                  <a:srgbClr val="0D0D0D"/>
                </a:solidFill>
                <a:effectLst/>
                <a:latin typeface="Trebuchet MS" panose="020B0603020202020204" pitchFamily="34" charset="0"/>
              </a:rPr>
              <a:t>The proposed solutions encompass advanced semantic understanding through natural language processing techniques, leveraging the Stack-GAN architecture's multi-stage approach for hierarchical image generation, integrating feedback mechanisms for iterative image refinement, and employing transfer learning and fine-tuning for domain-specific adaptation. By enhancing semantic comprehension, the model ensures faithful translation of textual descriptions into high-quality images, catering to diverse industries like product design and advertising. Multi-stage generation facilitates the creation of realistic and diverse images, while feedback mechanisms enable customization to meet specific quality standards or user preferences. </a:t>
            </a:r>
          </a:p>
          <a:p>
            <a:endParaRPr lang="en-IN" dirty="0">
              <a:latin typeface="Trebuchet MS" panose="020B0603020202020204" pitchFamily="34" charset="0"/>
            </a:endParaRPr>
          </a:p>
          <a:p>
            <a:r>
              <a:rPr lang="en-IN" b="1" dirty="0">
                <a:latin typeface="Trebuchet MS" panose="020B0603020202020204" pitchFamily="34" charset="0"/>
              </a:rPr>
              <a:t>Value Proposition:</a:t>
            </a:r>
          </a:p>
          <a:p>
            <a:pPr marL="285750" indent="-285750">
              <a:buFont typeface="Arial" panose="020B0604020202020204" pitchFamily="34" charset="0"/>
              <a:buChar char="•"/>
            </a:pPr>
            <a:r>
              <a:rPr lang="en-IN" b="0" i="0" dirty="0">
                <a:solidFill>
                  <a:srgbClr val="0D0D0D"/>
                </a:solidFill>
                <a:effectLst/>
                <a:latin typeface="Söhne"/>
              </a:rPr>
              <a:t>Advanced Semantic Understanding</a:t>
            </a:r>
          </a:p>
          <a:p>
            <a:pPr marL="285750" indent="-285750">
              <a:buFont typeface="Arial" panose="020B0604020202020204" pitchFamily="34" charset="0"/>
              <a:buChar char="•"/>
            </a:pPr>
            <a:r>
              <a:rPr lang="en-IN" b="0" i="0" dirty="0">
                <a:solidFill>
                  <a:srgbClr val="0D0D0D"/>
                </a:solidFill>
                <a:effectLst/>
                <a:latin typeface="Söhne"/>
              </a:rPr>
              <a:t>Multi-Stage Image Generation</a:t>
            </a:r>
          </a:p>
          <a:p>
            <a:pPr marL="285750" indent="-285750">
              <a:buFont typeface="Arial" panose="020B0604020202020204" pitchFamily="34" charset="0"/>
              <a:buChar char="•"/>
            </a:pPr>
            <a:r>
              <a:rPr lang="en-US" b="0" i="0" dirty="0">
                <a:solidFill>
                  <a:srgbClr val="0D0D0D"/>
                </a:solidFill>
                <a:effectLst/>
                <a:latin typeface="Söhne"/>
              </a:rPr>
              <a:t>Feedback Mechanisms for Image Refinement</a:t>
            </a:r>
            <a:endParaRPr lang="en-IN" dirty="0">
              <a:latin typeface="Trebuchet MS" panose="020B0603020202020204" pitchFamily="34" charset="0"/>
            </a:endParaRPr>
          </a:p>
          <a:p>
            <a:pPr marL="285750" indent="-285750">
              <a:buFont typeface="Arial" panose="020B0604020202020204" pitchFamily="34" charset="0"/>
              <a:buChar char="•"/>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US" sz="4250" dirty="0"/>
              <a:t>MY</a:t>
            </a:r>
            <a:r>
              <a:rPr sz="4250" dirty="0"/>
              <a:t>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C8CA6970-5CFC-5125-33F5-3110430F5E70}"/>
              </a:ext>
            </a:extLst>
          </p:cNvPr>
          <p:cNvSpPr txBox="1"/>
          <p:nvPr/>
        </p:nvSpPr>
        <p:spPr>
          <a:xfrm>
            <a:off x="2491617" y="1225689"/>
            <a:ext cx="6791325" cy="5632311"/>
          </a:xfrm>
          <a:prstGeom prst="rect">
            <a:avLst/>
          </a:prstGeom>
          <a:noFill/>
        </p:spPr>
        <p:txBody>
          <a:bodyPr wrap="square" rtlCol="0">
            <a:spAutoFit/>
          </a:bodyPr>
          <a:lstStyle/>
          <a:p>
            <a:r>
              <a:rPr lang="en-US" sz="2400" b="0" i="0" dirty="0">
                <a:solidFill>
                  <a:srgbClr val="0D0D0D"/>
                </a:solidFill>
                <a:effectLst/>
                <a:latin typeface="Trebuchet MS" panose="020B0603020202020204" pitchFamily="34" charset="0"/>
              </a:rPr>
              <a:t>The "wow" factor in our project lies in seamlessly fusing cutting-edge technologies and creative innovation to push text-to-image synthesis boundaries. Integrating advanced semantic understanding, multi-stage image generation, and innovative feedback mechanisms, our model transcends limitations to produce breathtakingly realistic visual representations. What sets our project apart is its adaptability, enabled by transfer learning and fine-tuning techniques, ensuring tailored solutions for diverse industries. Each output is meticulously crafted to embody the desired aesthetic, delivering an unparalleled wow factor that captivates audiences.</a:t>
            </a:r>
            <a:endParaRPr lang="en-IN" sz="2400"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39775" y="291147"/>
            <a:ext cx="3304540" cy="752129"/>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Box 6">
            <a:extLst>
              <a:ext uri="{FF2B5EF4-FFF2-40B4-BE49-F238E27FC236}">
                <a16:creationId xmlns:a16="http://schemas.microsoft.com/office/drawing/2014/main" id="{95A268BF-2BEB-5AAD-B04F-97269A52A26C}"/>
              </a:ext>
            </a:extLst>
          </p:cNvPr>
          <p:cNvSpPr txBox="1"/>
          <p:nvPr/>
        </p:nvSpPr>
        <p:spPr>
          <a:xfrm>
            <a:off x="0" y="1351671"/>
            <a:ext cx="7832408" cy="5324535"/>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Söhne"/>
              </a:rPr>
              <a:t>Data Collection</a:t>
            </a:r>
            <a:r>
              <a:rPr lang="en-US" sz="2000" b="0" i="0" dirty="0">
                <a:solidFill>
                  <a:srgbClr val="0D0D0D"/>
                </a:solidFill>
                <a:effectLst/>
                <a:latin typeface="Söhne"/>
              </a:rPr>
              <a:t>: </a:t>
            </a:r>
          </a:p>
          <a:p>
            <a:pPr algn="l">
              <a:buFont typeface="Arial" panose="020B0604020202020204" pitchFamily="34" charset="0"/>
              <a:buChar char="•"/>
            </a:pPr>
            <a:r>
              <a:rPr lang="en-US" sz="2000" b="0" i="0" dirty="0">
                <a:solidFill>
                  <a:srgbClr val="0D0D0D"/>
                </a:solidFill>
                <a:effectLst/>
                <a:latin typeface="Söhne"/>
              </a:rPr>
              <a:t>Gather dataset of paired text descriptions and images from wildlife photography domain.</a:t>
            </a:r>
          </a:p>
          <a:p>
            <a:pPr algn="l">
              <a:buFont typeface="Arial" panose="020B0604020202020204" pitchFamily="34" charset="0"/>
              <a:buChar char="•"/>
            </a:pPr>
            <a:r>
              <a:rPr lang="en-US" sz="2000" b="0" i="0" dirty="0">
                <a:solidFill>
                  <a:srgbClr val="0D0D0D"/>
                </a:solidFill>
                <a:effectLst/>
                <a:latin typeface="Söhne"/>
              </a:rPr>
              <a:t>Ensure diversity of animal species and detailed textual descriptions.</a:t>
            </a:r>
          </a:p>
          <a:p>
            <a:pPr algn="l">
              <a:buFont typeface="Arial" panose="020B0604020202020204" pitchFamily="34" charset="0"/>
              <a:buChar char="•"/>
            </a:pPr>
            <a:r>
              <a:rPr lang="en-US" sz="2000" b="0" i="0" dirty="0">
                <a:solidFill>
                  <a:srgbClr val="0D0D0D"/>
                </a:solidFill>
                <a:effectLst/>
                <a:latin typeface="Söhne"/>
              </a:rPr>
              <a:t>Curate data from wildlife photography archives or online repositories.</a:t>
            </a:r>
          </a:p>
          <a:p>
            <a:pPr algn="l"/>
            <a:endParaRPr lang="en-US" sz="2000" dirty="0">
              <a:solidFill>
                <a:srgbClr val="0D0D0D"/>
              </a:solidFill>
              <a:latin typeface="Söhne"/>
            </a:endParaRPr>
          </a:p>
          <a:p>
            <a:pPr algn="l"/>
            <a:r>
              <a:rPr lang="en-US" sz="2000" b="1" i="0" dirty="0">
                <a:solidFill>
                  <a:srgbClr val="0D0D0D"/>
                </a:solidFill>
                <a:effectLst/>
                <a:latin typeface="Söhne"/>
              </a:rPr>
              <a:t>2.Preprocessing</a:t>
            </a:r>
            <a:r>
              <a:rPr lang="en-US" sz="2000" b="0" i="0" dirty="0">
                <a:solidFill>
                  <a:srgbClr val="0D0D0D"/>
                </a:solidFill>
                <a:effectLst/>
                <a:latin typeface="Söhne"/>
              </a:rPr>
              <a:t>:</a:t>
            </a:r>
          </a:p>
          <a:p>
            <a:pPr algn="l">
              <a:buFont typeface="Arial" panose="020B0604020202020204" pitchFamily="34" charset="0"/>
              <a:buChar char="•"/>
            </a:pPr>
            <a:r>
              <a:rPr lang="en-US" sz="2000" b="0" i="0" dirty="0">
                <a:solidFill>
                  <a:srgbClr val="0D0D0D"/>
                </a:solidFill>
                <a:effectLst/>
                <a:latin typeface="Söhne"/>
              </a:rPr>
              <a:t>Tokenize and encode textual descriptions for numerical representation.</a:t>
            </a:r>
          </a:p>
          <a:p>
            <a:pPr algn="l">
              <a:buFont typeface="Arial" panose="020B0604020202020204" pitchFamily="34" charset="0"/>
              <a:buChar char="•"/>
            </a:pPr>
            <a:r>
              <a:rPr lang="en-US" sz="2000" b="0" i="0" dirty="0">
                <a:solidFill>
                  <a:srgbClr val="0D0D0D"/>
                </a:solidFill>
                <a:effectLst/>
                <a:latin typeface="Söhne"/>
              </a:rPr>
              <a:t>Resize and normalize images to a fixed size for consistency.</a:t>
            </a:r>
          </a:p>
          <a:p>
            <a:pPr algn="l">
              <a:buFont typeface="Arial" panose="020B0604020202020204" pitchFamily="34" charset="0"/>
              <a:buChar char="•"/>
            </a:pPr>
            <a:r>
              <a:rPr lang="en-US" sz="2000" b="0" i="0" dirty="0">
                <a:solidFill>
                  <a:srgbClr val="0D0D0D"/>
                </a:solidFill>
                <a:effectLst/>
                <a:latin typeface="Söhne"/>
              </a:rPr>
              <a:t>Apply data augmentation techniques to enhance dataset diversity.</a:t>
            </a:r>
          </a:p>
          <a:p>
            <a:pPr algn="l"/>
            <a:endParaRPr lang="en-US" sz="2000" b="0" i="0" dirty="0">
              <a:solidFill>
                <a:srgbClr val="0D0D0D"/>
              </a:solidFill>
              <a:effectLst/>
              <a:latin typeface="Söhne"/>
            </a:endParaRPr>
          </a:p>
          <a:p>
            <a:pPr algn="l"/>
            <a:r>
              <a:rPr lang="en-US" sz="2000" b="1" i="0" dirty="0">
                <a:solidFill>
                  <a:srgbClr val="0D0D0D"/>
                </a:solidFill>
                <a:effectLst/>
                <a:latin typeface="Söhne"/>
              </a:rPr>
              <a:t>3.Model Architecture Design</a:t>
            </a:r>
            <a:r>
              <a:rPr lang="en-US" sz="2000" b="0" i="0" dirty="0">
                <a:solidFill>
                  <a:srgbClr val="0D0D0D"/>
                </a:solidFill>
                <a:effectLst/>
                <a:latin typeface="Söhne"/>
              </a:rPr>
              <a:t>:</a:t>
            </a:r>
          </a:p>
          <a:p>
            <a:pPr algn="l">
              <a:buFont typeface="Arial" panose="020B0604020202020204" pitchFamily="34" charset="0"/>
              <a:buChar char="•"/>
            </a:pPr>
            <a:r>
              <a:rPr lang="en-US" sz="2000" b="0" i="0" dirty="0">
                <a:solidFill>
                  <a:srgbClr val="0D0D0D"/>
                </a:solidFill>
                <a:effectLst/>
                <a:latin typeface="Söhne"/>
              </a:rPr>
              <a:t>Implement Stack-GAN framework with Stage-I and Stage-II generators.</a:t>
            </a:r>
          </a:p>
          <a:p>
            <a:pPr algn="l">
              <a:buFont typeface="Arial" panose="020B0604020202020204" pitchFamily="34" charset="0"/>
              <a:buChar char="•"/>
            </a:pPr>
            <a:r>
              <a:rPr lang="en-US" sz="2000" b="0" i="0" dirty="0">
                <a:solidFill>
                  <a:srgbClr val="0D0D0D"/>
                </a:solidFill>
                <a:effectLst/>
                <a:latin typeface="Söhne"/>
              </a:rPr>
              <a:t>Stage-I generator generates low-resolution image from text embeddings.</a:t>
            </a:r>
          </a:p>
          <a:p>
            <a:pPr algn="l">
              <a:buFont typeface="Arial" panose="020B0604020202020204" pitchFamily="34" charset="0"/>
              <a:buChar char="•"/>
            </a:pPr>
            <a:r>
              <a:rPr lang="en-US" sz="2000" b="0" i="0" dirty="0">
                <a:solidFill>
                  <a:srgbClr val="0D0D0D"/>
                </a:solidFill>
                <a:effectLst/>
                <a:latin typeface="Söhne"/>
              </a:rPr>
              <a:t>Stage-II generator refines image using low-resolution output and text embeddings.</a:t>
            </a:r>
          </a:p>
          <a:p>
            <a:endParaRPr lang="en-IN" sz="2000" dirty="0"/>
          </a:p>
        </p:txBody>
      </p:sp>
      <p:pic>
        <p:nvPicPr>
          <p:cNvPr id="12" name="Picture 11">
            <a:extLst>
              <a:ext uri="{FF2B5EF4-FFF2-40B4-BE49-F238E27FC236}">
                <a16:creationId xmlns:a16="http://schemas.microsoft.com/office/drawing/2014/main" id="{44300033-C859-A53D-0125-44D90746CBAC}"/>
              </a:ext>
            </a:extLst>
          </p:cNvPr>
          <p:cNvPicPr>
            <a:picLocks noChangeAspect="1"/>
          </p:cNvPicPr>
          <p:nvPr/>
        </p:nvPicPr>
        <p:blipFill>
          <a:blip r:embed="rId3"/>
          <a:stretch>
            <a:fillRect/>
          </a:stretch>
        </p:blipFill>
        <p:spPr>
          <a:xfrm>
            <a:off x="8003156" y="2304312"/>
            <a:ext cx="3479267" cy="22493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TotalTime>
  <Words>976</Words>
  <Application>Microsoft Office PowerPoint</Application>
  <PresentationFormat>Widescreen</PresentationFormat>
  <Paragraphs>85</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Söhne</vt:lpstr>
      <vt:lpstr>Trebuchet MS</vt:lpstr>
      <vt:lpstr>Office Theme</vt:lpstr>
      <vt:lpstr>PowerPoint Presentation</vt:lpstr>
      <vt:lpstr>PROJECT TITLE        TEXT TO IMAGE USING STACK-GAN</vt:lpstr>
      <vt:lpstr>AGENDA    1. Problem statement   2. Project overview   3. Who are the end users?   4. Solution and its value proposition   5. The wow in my solution   6. Modelling   7. Result   8. Conclusion </vt:lpstr>
      <vt:lpstr>PROBLEM STATEMENT  The objective of this project is to develop a cutting-edge text-to-image model utilizing Stack-GAN, capable of producing top-tier images from textual prompts. The existing challenge lies in the inadequacy of current text-to-image models to generate images that are both realistic and diverse. Often, the generated images lack intricate details or exhibit oversimplified features. This limitation poses a significant obstacle in various domains like product design, advertising, and entertainment, where the quality and diversity of images play a crucial role in achieving success.</vt:lpstr>
      <vt:lpstr>PROJECT OVERVIEW  The project focuses on creating a text-to-image model using the Stack-GAN architecture to generate high-quality images from textual descriptions. The current challenge lies in the inability of existing models to produce realistic and diverse images, hindering applications such as product design, advertising, and entertainment. By enhancing semantic understanding and improving diversity and realism, this project aims to overcome these limitations. Through innovative training strategies and architectural modifications, the proposed model seeks to generate images that accurately reflect the input text, thereby addressing the pressing need for advanced text-to-image synthesis techniques.</vt:lpstr>
      <vt:lpstr>WHO ARE THE END USERS?  </vt:lpstr>
      <vt:lpstr>SOLUTION AND ITS VALUE PROPOSITION</vt:lpstr>
      <vt:lpstr>THE WOW IN MY SOLUTION</vt:lpstr>
      <vt:lpstr>MODELLING</vt:lpstr>
      <vt:lpstr>PowerPoint Presentation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SRIMATHI</dc:creator>
  <cp:lastModifiedBy>Sreelekha S</cp:lastModifiedBy>
  <cp:revision>9</cp:revision>
  <dcterms:created xsi:type="dcterms:W3CDTF">2024-04-03T05:24:48Z</dcterms:created>
  <dcterms:modified xsi:type="dcterms:W3CDTF">2024-04-03T17:52:03Z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