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18" roundtripDataSignature="AMtx7mg4lfdhKlbludSue4dx/rl2IoaQ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6: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7: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8: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8: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4"/>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6"/>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7"/>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7"/>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7"/>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7"/>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8"/>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 name="Google Shape;11;p1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 name="Google Shape;12;p1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 name="Google Shape;13;p1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 name="Google Shape;14;p1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 name="Google Shape;15;p1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 name="Google Shape;16;p1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 name="Google Shape;17;p1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 name="Google Shape;18;p1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 name="Google Shape;19;p1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 name="Google Shape;20;p1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3"/>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1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grpSp>
        <p:nvGrpSpPr>
          <p:cNvPr id="57" name="Google Shape;57;p1"/>
          <p:cNvGrpSpPr/>
          <p:nvPr/>
        </p:nvGrpSpPr>
        <p:grpSpPr>
          <a:xfrm>
            <a:off x="742950" y="1104900"/>
            <a:ext cx="1743075" cy="1333500"/>
            <a:chOff x="742950" y="1104900"/>
            <a:chExt cx="1743075" cy="1333500"/>
          </a:xfrm>
        </p:grpSpPr>
        <p:sp>
          <p:nvSpPr>
            <p:cNvPr id="58" name="Google Shape;58;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 name="Google Shape;59;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60" name="Google Shape;60;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1" name="Google Shape;61;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2" name="Google Shape;62;p1"/>
          <p:cNvSpPr txBox="1"/>
          <p:nvPr/>
        </p:nvSpPr>
        <p:spPr>
          <a:xfrm>
            <a:off x="2362200" y="2988688"/>
            <a:ext cx="7239000" cy="9735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2000">
                <a:latin typeface="Trebuchet MS"/>
                <a:ea typeface="Trebuchet MS"/>
                <a:cs typeface="Trebuchet MS"/>
                <a:sym typeface="Trebuchet MS"/>
              </a:rPr>
              <a:t>PRESENTED BY: SREE LEKHA S</a:t>
            </a:r>
            <a:endParaRPr/>
          </a:p>
          <a:p>
            <a:pPr indent="0" lvl="0" marL="12700" rtl="0" algn="l">
              <a:lnSpc>
                <a:spcPct val="100000"/>
              </a:lnSpc>
              <a:spcBef>
                <a:spcPts val="130"/>
              </a:spcBef>
              <a:spcAft>
                <a:spcPts val="0"/>
              </a:spcAft>
              <a:buNone/>
            </a:pPr>
            <a:r>
              <a:rPr lang="en-US" sz="2000">
                <a:latin typeface="Trebuchet MS"/>
                <a:ea typeface="Trebuchet MS"/>
                <a:cs typeface="Trebuchet MS"/>
                <a:sym typeface="Trebuchet MS"/>
              </a:rPr>
              <a:t>REGISTER NO  : au711721243105</a:t>
            </a:r>
            <a:endParaRPr/>
          </a:p>
          <a:p>
            <a:pPr indent="0" lvl="0" marL="12700" rtl="0" algn="l">
              <a:lnSpc>
                <a:spcPct val="100000"/>
              </a:lnSpc>
              <a:spcBef>
                <a:spcPts val="130"/>
              </a:spcBef>
              <a:spcAft>
                <a:spcPts val="0"/>
              </a:spcAft>
              <a:buNone/>
            </a:pPr>
            <a:r>
              <a:rPr lang="en-US" sz="2000">
                <a:latin typeface="Trebuchet MS"/>
                <a:ea typeface="Trebuchet MS"/>
                <a:cs typeface="Trebuchet MS"/>
                <a:sym typeface="Trebuchet MS"/>
              </a:rPr>
              <a:t>DEPARTMENT  : KGISL Institute of Technology</a:t>
            </a:r>
            <a:endParaRPr sz="2000">
              <a:latin typeface="Trebuchet MS"/>
              <a:ea typeface="Trebuchet MS"/>
              <a:cs typeface="Trebuchet MS"/>
              <a:sym typeface="Trebuchet MS"/>
            </a:endParaRPr>
          </a:p>
        </p:txBody>
      </p:sp>
      <p:pic>
        <p:nvPicPr>
          <p:cNvPr id="63" name="Google Shape;63;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4" name="Google Shape;64;p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5" name="Google Shape;65;p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66" name="Google Shape;66;p1"/>
          <p:cNvSpPr txBox="1"/>
          <p:nvPr/>
        </p:nvSpPr>
        <p:spPr>
          <a:xfrm>
            <a:off x="1578300" y="431050"/>
            <a:ext cx="7935900" cy="585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3200">
                <a:latin typeface="Trebuchet MS"/>
                <a:ea typeface="Trebuchet MS"/>
                <a:cs typeface="Trebuchet MS"/>
                <a:sym typeface="Trebuchet MS"/>
              </a:rPr>
              <a:t>TERRAIN RECOGNITION USING YOLOv8</a:t>
            </a:r>
            <a:endParaRPr b="1" sz="3200">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0"/>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01" name="Google Shape;201;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2" name="Google Shape;202;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3" name="Google Shape;203;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04" name="Google Shape;204;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5" name="Google Shape;205;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06" name="Google Shape;206;p10"/>
          <p:cNvSpPr txBox="1"/>
          <p:nvPr/>
        </p:nvSpPr>
        <p:spPr>
          <a:xfrm>
            <a:off x="644550" y="-139200"/>
            <a:ext cx="8709000" cy="8925600"/>
          </a:xfrm>
          <a:prstGeom prst="rect">
            <a:avLst/>
          </a:prstGeom>
          <a:noFill/>
          <a:ln>
            <a:noFill/>
          </a:ln>
        </p:spPr>
        <p:txBody>
          <a:bodyPr anchorCtr="0" anchor="t" bIns="0" lIns="0" spcFirstLastPara="1" rIns="0" wrap="square" tIns="13325">
            <a:spAutoFit/>
          </a:bodyPr>
          <a:lstStyle/>
          <a:p>
            <a:pPr indent="0" lvl="0" marL="457200" rtl="0" algn="l">
              <a:spcBef>
                <a:spcPts val="0"/>
              </a:spcBef>
              <a:spcAft>
                <a:spcPts val="0"/>
              </a:spcAft>
              <a:buNone/>
            </a:pPr>
            <a:r>
              <a:t/>
            </a:r>
            <a:endParaRPr sz="2000">
              <a:solidFill>
                <a:srgbClr val="0D0D0D"/>
              </a:solidFill>
            </a:endParaRPr>
          </a:p>
          <a:p>
            <a:pPr indent="0" lvl="0" marL="0" rtl="0" algn="l">
              <a:spcBef>
                <a:spcPts val="0"/>
              </a:spcBef>
              <a:spcAft>
                <a:spcPts val="0"/>
              </a:spcAft>
              <a:buNone/>
            </a:pPr>
            <a:r>
              <a:rPr b="1" lang="en-US" sz="2000">
                <a:solidFill>
                  <a:srgbClr val="0D0D0D"/>
                </a:solidFill>
              </a:rPr>
              <a:t>4.   Data Creation:</a:t>
            </a:r>
            <a:r>
              <a:rPr lang="en-US" sz="2000">
                <a:solidFill>
                  <a:srgbClr val="0D0D0D"/>
                </a:solidFill>
              </a:rPr>
              <a:t> </a:t>
            </a:r>
            <a:endParaRPr>
              <a:solidFill>
                <a:schemeClr val="dk1"/>
              </a:solidFill>
            </a:endParaRPr>
          </a:p>
          <a:p>
            <a:pPr indent="-355600" lvl="1" marL="914400" rtl="0" algn="l">
              <a:spcBef>
                <a:spcPts val="0"/>
              </a:spcBef>
              <a:spcAft>
                <a:spcPts val="0"/>
              </a:spcAft>
              <a:buClr>
                <a:srgbClr val="0D0D0D"/>
              </a:buClr>
              <a:buSzPts val="2000"/>
              <a:buChar char="○"/>
            </a:pPr>
            <a:r>
              <a:rPr lang="en-US" sz="2000">
                <a:solidFill>
                  <a:srgbClr val="0D0D0D"/>
                </a:solidFill>
                <a:highlight>
                  <a:srgbClr val="FFFFFF"/>
                </a:highlight>
              </a:rPr>
              <a:t>Processed and formatted the annotated data to create a dataset suitable for training the model.</a:t>
            </a:r>
            <a:endParaRPr sz="2000">
              <a:solidFill>
                <a:srgbClr val="0D0D0D"/>
              </a:solidFill>
              <a:highlight>
                <a:srgbClr val="FFFFFF"/>
              </a:highlight>
            </a:endParaRPr>
          </a:p>
          <a:p>
            <a:pPr indent="-355600" lvl="1" marL="914400" rtl="0" algn="l">
              <a:spcBef>
                <a:spcPts val="0"/>
              </a:spcBef>
              <a:spcAft>
                <a:spcPts val="0"/>
              </a:spcAft>
              <a:buClr>
                <a:srgbClr val="0D0D0D"/>
              </a:buClr>
              <a:buSzPts val="2000"/>
              <a:buChar char="○"/>
            </a:pPr>
            <a:r>
              <a:rPr lang="en-US" sz="2000">
                <a:solidFill>
                  <a:srgbClr val="0D0D0D"/>
                </a:solidFill>
                <a:highlight>
                  <a:srgbClr val="FFFFFF"/>
                </a:highlight>
              </a:rPr>
              <a:t>Divided the dataset into training, validation, and test sets to ensure accurate model evaluation.</a:t>
            </a:r>
            <a:endParaRPr sz="2000">
              <a:solidFill>
                <a:srgbClr val="0D0D0D"/>
              </a:solidFill>
              <a:highlight>
                <a:srgbClr val="FFFFFF"/>
              </a:highlight>
            </a:endParaRPr>
          </a:p>
          <a:p>
            <a:pPr indent="0" lvl="0" marL="0" rtl="0" algn="l">
              <a:spcBef>
                <a:spcPts val="0"/>
              </a:spcBef>
              <a:spcAft>
                <a:spcPts val="0"/>
              </a:spcAft>
              <a:buNone/>
            </a:pPr>
            <a:r>
              <a:rPr b="1" lang="en-US" sz="2000">
                <a:solidFill>
                  <a:srgbClr val="0D0D0D"/>
                </a:solidFill>
              </a:rPr>
              <a:t>5.   Model Training</a:t>
            </a:r>
            <a:r>
              <a:rPr lang="en-US" sz="2000">
                <a:solidFill>
                  <a:srgbClr val="0D0D0D"/>
                </a:solidFill>
              </a:rPr>
              <a:t>:</a:t>
            </a:r>
            <a:endParaRPr sz="2000">
              <a:solidFill>
                <a:srgbClr val="0D0D0D"/>
              </a:solidFill>
              <a:highlight>
                <a:srgbClr val="FFFFFF"/>
              </a:highlight>
            </a:endParaRPr>
          </a:p>
          <a:p>
            <a:pPr indent="-355600" lvl="1" marL="914400" rtl="0" algn="l">
              <a:spcBef>
                <a:spcPts val="0"/>
              </a:spcBef>
              <a:spcAft>
                <a:spcPts val="0"/>
              </a:spcAft>
              <a:buClr>
                <a:srgbClr val="0D0D0D"/>
              </a:buClr>
              <a:buSzPts val="2000"/>
              <a:buChar char="○"/>
            </a:pPr>
            <a:r>
              <a:rPr lang="en-US" sz="2000">
                <a:solidFill>
                  <a:srgbClr val="0D0D0D"/>
                </a:solidFill>
                <a:highlight>
                  <a:srgbClr val="FFFFFF"/>
                </a:highlight>
              </a:rPr>
              <a:t>Utilized the YOLOv8 architecture for terrain recognition, leveraging its object detection capabilities.</a:t>
            </a:r>
            <a:endParaRPr sz="2000">
              <a:solidFill>
                <a:schemeClr val="dk1"/>
              </a:solidFill>
            </a:endParaRPr>
          </a:p>
          <a:p>
            <a:pPr indent="-355600" lvl="1" marL="914400" rtl="0" algn="l">
              <a:spcBef>
                <a:spcPts val="0"/>
              </a:spcBef>
              <a:spcAft>
                <a:spcPts val="0"/>
              </a:spcAft>
              <a:buClr>
                <a:srgbClr val="0D0D0D"/>
              </a:buClr>
              <a:buSzPts val="2000"/>
              <a:buChar char="○"/>
            </a:pPr>
            <a:r>
              <a:rPr lang="en-US" sz="2000">
                <a:solidFill>
                  <a:srgbClr val="0D0D0D"/>
                </a:solidFill>
                <a:highlight>
                  <a:srgbClr val="FFFFFF"/>
                </a:highlight>
              </a:rPr>
              <a:t>A Trained the model on the annotated dataset using fine-tuning techniques to improve its accuracy and generalization.</a:t>
            </a:r>
            <a:endParaRPr sz="2000">
              <a:solidFill>
                <a:srgbClr val="0D0D0D"/>
              </a:solidFill>
              <a:highlight>
                <a:srgbClr val="FFFFFF"/>
              </a:highlight>
            </a:endParaRPr>
          </a:p>
          <a:p>
            <a:pPr indent="0" lvl="0" marL="0" rtl="0" algn="l">
              <a:spcBef>
                <a:spcPts val="0"/>
              </a:spcBef>
              <a:spcAft>
                <a:spcPts val="0"/>
              </a:spcAft>
              <a:buNone/>
            </a:pPr>
            <a:r>
              <a:rPr b="1" lang="en-US" sz="2000">
                <a:solidFill>
                  <a:srgbClr val="0D0D0D"/>
                </a:solidFill>
                <a:highlight>
                  <a:srgbClr val="FFFFFF"/>
                </a:highlight>
              </a:rPr>
              <a:t>6.  Evaluation and Validation:</a:t>
            </a:r>
            <a:endParaRPr b="1" sz="2000">
              <a:solidFill>
                <a:srgbClr val="0D0D0D"/>
              </a:solidFill>
              <a:highlight>
                <a:srgbClr val="FFFFFF"/>
              </a:highlight>
            </a:endParaRPr>
          </a:p>
          <a:p>
            <a:pPr indent="-355600" lvl="1" marL="914400" rtl="0" algn="l">
              <a:spcBef>
                <a:spcPts val="0"/>
              </a:spcBef>
              <a:spcAft>
                <a:spcPts val="0"/>
              </a:spcAft>
              <a:buClr>
                <a:srgbClr val="0D0D0D"/>
              </a:buClr>
              <a:buSzPts val="2000"/>
              <a:buChar char="○"/>
            </a:pPr>
            <a:r>
              <a:rPr lang="en-US" sz="2000">
                <a:solidFill>
                  <a:srgbClr val="0D0D0D"/>
                </a:solidFill>
                <a:highlight>
                  <a:srgbClr val="FFFFFF"/>
                </a:highlight>
              </a:rPr>
              <a:t>Evaluated the trained model on the validation set to assess its performance and fine-tuned hyperparameters if necessary.</a:t>
            </a:r>
            <a:endParaRPr sz="2000">
              <a:solidFill>
                <a:srgbClr val="0D0D0D"/>
              </a:solidFill>
              <a:highlight>
                <a:srgbClr val="FFFFFF"/>
              </a:highlight>
            </a:endParaRPr>
          </a:p>
          <a:p>
            <a:pPr indent="-355600" lvl="1" marL="914400" rtl="0" algn="l">
              <a:spcBef>
                <a:spcPts val="0"/>
              </a:spcBef>
              <a:spcAft>
                <a:spcPts val="0"/>
              </a:spcAft>
              <a:buClr>
                <a:srgbClr val="0D0D0D"/>
              </a:buClr>
              <a:buSzPts val="2000"/>
              <a:buChar char="○"/>
            </a:pPr>
            <a:r>
              <a:rPr lang="en-US" sz="2000">
                <a:solidFill>
                  <a:srgbClr val="0D0D0D"/>
                </a:solidFill>
                <a:highlight>
                  <a:srgbClr val="FFFFFF"/>
                </a:highlight>
              </a:rPr>
              <a:t>Utilized validation metrics such as precision, recall, and F1-score to gauge the model's effectiveness in terrain recognition.</a:t>
            </a:r>
            <a:endParaRPr sz="2000">
              <a:solidFill>
                <a:srgbClr val="0D0D0D"/>
              </a:solidFill>
              <a:highlight>
                <a:srgbClr val="FFFFFF"/>
              </a:highlight>
            </a:endParaRPr>
          </a:p>
          <a:p>
            <a:pPr indent="0" lvl="0" marL="0" rtl="0" algn="l">
              <a:spcBef>
                <a:spcPts val="0"/>
              </a:spcBef>
              <a:spcAft>
                <a:spcPts val="0"/>
              </a:spcAft>
              <a:buNone/>
            </a:pPr>
            <a:r>
              <a:rPr b="1" lang="en-US" sz="2000">
                <a:solidFill>
                  <a:srgbClr val="0D0D0D"/>
                </a:solidFill>
                <a:highlight>
                  <a:srgbClr val="FFFFFF"/>
                </a:highlight>
              </a:rPr>
              <a:t>7. Deployment:</a:t>
            </a:r>
            <a:endParaRPr sz="2000">
              <a:solidFill>
                <a:srgbClr val="0D0D0D"/>
              </a:solidFill>
              <a:highlight>
                <a:srgbClr val="FFFFFF"/>
              </a:highlight>
            </a:endParaRPr>
          </a:p>
          <a:p>
            <a:pPr indent="-355600" lvl="1" marL="914400" rtl="0" algn="l">
              <a:spcBef>
                <a:spcPts val="0"/>
              </a:spcBef>
              <a:spcAft>
                <a:spcPts val="0"/>
              </a:spcAft>
              <a:buClr>
                <a:srgbClr val="0D0D0D"/>
              </a:buClr>
              <a:buSzPts val="2000"/>
              <a:buChar char="○"/>
            </a:pPr>
            <a:r>
              <a:rPr lang="en-US" sz="2000">
                <a:solidFill>
                  <a:srgbClr val="0D0D0D"/>
                </a:solidFill>
                <a:highlight>
                  <a:srgbClr val="FFFFFF"/>
                </a:highlight>
              </a:rPr>
              <a:t>Deployed the model for real-time inference. </a:t>
            </a:r>
            <a:endParaRPr sz="2000">
              <a:solidFill>
                <a:srgbClr val="0D0D0D"/>
              </a:solidFill>
              <a:highlight>
                <a:srgbClr val="FFFFFF"/>
              </a:highlight>
            </a:endParaRPr>
          </a:p>
          <a:p>
            <a:pPr indent="-355600" lvl="1" marL="914400" rtl="0" algn="l">
              <a:spcBef>
                <a:spcPts val="0"/>
              </a:spcBef>
              <a:spcAft>
                <a:spcPts val="0"/>
              </a:spcAft>
              <a:buClr>
                <a:srgbClr val="0D0D0D"/>
              </a:buClr>
              <a:buSzPts val="2000"/>
              <a:buChar char="○"/>
            </a:pPr>
            <a:r>
              <a:rPr lang="en-US" sz="2000">
                <a:solidFill>
                  <a:srgbClr val="0D0D0D"/>
                </a:solidFill>
                <a:highlight>
                  <a:srgbClr val="FFFFFF"/>
                </a:highlight>
              </a:rPr>
              <a:t>Integrated the application with geolocation services to provide accurate terrain information and implicit quantities like slipperiness and roughness.</a:t>
            </a:r>
            <a:endParaRPr sz="2000">
              <a:solidFill>
                <a:srgbClr val="0D0D0D"/>
              </a:solidFill>
              <a:highlight>
                <a:srgbClr val="FFFFFF"/>
              </a:highlight>
            </a:endParaRPr>
          </a:p>
          <a:p>
            <a:pPr indent="-355600" lvl="1" marL="914400" rtl="0" algn="l">
              <a:spcBef>
                <a:spcPts val="0"/>
              </a:spcBef>
              <a:spcAft>
                <a:spcPts val="0"/>
              </a:spcAft>
              <a:buClr>
                <a:srgbClr val="0D0D0D"/>
              </a:buClr>
              <a:buSzPts val="2000"/>
              <a:buChar char="○"/>
            </a:pPr>
            <a:r>
              <a:rPr lang="en-US" sz="2000">
                <a:solidFill>
                  <a:srgbClr val="0D0D0D"/>
                </a:solidFill>
                <a:highlight>
                  <a:srgbClr val="FFFFFF"/>
                </a:highlight>
              </a:rPr>
              <a:t>Ensured scalability and adaptability of the deployed system for various applications such as autonomous vehicles, precision agriculture, and environmental monitoring.</a:t>
            </a:r>
            <a:endParaRPr sz="2000">
              <a:solidFill>
                <a:srgbClr val="0D0D0D"/>
              </a:solidFill>
              <a:highlight>
                <a:srgbClr val="FFFFFF"/>
              </a:highlight>
            </a:endParaRPr>
          </a:p>
          <a:p>
            <a:pPr indent="0" lvl="0" marL="914400" rtl="0" algn="l">
              <a:spcBef>
                <a:spcPts val="0"/>
              </a:spcBef>
              <a:spcAft>
                <a:spcPts val="0"/>
              </a:spcAft>
              <a:buNone/>
            </a:pPr>
            <a:r>
              <a:t/>
            </a:r>
            <a:endParaRPr b="1" sz="2000">
              <a:solidFill>
                <a:srgbClr val="0D0D0D"/>
              </a:solidFill>
              <a:highlight>
                <a:srgbClr val="FFFFFF"/>
              </a:highlight>
            </a:endParaRPr>
          </a:p>
          <a:p>
            <a:pPr indent="0" lvl="0" marL="0" rtl="0" algn="l">
              <a:spcBef>
                <a:spcPts val="0"/>
              </a:spcBef>
              <a:spcAft>
                <a:spcPts val="0"/>
              </a:spcAft>
              <a:buNone/>
            </a:pPr>
            <a:r>
              <a:t/>
            </a:r>
            <a:endParaRPr b="1" sz="2000">
              <a:solidFill>
                <a:srgbClr val="0D0D0D"/>
              </a:solidFill>
              <a:highlight>
                <a:srgbClr val="FFFFFF"/>
              </a:highlight>
            </a:endParaRPr>
          </a:p>
          <a:p>
            <a:pPr indent="0" lvl="0" marL="0" rtl="0" algn="l">
              <a:spcBef>
                <a:spcPts val="0"/>
              </a:spcBef>
              <a:spcAft>
                <a:spcPts val="0"/>
              </a:spcAft>
              <a:buNone/>
            </a:pPr>
            <a:r>
              <a:t/>
            </a:r>
            <a:endParaRPr sz="1900">
              <a:solidFill>
                <a:srgbClr val="0D0D0D"/>
              </a:solidFill>
              <a:highlight>
                <a:srgbClr val="FFFFFF"/>
              </a:highlight>
            </a:endParaRPr>
          </a:p>
          <a:p>
            <a:pPr indent="0" lvl="0" marL="0" rtl="0" algn="l">
              <a:spcBef>
                <a:spcPts val="0"/>
              </a:spcBef>
              <a:spcAft>
                <a:spcPts val="0"/>
              </a:spcAft>
              <a:buNone/>
            </a:pPr>
            <a:r>
              <a:t/>
            </a:r>
            <a:endParaRPr sz="2000">
              <a:solidFill>
                <a:schemeClr val="dk1"/>
              </a:solidFill>
            </a:endParaRPr>
          </a:p>
          <a:p>
            <a:pPr indent="-127000" lvl="0" marL="0" rtl="0" algn="l">
              <a:spcBef>
                <a:spcPts val="0"/>
              </a:spcBef>
              <a:spcAft>
                <a:spcPts val="0"/>
              </a:spcAft>
              <a:buClr>
                <a:srgbClr val="0D0D0D"/>
              </a:buClr>
              <a:buSzPts val="2000"/>
              <a:buChar char="•"/>
            </a:pPr>
            <a:r>
              <a:t/>
            </a:r>
            <a:endParaRPr b="1" sz="2000">
              <a:solidFill>
                <a:srgbClr val="0D0D0D"/>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1"/>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12" name="Google Shape;212;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3" name="Google Shape;213;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4" name="Google Shape;214;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5" name="Google Shape;215;p11"/>
          <p:cNvSpPr txBox="1"/>
          <p:nvPr>
            <p:ph type="title"/>
          </p:nvPr>
        </p:nvSpPr>
        <p:spPr>
          <a:xfrm>
            <a:off x="558165" y="385444"/>
            <a:ext cx="9764395" cy="752129"/>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a:t>
            </a:r>
            <a:endParaRPr/>
          </a:p>
        </p:txBody>
      </p:sp>
      <p:sp>
        <p:nvSpPr>
          <p:cNvPr id="216" name="Google Shape;216;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17" name="Google Shape;217;p11"/>
          <p:cNvSpPr txBox="1"/>
          <p:nvPr/>
        </p:nvSpPr>
        <p:spPr>
          <a:xfrm>
            <a:off x="1538748" y="2648634"/>
            <a:ext cx="32004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1800"/>
          </a:p>
        </p:txBody>
      </p:sp>
      <p:sp>
        <p:nvSpPr>
          <p:cNvPr id="218" name="Google Shape;218;p11"/>
          <p:cNvSpPr txBox="1"/>
          <p:nvPr/>
        </p:nvSpPr>
        <p:spPr>
          <a:xfrm>
            <a:off x="1604839" y="2019300"/>
            <a:ext cx="2133600" cy="52322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b="1" sz="2800"/>
          </a:p>
        </p:txBody>
      </p:sp>
      <p:pic>
        <p:nvPicPr>
          <p:cNvPr id="219" name="Google Shape;219;p11"/>
          <p:cNvPicPr preferRelativeResize="0"/>
          <p:nvPr/>
        </p:nvPicPr>
        <p:blipFill>
          <a:blip r:embed="rId3">
            <a:alphaModFix/>
          </a:blip>
          <a:stretch>
            <a:fillRect/>
          </a:stretch>
        </p:blipFill>
        <p:spPr>
          <a:xfrm>
            <a:off x="739900" y="1506850"/>
            <a:ext cx="3337200" cy="2597475"/>
          </a:xfrm>
          <a:prstGeom prst="rect">
            <a:avLst/>
          </a:prstGeom>
          <a:noFill/>
          <a:ln>
            <a:noFill/>
          </a:ln>
        </p:spPr>
      </p:pic>
      <p:pic>
        <p:nvPicPr>
          <p:cNvPr id="220" name="Google Shape;220;p11"/>
          <p:cNvPicPr preferRelativeResize="0"/>
          <p:nvPr/>
        </p:nvPicPr>
        <p:blipFill>
          <a:blip r:embed="rId4">
            <a:alphaModFix/>
          </a:blip>
          <a:stretch>
            <a:fillRect/>
          </a:stretch>
        </p:blipFill>
        <p:spPr>
          <a:xfrm>
            <a:off x="4739150" y="1562850"/>
            <a:ext cx="3127741" cy="2485474"/>
          </a:xfrm>
          <a:prstGeom prst="rect">
            <a:avLst/>
          </a:prstGeom>
          <a:noFill/>
          <a:ln>
            <a:noFill/>
          </a:ln>
        </p:spPr>
      </p:pic>
      <p:pic>
        <p:nvPicPr>
          <p:cNvPr id="221" name="Google Shape;221;p11"/>
          <p:cNvPicPr preferRelativeResize="0"/>
          <p:nvPr/>
        </p:nvPicPr>
        <p:blipFill>
          <a:blip r:embed="rId5">
            <a:alphaModFix/>
          </a:blip>
          <a:stretch>
            <a:fillRect/>
          </a:stretch>
        </p:blipFill>
        <p:spPr>
          <a:xfrm>
            <a:off x="2696950" y="4278203"/>
            <a:ext cx="3712503" cy="207942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2"/>
          <p:cNvSpPr txBox="1"/>
          <p:nvPr>
            <p:ph type="title"/>
          </p:nvPr>
        </p:nvSpPr>
        <p:spPr>
          <a:xfrm>
            <a:off x="558165" y="385444"/>
            <a:ext cx="9764395"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CONCLUSION</a:t>
            </a:r>
            <a:endParaRPr/>
          </a:p>
        </p:txBody>
      </p:sp>
      <p:sp>
        <p:nvSpPr>
          <p:cNvPr id="227" name="Google Shape;227;p12"/>
          <p:cNvSpPr txBox="1"/>
          <p:nvPr/>
        </p:nvSpPr>
        <p:spPr>
          <a:xfrm>
            <a:off x="1447800" y="1752600"/>
            <a:ext cx="7543800" cy="4402200"/>
          </a:xfrm>
          <a:prstGeom prst="rect">
            <a:avLst/>
          </a:prstGeom>
          <a:noFill/>
          <a:ln>
            <a:noFill/>
          </a:ln>
        </p:spPr>
        <p:txBody>
          <a:bodyPr anchorCtr="0" anchor="t" bIns="45700" lIns="91425" spcFirstLastPara="1" rIns="91425" wrap="square" tIns="45700">
            <a:spAutoFit/>
          </a:bodyPr>
          <a:lstStyle/>
          <a:p>
            <a:pPr indent="0" lvl="1" marL="0" rtl="0" algn="l">
              <a:spcBef>
                <a:spcPts val="0"/>
              </a:spcBef>
              <a:spcAft>
                <a:spcPts val="0"/>
              </a:spcAft>
              <a:buNone/>
            </a:pPr>
            <a:r>
              <a:rPr lang="en-US" sz="2000">
                <a:solidFill>
                  <a:srgbClr val="0D0D0D"/>
                </a:solidFill>
                <a:highlight>
                  <a:srgbClr val="FFFFFF"/>
                </a:highlight>
              </a:rPr>
              <a:t>In conclusion, our project presents a robust terrain recognition system that integrates advanced deep learning techniques with geolocation services. Through the utilization of the YOLOv8 model and fine-tuning methods, we achieved real-time and accurate identification of diverse terrain types, including sandy, rocky, grassy, and marshy regions. Additionally, the system provides valuable implicit quantities information such as slipperiness and roughness, enhancing environmental perception for various applications. The developed application interface further facilitates seamless deployment on mobile platforms, offering users a user-friendly experience. Overall, our solution offers a comprehensive and effective solution for terrain analysis, benefiting industries such as autonomous vehicles, precision agriculture, and environmental monitoring.</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6" name="Google Shape;86;p2"/>
          <p:cNvSpPr txBox="1"/>
          <p:nvPr>
            <p:ph type="title"/>
          </p:nvPr>
        </p:nvSpPr>
        <p:spPr>
          <a:xfrm>
            <a:off x="558165" y="385444"/>
            <a:ext cx="9764400" cy="2427900"/>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None/>
            </a:pPr>
            <a:r>
              <a:rPr lang="en-US" sz="4250"/>
              <a:t>PROJECT TITLE</a:t>
            </a:r>
            <a:br>
              <a:rPr lang="en-US" sz="4250"/>
            </a:br>
            <a:br>
              <a:rPr lang="en-US" sz="4250"/>
            </a:br>
            <a:r>
              <a:rPr lang="en-US" sz="4250"/>
              <a:t>		</a:t>
            </a:r>
            <a:r>
              <a:rPr lang="en-US" sz="3200"/>
              <a:t>TERRAIN RECOGNITION USING YOLOv8</a:t>
            </a:r>
            <a:endParaRPr sz="320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91" name="Google Shape;91;p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pic>
        <p:nvPicPr>
          <p:cNvPr id="92" name="Google Shape;92;p2"/>
          <p:cNvPicPr preferRelativeResize="0"/>
          <p:nvPr/>
        </p:nvPicPr>
        <p:blipFill>
          <a:blip r:embed="rId5">
            <a:alphaModFix/>
          </a:blip>
          <a:stretch>
            <a:fillRect/>
          </a:stretch>
        </p:blipFill>
        <p:spPr>
          <a:xfrm>
            <a:off x="2121875" y="3280692"/>
            <a:ext cx="6032770" cy="26622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 name="Shape 96"/>
        <p:cNvGrpSpPr/>
        <p:nvPr/>
      </p:nvGrpSpPr>
      <p:grpSpPr>
        <a:xfrm>
          <a:off x="0" y="0"/>
          <a:ext cx="0" cy="0"/>
          <a:chOff x="0" y="0"/>
          <a:chExt cx="0" cy="0"/>
        </a:xfrm>
      </p:grpSpPr>
      <p:sp>
        <p:nvSpPr>
          <p:cNvPr id="97" name="Google Shape;97;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98" name="Google Shape;98;p3"/>
          <p:cNvGrpSpPr/>
          <p:nvPr/>
        </p:nvGrpSpPr>
        <p:grpSpPr>
          <a:xfrm>
            <a:off x="7448612" y="0"/>
            <a:ext cx="4743796" cy="6858466"/>
            <a:chOff x="7448612" y="0"/>
            <a:chExt cx="4743796" cy="6858466"/>
          </a:xfrm>
        </p:grpSpPr>
        <p:sp>
          <p:nvSpPr>
            <p:cNvPr id="99" name="Google Shape;99;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0" name="Google Shape;100;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1" name="Google Shape;101;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2" name="Google Shape;102;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3" name="Google Shape;103;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4" name="Google Shape;104;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5" name="Google Shape;105;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6" name="Google Shape;106;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7" name="Google Shape;107;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8" name="Google Shape;108;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9" name="Google Shape;109;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10" name="Google Shape;110;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1" name="Google Shape;111;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12" name="Google Shape;112;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3" name="Google Shape;113;p3"/>
          <p:cNvGrpSpPr/>
          <p:nvPr/>
        </p:nvGrpSpPr>
        <p:grpSpPr>
          <a:xfrm>
            <a:off x="47625" y="3819523"/>
            <a:ext cx="4124325" cy="3009898"/>
            <a:chOff x="47625" y="3819523"/>
            <a:chExt cx="4124325" cy="3009898"/>
          </a:xfrm>
        </p:grpSpPr>
        <p:pic>
          <p:nvPicPr>
            <p:cNvPr id="114" name="Google Shape;114;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5" name="Google Shape;115;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6" name="Google Shape;116;p3"/>
          <p:cNvSpPr txBox="1"/>
          <p:nvPr>
            <p:ph type="title"/>
          </p:nvPr>
        </p:nvSpPr>
        <p:spPr>
          <a:xfrm>
            <a:off x="558165" y="385444"/>
            <a:ext cx="9764395" cy="6229526"/>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US">
                <a:latin typeface="Trebuchet MS"/>
                <a:ea typeface="Trebuchet MS"/>
                <a:cs typeface="Trebuchet MS"/>
                <a:sym typeface="Trebuchet MS"/>
              </a:rPr>
              <a:t>AGENDA</a:t>
            </a:r>
            <a:br>
              <a:rPr lang="en-US">
                <a:latin typeface="Trebuchet MS"/>
                <a:ea typeface="Trebuchet MS"/>
                <a:cs typeface="Trebuchet MS"/>
                <a:sym typeface="Trebuchet MS"/>
              </a:rPr>
            </a:br>
            <a:br>
              <a:rPr lang="en-US">
                <a:latin typeface="Trebuchet MS"/>
                <a:ea typeface="Trebuchet MS"/>
                <a:cs typeface="Trebuchet MS"/>
                <a:sym typeface="Trebuchet MS"/>
              </a:rPr>
            </a:br>
            <a:r>
              <a:rPr lang="en-US">
                <a:latin typeface="Trebuchet MS"/>
                <a:ea typeface="Trebuchet MS"/>
                <a:cs typeface="Trebuchet MS"/>
                <a:sym typeface="Trebuchet MS"/>
              </a:rPr>
              <a:t>		</a:t>
            </a:r>
            <a:r>
              <a:rPr b="0" lang="en-US" sz="3200">
                <a:latin typeface="Trebuchet MS"/>
                <a:ea typeface="Trebuchet MS"/>
                <a:cs typeface="Trebuchet MS"/>
                <a:sym typeface="Trebuchet MS"/>
              </a:rPr>
              <a:t>1. Problem statement</a:t>
            </a:r>
            <a:br>
              <a:rPr b="0" lang="en-US" sz="3200">
                <a:latin typeface="Trebuchet MS"/>
                <a:ea typeface="Trebuchet MS"/>
                <a:cs typeface="Trebuchet MS"/>
                <a:sym typeface="Trebuchet MS"/>
              </a:rPr>
            </a:br>
            <a:r>
              <a:rPr b="0" lang="en-US" sz="3200">
                <a:latin typeface="Trebuchet MS"/>
                <a:ea typeface="Trebuchet MS"/>
                <a:cs typeface="Trebuchet MS"/>
                <a:sym typeface="Trebuchet MS"/>
              </a:rPr>
              <a:t>		2. Project overview</a:t>
            </a:r>
            <a:br>
              <a:rPr b="0" lang="en-US" sz="3200">
                <a:latin typeface="Trebuchet MS"/>
                <a:ea typeface="Trebuchet MS"/>
                <a:cs typeface="Trebuchet MS"/>
                <a:sym typeface="Trebuchet MS"/>
              </a:rPr>
            </a:br>
            <a:r>
              <a:rPr b="0" lang="en-US" sz="3200">
                <a:latin typeface="Trebuchet MS"/>
                <a:ea typeface="Trebuchet MS"/>
                <a:cs typeface="Trebuchet MS"/>
                <a:sym typeface="Trebuchet MS"/>
              </a:rPr>
              <a:t>		3. Who are the end users?</a:t>
            </a:r>
            <a:br>
              <a:rPr b="0" lang="en-US" sz="3200">
                <a:latin typeface="Trebuchet MS"/>
                <a:ea typeface="Trebuchet MS"/>
                <a:cs typeface="Trebuchet MS"/>
                <a:sym typeface="Trebuchet MS"/>
              </a:rPr>
            </a:br>
            <a:r>
              <a:rPr b="0" lang="en-US" sz="3200">
                <a:latin typeface="Trebuchet MS"/>
                <a:ea typeface="Trebuchet MS"/>
                <a:cs typeface="Trebuchet MS"/>
                <a:sym typeface="Trebuchet MS"/>
              </a:rPr>
              <a:t>		4. Solution and its value proposition</a:t>
            </a:r>
            <a:br>
              <a:rPr b="0" lang="en-US" sz="3200">
                <a:latin typeface="Trebuchet MS"/>
                <a:ea typeface="Trebuchet MS"/>
                <a:cs typeface="Trebuchet MS"/>
                <a:sym typeface="Trebuchet MS"/>
              </a:rPr>
            </a:br>
            <a:r>
              <a:rPr b="0" lang="en-US" sz="3200">
                <a:latin typeface="Trebuchet MS"/>
                <a:ea typeface="Trebuchet MS"/>
                <a:cs typeface="Trebuchet MS"/>
                <a:sym typeface="Trebuchet MS"/>
              </a:rPr>
              <a:t>		5. The wow in my solution</a:t>
            </a:r>
            <a:br>
              <a:rPr b="0" lang="en-US" sz="3200">
                <a:latin typeface="Trebuchet MS"/>
                <a:ea typeface="Trebuchet MS"/>
                <a:cs typeface="Trebuchet MS"/>
                <a:sym typeface="Trebuchet MS"/>
              </a:rPr>
            </a:br>
            <a:r>
              <a:rPr b="0" lang="en-US" sz="3200">
                <a:latin typeface="Trebuchet MS"/>
                <a:ea typeface="Trebuchet MS"/>
                <a:cs typeface="Trebuchet MS"/>
                <a:sym typeface="Trebuchet MS"/>
              </a:rPr>
              <a:t>		6. Modelling</a:t>
            </a:r>
            <a:br>
              <a:rPr b="0" lang="en-US" sz="3200">
                <a:latin typeface="Trebuchet MS"/>
                <a:ea typeface="Trebuchet MS"/>
                <a:cs typeface="Trebuchet MS"/>
                <a:sym typeface="Trebuchet MS"/>
              </a:rPr>
            </a:br>
            <a:r>
              <a:rPr b="0" lang="en-US" sz="3200">
                <a:latin typeface="Trebuchet MS"/>
                <a:ea typeface="Trebuchet MS"/>
                <a:cs typeface="Trebuchet MS"/>
                <a:sym typeface="Trebuchet MS"/>
              </a:rPr>
              <a:t>		7. Result</a:t>
            </a:r>
            <a:br>
              <a:rPr b="0" lang="en-US" sz="3200">
                <a:latin typeface="Trebuchet MS"/>
                <a:ea typeface="Trebuchet MS"/>
                <a:cs typeface="Trebuchet MS"/>
                <a:sym typeface="Trebuchet MS"/>
              </a:rPr>
            </a:br>
            <a:r>
              <a:rPr b="0" lang="en-US" sz="3200">
                <a:latin typeface="Trebuchet MS"/>
                <a:ea typeface="Trebuchet MS"/>
                <a:cs typeface="Trebuchet MS"/>
                <a:sym typeface="Trebuchet MS"/>
              </a:rPr>
              <a:t>		8. Conclusion</a:t>
            </a:r>
            <a:br>
              <a:rPr lang="en-US" sz="3200">
                <a:latin typeface="Trebuchet MS"/>
                <a:ea typeface="Trebuchet MS"/>
                <a:cs typeface="Trebuchet MS"/>
                <a:sym typeface="Trebuchet MS"/>
              </a:rPr>
            </a:br>
            <a:endParaRPr sz="3200">
              <a:latin typeface="Trebuchet MS"/>
              <a:ea typeface="Trebuchet MS"/>
              <a:cs typeface="Trebuchet MS"/>
              <a:sym typeface="Trebuchet MS"/>
            </a:endParaRPr>
          </a:p>
        </p:txBody>
      </p:sp>
      <p:sp>
        <p:nvSpPr>
          <p:cNvPr id="117" name="Google Shape;117;p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4"/>
          <p:cNvGrpSpPr/>
          <p:nvPr/>
        </p:nvGrpSpPr>
        <p:grpSpPr>
          <a:xfrm>
            <a:off x="7991475" y="2933700"/>
            <a:ext cx="2762250" cy="3257550"/>
            <a:chOff x="7991475" y="2933700"/>
            <a:chExt cx="2762250" cy="3257550"/>
          </a:xfrm>
        </p:grpSpPr>
        <p:sp>
          <p:nvSpPr>
            <p:cNvPr id="123" name="Google Shape;12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4" name="Google Shape;12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25" name="Google Shape;125;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7" name="Google Shape;127;p4"/>
          <p:cNvSpPr txBox="1"/>
          <p:nvPr>
            <p:ph type="title"/>
          </p:nvPr>
        </p:nvSpPr>
        <p:spPr>
          <a:xfrm>
            <a:off x="442600" y="227075"/>
            <a:ext cx="7795800" cy="62814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latin typeface="Trebuchet MS"/>
                <a:ea typeface="Trebuchet MS"/>
                <a:cs typeface="Trebuchet MS"/>
                <a:sym typeface="Trebuchet MS"/>
              </a:rPr>
              <a:t>PROBLEM</a:t>
            </a:r>
            <a:r>
              <a:rPr lang="en-US" sz="4250"/>
              <a:t> </a:t>
            </a:r>
            <a:r>
              <a:rPr lang="en-US" sz="4250">
                <a:latin typeface="Trebuchet MS"/>
                <a:ea typeface="Trebuchet MS"/>
                <a:cs typeface="Trebuchet MS"/>
                <a:sym typeface="Trebuchet MS"/>
              </a:rPr>
              <a:t>STATEMENT</a:t>
            </a:r>
            <a:endParaRPr sz="4250">
              <a:latin typeface="Trebuchet MS"/>
              <a:ea typeface="Trebuchet MS"/>
              <a:cs typeface="Trebuchet MS"/>
              <a:sym typeface="Trebuchet MS"/>
            </a:endParaRPr>
          </a:p>
          <a:p>
            <a:pPr indent="0" lvl="0" marL="12700" rtl="0" algn="l">
              <a:lnSpc>
                <a:spcPct val="100000"/>
              </a:lnSpc>
              <a:spcBef>
                <a:spcPts val="0"/>
              </a:spcBef>
              <a:spcAft>
                <a:spcPts val="0"/>
              </a:spcAft>
              <a:buNone/>
            </a:pPr>
            <a:br>
              <a:rPr lang="en-US" sz="4250">
                <a:latin typeface="Trebuchet MS"/>
                <a:ea typeface="Trebuchet MS"/>
                <a:cs typeface="Trebuchet MS"/>
                <a:sym typeface="Trebuchet MS"/>
              </a:rPr>
            </a:br>
            <a:r>
              <a:rPr b="0" lang="en-US" sz="2300"/>
              <a:t>Existing terrain recognition methods utilizing deep learning, particularly CNNs, often lack the ability to provide comprehensive information beyond basic terrain types (sandy, rocky, grassy, marshy). Moreover, they do not adequately address implicit quantities crucial for environment perception, such as roughness and slipperiness. This limitation hinders the effectiveness of applications like autonomous vehicles and environmental monitoring, which require precise terrain characterization. Therefore, there is a pressing need for an advanced vision-based approach that integrates CNNs with methods to extract and incorporate implicit quantities, enabling accurate and detailed terrain recognition for enhanced environmental perception in various domains.</a:t>
            </a:r>
            <a:endParaRPr b="0" sz="2300">
              <a:latin typeface="Trebuchet MS"/>
              <a:ea typeface="Trebuchet MS"/>
              <a:cs typeface="Trebuchet MS"/>
              <a:sym typeface="Trebuchet MS"/>
            </a:endParaRPr>
          </a:p>
        </p:txBody>
      </p:sp>
      <p:pic>
        <p:nvPicPr>
          <p:cNvPr id="128" name="Google Shape;128;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0" name="Google Shape;130;p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5"/>
          <p:cNvGrpSpPr/>
          <p:nvPr/>
        </p:nvGrpSpPr>
        <p:grpSpPr>
          <a:xfrm>
            <a:off x="8658225" y="2647950"/>
            <a:ext cx="3533775" cy="3810000"/>
            <a:chOff x="8658225" y="2647950"/>
            <a:chExt cx="3533775" cy="3810000"/>
          </a:xfrm>
        </p:grpSpPr>
        <p:sp>
          <p:nvSpPr>
            <p:cNvPr id="136" name="Google Shape;136;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7" name="Google Shape;137;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38" name="Google Shape;138;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0" name="Google Shape;140;p5"/>
          <p:cNvSpPr txBox="1"/>
          <p:nvPr>
            <p:ph type="title"/>
          </p:nvPr>
        </p:nvSpPr>
        <p:spPr>
          <a:xfrm>
            <a:off x="292875" y="107250"/>
            <a:ext cx="9148800" cy="63507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br>
              <a:rPr lang="en-US" sz="4250"/>
            </a:br>
            <a:br>
              <a:rPr b="0" lang="en-US" sz="2400"/>
            </a:br>
            <a:r>
              <a:rPr b="0" lang="en-US" sz="2300"/>
              <a:t>The project aims to develop an advanced terrain recognition system by integrating deep learning techniques with geolocation services. Using Convolutional Neural Networks (CNNs), the system will be capable of real-time identification of diverse terrain types such as sandy, rocky, grassy, and marshy regions. Additionally, the system will provide implicit quantities information like roughness and slipperiness, essential for high-level environmental perception. This will enable applications such as autonomous vehicles, precision agriculture, and environmental monitoring to make informed decisions based on accurate terrain characterization. The project also includes the development of a user-friendly interface to facilitate seamless deployment on mobile platforms, allowing users to analyze terrain features captured through device cameras and input geographical coordinates for precise terrain information retrieval.</a:t>
            </a:r>
            <a:endParaRPr b="0" sz="2300"/>
          </a:p>
        </p:txBody>
      </p:sp>
      <p:pic>
        <p:nvPicPr>
          <p:cNvPr id="141" name="Google Shape;141;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3" name="Google Shape;143;p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0" name="Google Shape;150;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1" name="Google Shape;151;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2" name="Google Shape;152;p6"/>
          <p:cNvSpPr txBox="1"/>
          <p:nvPr>
            <p:ph type="title"/>
          </p:nvPr>
        </p:nvSpPr>
        <p:spPr>
          <a:xfrm>
            <a:off x="558165" y="385444"/>
            <a:ext cx="9764395" cy="2005292"/>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US" sz="3200"/>
              <a:t>WHO ARE THE END USERS?</a:t>
            </a:r>
            <a:br>
              <a:rPr lang="en-US" sz="3200"/>
            </a:br>
            <a:br>
              <a:rPr lang="en-US" sz="3200"/>
            </a:br>
            <a:endParaRPr sz="3200"/>
          </a:p>
        </p:txBody>
      </p:sp>
      <p:pic>
        <p:nvPicPr>
          <p:cNvPr id="153" name="Google Shape;153;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4" name="Google Shape;154;p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5" name="Google Shape;155;p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56" name="Google Shape;156;p6"/>
          <p:cNvSpPr txBox="1"/>
          <p:nvPr/>
        </p:nvSpPr>
        <p:spPr>
          <a:xfrm>
            <a:off x="1691550" y="2109375"/>
            <a:ext cx="8119200" cy="3786600"/>
          </a:xfrm>
          <a:prstGeom prst="rect">
            <a:avLst/>
          </a:prstGeom>
          <a:noFill/>
          <a:ln>
            <a:noFill/>
          </a:ln>
        </p:spPr>
        <p:txBody>
          <a:bodyPr anchorCtr="0" anchor="t" bIns="45700" lIns="91425" spcFirstLastPara="1" rIns="91425" wrap="square" tIns="45700">
            <a:spAutoFit/>
          </a:bodyPr>
          <a:lstStyle/>
          <a:p>
            <a:pPr indent="-381000" lvl="0" marL="457200" rtl="0" algn="l">
              <a:spcBef>
                <a:spcPts val="0"/>
              </a:spcBef>
              <a:spcAft>
                <a:spcPts val="0"/>
              </a:spcAft>
              <a:buClr>
                <a:srgbClr val="0D0D0D"/>
              </a:buClr>
              <a:buSzPts val="2400"/>
              <a:buChar char="•"/>
            </a:pPr>
            <a:r>
              <a:rPr lang="en-US" sz="2400">
                <a:solidFill>
                  <a:srgbClr val="0D0D0D"/>
                </a:solidFill>
              </a:rPr>
              <a:t> Autonomous Vehicle Manufacturers</a:t>
            </a:r>
            <a:endParaRPr sz="2400">
              <a:solidFill>
                <a:srgbClr val="0D0D0D"/>
              </a:solidFill>
            </a:endParaRPr>
          </a:p>
          <a:p>
            <a:pPr indent="-381000" lvl="0" marL="457200" rtl="0" algn="l">
              <a:spcBef>
                <a:spcPts val="0"/>
              </a:spcBef>
              <a:spcAft>
                <a:spcPts val="0"/>
              </a:spcAft>
              <a:buClr>
                <a:srgbClr val="0D0D0D"/>
              </a:buClr>
              <a:buSzPts val="2400"/>
              <a:buChar char="•"/>
            </a:pPr>
            <a:r>
              <a:rPr lang="en-US" sz="2400">
                <a:solidFill>
                  <a:srgbClr val="0D0D0D"/>
                </a:solidFill>
              </a:rPr>
              <a:t> Military and Defense</a:t>
            </a:r>
            <a:endParaRPr sz="2400">
              <a:solidFill>
                <a:srgbClr val="0D0D0D"/>
              </a:solidFill>
            </a:endParaRPr>
          </a:p>
          <a:p>
            <a:pPr indent="-381000" lvl="0" marL="457200" rtl="0" algn="l">
              <a:spcBef>
                <a:spcPts val="0"/>
              </a:spcBef>
              <a:spcAft>
                <a:spcPts val="0"/>
              </a:spcAft>
              <a:buClr>
                <a:srgbClr val="0D0D0D"/>
              </a:buClr>
              <a:buSzPts val="2400"/>
              <a:buChar char="•"/>
            </a:pPr>
            <a:r>
              <a:rPr lang="en-US" sz="2400">
                <a:solidFill>
                  <a:srgbClr val="0D0D0D"/>
                </a:solidFill>
              </a:rPr>
              <a:t> Environmental Monitoring Agencies</a:t>
            </a:r>
            <a:endParaRPr sz="2400">
              <a:solidFill>
                <a:srgbClr val="0D0D0D"/>
              </a:solidFill>
            </a:endParaRPr>
          </a:p>
          <a:p>
            <a:pPr indent="-381000" lvl="0" marL="457200" rtl="0" algn="l">
              <a:spcBef>
                <a:spcPts val="0"/>
              </a:spcBef>
              <a:spcAft>
                <a:spcPts val="0"/>
              </a:spcAft>
              <a:buClr>
                <a:srgbClr val="0D0D0D"/>
              </a:buClr>
              <a:buSzPts val="2400"/>
              <a:buChar char="•"/>
            </a:pPr>
            <a:r>
              <a:rPr lang="en-US" sz="2400">
                <a:solidFill>
                  <a:srgbClr val="0D0D0D"/>
                </a:solidFill>
              </a:rPr>
              <a:t> Precision Agriculture</a:t>
            </a:r>
            <a:endParaRPr sz="2400">
              <a:solidFill>
                <a:srgbClr val="0D0D0D"/>
              </a:solidFill>
            </a:endParaRPr>
          </a:p>
          <a:p>
            <a:pPr indent="-381000" lvl="0" marL="457200" rtl="0" algn="l">
              <a:spcBef>
                <a:spcPts val="0"/>
              </a:spcBef>
              <a:spcAft>
                <a:spcPts val="0"/>
              </a:spcAft>
              <a:buClr>
                <a:srgbClr val="0D0D0D"/>
              </a:buClr>
              <a:buSzPts val="2400"/>
              <a:buChar char="•"/>
            </a:pPr>
            <a:r>
              <a:rPr lang="en-US" sz="2400">
                <a:solidFill>
                  <a:srgbClr val="0D0D0D"/>
                </a:solidFill>
              </a:rPr>
              <a:t> Search and Rescue Teams</a:t>
            </a:r>
            <a:endParaRPr sz="2400">
              <a:solidFill>
                <a:srgbClr val="0D0D0D"/>
              </a:solidFill>
            </a:endParaRPr>
          </a:p>
          <a:p>
            <a:pPr indent="-381000" lvl="0" marL="457200" rtl="0" algn="l">
              <a:spcBef>
                <a:spcPts val="0"/>
              </a:spcBef>
              <a:spcAft>
                <a:spcPts val="0"/>
              </a:spcAft>
              <a:buClr>
                <a:srgbClr val="0D0D0D"/>
              </a:buClr>
              <a:buSzPts val="2400"/>
              <a:buChar char="•"/>
            </a:pPr>
            <a:r>
              <a:rPr lang="en-US" sz="2400">
                <a:solidFill>
                  <a:srgbClr val="0D0D0D"/>
                </a:solidFill>
              </a:rPr>
              <a:t> Training and Simulation</a:t>
            </a:r>
            <a:endParaRPr sz="2400">
              <a:solidFill>
                <a:srgbClr val="0D0D0D"/>
              </a:solidFill>
            </a:endParaRPr>
          </a:p>
          <a:p>
            <a:pPr indent="-381000" lvl="0" marL="457200" rtl="0" algn="l">
              <a:spcBef>
                <a:spcPts val="0"/>
              </a:spcBef>
              <a:spcAft>
                <a:spcPts val="0"/>
              </a:spcAft>
              <a:buClr>
                <a:srgbClr val="0D0D0D"/>
              </a:buClr>
              <a:buSzPts val="2400"/>
              <a:buChar char="•"/>
            </a:pPr>
            <a:r>
              <a:rPr lang="en-US" sz="2400">
                <a:solidFill>
                  <a:srgbClr val="0D0D0D"/>
                </a:solidFill>
              </a:rPr>
              <a:t> Geographic Information Systems (GIS) Professionals</a:t>
            </a:r>
            <a:endParaRPr sz="2400">
              <a:solidFill>
                <a:srgbClr val="0D0D0D"/>
              </a:solidFill>
            </a:endParaRPr>
          </a:p>
          <a:p>
            <a:pPr indent="-381000" lvl="0" marL="457200" rtl="0" algn="l">
              <a:spcBef>
                <a:spcPts val="0"/>
              </a:spcBef>
              <a:spcAft>
                <a:spcPts val="0"/>
              </a:spcAft>
              <a:buClr>
                <a:srgbClr val="0D0D0D"/>
              </a:buClr>
              <a:buSzPts val="2400"/>
              <a:buChar char="•"/>
            </a:pPr>
            <a:r>
              <a:rPr lang="en-US" sz="2400">
                <a:solidFill>
                  <a:srgbClr val="0D0D0D"/>
                </a:solidFill>
              </a:rPr>
              <a:t> Outdoor Recreation Enthusiasts</a:t>
            </a:r>
            <a:endParaRPr sz="2400">
              <a:solidFill>
                <a:srgbClr val="0D0D0D"/>
              </a:solidFill>
            </a:endParaRPr>
          </a:p>
          <a:p>
            <a:pPr indent="-381000" lvl="0" marL="457200" rtl="0" algn="l">
              <a:spcBef>
                <a:spcPts val="0"/>
              </a:spcBef>
              <a:spcAft>
                <a:spcPts val="0"/>
              </a:spcAft>
              <a:buClr>
                <a:srgbClr val="0D0D0D"/>
              </a:buClr>
              <a:buSzPts val="2400"/>
              <a:buChar char="•"/>
            </a:pPr>
            <a:r>
              <a:rPr lang="en-US" sz="2400">
                <a:solidFill>
                  <a:srgbClr val="0D0D0D"/>
                </a:solidFill>
              </a:rPr>
              <a:t> Aerial Drones</a:t>
            </a:r>
            <a:endParaRPr sz="2400">
              <a:solidFill>
                <a:srgbClr val="0D0D0D"/>
              </a:solidFill>
            </a:endParaRPr>
          </a:p>
          <a:p>
            <a:pPr indent="0" lvl="0" marL="457200" rtl="0" algn="l">
              <a:spcBef>
                <a:spcPts val="0"/>
              </a:spcBef>
              <a:spcAft>
                <a:spcPts val="0"/>
              </a:spcAft>
              <a:buNone/>
            </a:pPr>
            <a:r>
              <a:t/>
            </a:r>
            <a:endParaRPr sz="2400">
              <a:solidFill>
                <a:srgbClr val="0D0D0D"/>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7"/>
          <p:cNvPicPr preferRelativeResize="0"/>
          <p:nvPr/>
        </p:nvPicPr>
        <p:blipFill rotWithShape="1">
          <a:blip r:embed="rId3">
            <a:alphaModFix/>
          </a:blip>
          <a:srcRect b="0" l="0" r="0" t="0"/>
          <a:stretch/>
        </p:blipFill>
        <p:spPr>
          <a:xfrm>
            <a:off x="0" y="1447800"/>
            <a:ext cx="2695574" cy="3248025"/>
          </a:xfrm>
          <a:prstGeom prst="rect">
            <a:avLst/>
          </a:prstGeom>
          <a:noFill/>
          <a:ln>
            <a:noFill/>
          </a:ln>
        </p:spPr>
      </p:pic>
      <p:sp>
        <p:nvSpPr>
          <p:cNvPr id="163" name="Google Shape;163;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4" name="Google Shape;164;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5" name="Google Shape;165;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6" name="Google Shape;166;p7"/>
          <p:cNvSpPr txBox="1"/>
          <p:nvPr>
            <p:ph type="title"/>
          </p:nvPr>
        </p:nvSpPr>
        <p:spPr>
          <a:xfrm>
            <a:off x="558165" y="385444"/>
            <a:ext cx="9764395" cy="1044517"/>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US" sz="3600"/>
              <a:t>SOLUTION AND ITS VALUE PROPOSITION</a:t>
            </a:r>
            <a:endParaRPr sz="3600"/>
          </a:p>
        </p:txBody>
      </p:sp>
      <p:pic>
        <p:nvPicPr>
          <p:cNvPr id="167" name="Google Shape;167;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8" name="Google Shape;168;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9" name="Google Shape;169;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70" name="Google Shape;170;p7"/>
          <p:cNvSpPr txBox="1"/>
          <p:nvPr/>
        </p:nvSpPr>
        <p:spPr>
          <a:xfrm>
            <a:off x="2888996" y="1600200"/>
            <a:ext cx="6934200" cy="535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1800">
                <a:latin typeface="Trebuchet MS"/>
                <a:ea typeface="Trebuchet MS"/>
                <a:cs typeface="Trebuchet MS"/>
                <a:sym typeface="Trebuchet MS"/>
              </a:rPr>
              <a:t>Solution:</a:t>
            </a:r>
            <a:endParaRPr b="1" sz="1800">
              <a:latin typeface="Trebuchet MS"/>
              <a:ea typeface="Trebuchet MS"/>
              <a:cs typeface="Trebuchet MS"/>
              <a:sym typeface="Trebuchet MS"/>
            </a:endParaRPr>
          </a:p>
          <a:p>
            <a:pPr indent="0" lvl="0" marL="0" rtl="0" algn="l">
              <a:spcBef>
                <a:spcPts val="0"/>
              </a:spcBef>
              <a:spcAft>
                <a:spcPts val="0"/>
              </a:spcAft>
              <a:buNone/>
            </a:pPr>
            <a:r>
              <a:t/>
            </a:r>
            <a:endParaRPr b="1" sz="1800">
              <a:latin typeface="Trebuchet MS"/>
              <a:ea typeface="Trebuchet MS"/>
              <a:cs typeface="Trebuchet MS"/>
              <a:sym typeface="Trebuchet MS"/>
            </a:endParaRPr>
          </a:p>
          <a:p>
            <a:pPr indent="0" lvl="0" marL="0" rtl="0" algn="l">
              <a:spcBef>
                <a:spcPts val="0"/>
              </a:spcBef>
              <a:spcAft>
                <a:spcPts val="0"/>
              </a:spcAft>
              <a:buNone/>
            </a:pPr>
            <a:r>
              <a:rPr lang="en-US" sz="1800">
                <a:latin typeface="Trebuchet MS"/>
                <a:ea typeface="Trebuchet MS"/>
                <a:cs typeface="Trebuchet MS"/>
                <a:sym typeface="Trebuchet MS"/>
              </a:rPr>
              <a:t>	</a:t>
            </a:r>
            <a:r>
              <a:rPr lang="en-US" sz="1800">
                <a:solidFill>
                  <a:srgbClr val="0D0D0D"/>
                </a:solidFill>
                <a:latin typeface="Trebuchet MS"/>
                <a:ea typeface="Trebuchet MS"/>
                <a:cs typeface="Trebuchet MS"/>
                <a:sym typeface="Trebuchet MS"/>
              </a:rPr>
              <a:t>The solution employs a YOLOv8 model trained with a diverse dataset to recognize terrain types in real-time. Fine-tuning techniques and dataset augmentation enable precise identification of sandy, rocky, grassy, and marshy regions. The model also provides implicit quantities information such as slipperiness and roughness, crucial for environmental perception. This approach enhances terrain recognition capabilities, benefiting applications like autonomous vehicles, precision agriculture, and environmental monitoring.</a:t>
            </a:r>
            <a:r>
              <a:rPr b="0" i="0" lang="en-US" sz="1800">
                <a:solidFill>
                  <a:srgbClr val="0D0D0D"/>
                </a:solidFill>
                <a:latin typeface="Trebuchet MS"/>
                <a:ea typeface="Trebuchet MS"/>
                <a:cs typeface="Trebuchet MS"/>
                <a:sym typeface="Trebuchet MS"/>
              </a:rPr>
              <a:t> </a:t>
            </a:r>
            <a:endParaRPr/>
          </a:p>
          <a:p>
            <a:pPr indent="0" lvl="0" marL="0" rtl="0" algn="l">
              <a:spcBef>
                <a:spcPts val="0"/>
              </a:spcBef>
              <a:spcAft>
                <a:spcPts val="0"/>
              </a:spcAft>
              <a:buNone/>
            </a:pPr>
            <a:r>
              <a:t/>
            </a:r>
            <a:endParaRPr sz="1800">
              <a:latin typeface="Trebuchet MS"/>
              <a:ea typeface="Trebuchet MS"/>
              <a:cs typeface="Trebuchet MS"/>
              <a:sym typeface="Trebuchet MS"/>
            </a:endParaRPr>
          </a:p>
          <a:p>
            <a:pPr indent="0" lvl="0" marL="0" rtl="0" algn="l">
              <a:spcBef>
                <a:spcPts val="0"/>
              </a:spcBef>
              <a:spcAft>
                <a:spcPts val="0"/>
              </a:spcAft>
              <a:buNone/>
            </a:pPr>
            <a:r>
              <a:rPr b="1" lang="en-US" sz="1800">
                <a:latin typeface="Trebuchet MS"/>
                <a:ea typeface="Trebuchet MS"/>
                <a:cs typeface="Trebuchet MS"/>
                <a:sym typeface="Trebuchet MS"/>
              </a:rPr>
              <a:t>Value Proposition:</a:t>
            </a:r>
            <a:endParaRPr b="1" sz="1800">
              <a:latin typeface="Trebuchet MS"/>
              <a:ea typeface="Trebuchet MS"/>
              <a:cs typeface="Trebuchet MS"/>
              <a:sym typeface="Trebuchet MS"/>
            </a:endParaRPr>
          </a:p>
          <a:p>
            <a:pPr indent="0" lvl="0" marL="0" rtl="0" algn="l">
              <a:spcBef>
                <a:spcPts val="0"/>
              </a:spcBef>
              <a:spcAft>
                <a:spcPts val="0"/>
              </a:spcAft>
              <a:buNone/>
            </a:pPr>
            <a:r>
              <a:t/>
            </a:r>
            <a:endParaRPr b="1" sz="1800">
              <a:latin typeface="Trebuchet MS"/>
              <a:ea typeface="Trebuchet MS"/>
              <a:cs typeface="Trebuchet MS"/>
              <a:sym typeface="Trebuchet MS"/>
            </a:endParaRPr>
          </a:p>
          <a:p>
            <a:pPr indent="-285750" lvl="0" marL="285750" rtl="0" algn="l">
              <a:spcBef>
                <a:spcPts val="0"/>
              </a:spcBef>
              <a:spcAft>
                <a:spcPts val="0"/>
              </a:spcAft>
              <a:buClr>
                <a:srgbClr val="0D0D0D"/>
              </a:buClr>
              <a:buSzPts val="1800"/>
              <a:buFont typeface="Arial"/>
              <a:buChar char="•"/>
            </a:pPr>
            <a:r>
              <a:rPr b="0" i="0" lang="en-US" sz="1800">
                <a:solidFill>
                  <a:srgbClr val="0D0D0D"/>
                </a:solidFill>
                <a:latin typeface="Arial"/>
                <a:ea typeface="Arial"/>
                <a:cs typeface="Arial"/>
                <a:sym typeface="Arial"/>
              </a:rPr>
              <a:t>A</a:t>
            </a:r>
            <a:r>
              <a:rPr lang="en-US" sz="1800">
                <a:solidFill>
                  <a:srgbClr val="0D0D0D"/>
                </a:solidFill>
              </a:rPr>
              <a:t>ccurate Terrain Recognition</a:t>
            </a:r>
            <a:endParaRPr/>
          </a:p>
          <a:p>
            <a:pPr indent="-285750" lvl="0" marL="285750" rtl="0" algn="l">
              <a:spcBef>
                <a:spcPts val="0"/>
              </a:spcBef>
              <a:spcAft>
                <a:spcPts val="0"/>
              </a:spcAft>
              <a:buClr>
                <a:srgbClr val="0D0D0D"/>
              </a:buClr>
              <a:buSzPts val="1800"/>
              <a:buFont typeface="Arial"/>
              <a:buChar char="•"/>
            </a:pPr>
            <a:r>
              <a:rPr lang="en-US" sz="1800">
                <a:solidFill>
                  <a:srgbClr val="0D0D0D"/>
                </a:solidFill>
              </a:rPr>
              <a:t>Comprehensive Environmental Perception</a:t>
            </a:r>
            <a:endParaRPr/>
          </a:p>
          <a:p>
            <a:pPr indent="-285750" lvl="0" marL="285750" rtl="0" algn="l">
              <a:spcBef>
                <a:spcPts val="0"/>
              </a:spcBef>
              <a:spcAft>
                <a:spcPts val="0"/>
              </a:spcAft>
              <a:buClr>
                <a:srgbClr val="0D0D0D"/>
              </a:buClr>
              <a:buSzPts val="1800"/>
              <a:buFont typeface="Arial"/>
              <a:buChar char="•"/>
            </a:pPr>
            <a:r>
              <a:rPr lang="en-US" sz="1800">
                <a:solidFill>
                  <a:srgbClr val="0D0D0D"/>
                </a:solidFill>
              </a:rPr>
              <a:t>Real-Time Analysis</a:t>
            </a:r>
            <a:endParaRPr sz="1800">
              <a:solidFill>
                <a:srgbClr val="0D0D0D"/>
              </a:solidFill>
            </a:endParaRPr>
          </a:p>
          <a:p>
            <a:pPr indent="-285750" lvl="0" marL="285750" rtl="0" algn="l">
              <a:spcBef>
                <a:spcPts val="0"/>
              </a:spcBef>
              <a:spcAft>
                <a:spcPts val="0"/>
              </a:spcAft>
              <a:buClr>
                <a:srgbClr val="0D0D0D"/>
              </a:buClr>
              <a:buSzPts val="1800"/>
              <a:buChar char="•"/>
            </a:pPr>
            <a:r>
              <a:rPr lang="en-US" sz="1800">
                <a:solidFill>
                  <a:srgbClr val="0D0D0D"/>
                </a:solidFill>
              </a:rPr>
              <a:t>Versatile Applications</a:t>
            </a:r>
            <a:endParaRPr sz="1800">
              <a:solidFill>
                <a:srgbClr val="0D0D0D"/>
              </a:solidFill>
            </a:endParaRPr>
          </a:p>
          <a:p>
            <a:pPr indent="-171450" lvl="0" marL="285750" rtl="0" algn="l">
              <a:spcBef>
                <a:spcPts val="0"/>
              </a:spcBef>
              <a:spcAft>
                <a:spcPts val="0"/>
              </a:spcAft>
              <a:buSzPts val="1800"/>
              <a:buFont typeface="Arial"/>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7" name="Google Shape;177;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8" name="Google Shape;178;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9" name="Google Shape;179;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80" name="Google Shape;180;p8"/>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1" name="Google Shape;181;p8"/>
          <p:cNvSpPr txBox="1"/>
          <p:nvPr>
            <p:ph type="title"/>
          </p:nvPr>
        </p:nvSpPr>
        <p:spPr>
          <a:xfrm>
            <a:off x="558165" y="385444"/>
            <a:ext cx="9764395" cy="942822"/>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4250"/>
              <a:t>THE WOW IN MY SOLUTION</a:t>
            </a:r>
            <a:endParaRPr sz="4250"/>
          </a:p>
        </p:txBody>
      </p:sp>
      <p:sp>
        <p:nvSpPr>
          <p:cNvPr id="182" name="Google Shape;182;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83" name="Google Shape;183;p8"/>
          <p:cNvSpPr txBox="1"/>
          <p:nvPr/>
        </p:nvSpPr>
        <p:spPr>
          <a:xfrm>
            <a:off x="2390142" y="1591214"/>
            <a:ext cx="6791400" cy="4894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solidFill>
                  <a:srgbClr val="0D0D0D"/>
                </a:solidFill>
                <a:latin typeface="Trebuchet MS"/>
                <a:ea typeface="Trebuchet MS"/>
                <a:cs typeface="Trebuchet MS"/>
                <a:sym typeface="Trebuchet MS"/>
              </a:rPr>
              <a:t>The wow factor in our solution lies in its ability to seamlessly integrate advanced deep learning techniques with geolocation services, resulting in a comprehensive and highly accurate terrain recognition system. By harnessing the power of YOLOv8 and fine-tuning techniques, we achieve real-time identification of diverse terrain types with exceptional precision. Furthermore, the inclusion of implicit quantities information such as slipperiness and roughness enhances environmental perception, making our solution invaluable for applications requiring detailed terrain analysis and informed decision-making.</a:t>
            </a:r>
            <a:endParaRPr sz="24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9" name="Google Shape;189;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0" name="Google Shape;190;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1" name="Google Shape;191;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92" name="Google Shape;192;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3" name="Google Shape;193;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94" name="Google Shape;194;p9"/>
          <p:cNvSpPr txBox="1"/>
          <p:nvPr>
            <p:ph type="ctrTitle"/>
          </p:nvPr>
        </p:nvSpPr>
        <p:spPr>
          <a:xfrm>
            <a:off x="739775" y="291147"/>
            <a:ext cx="3304540" cy="75212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sp>
        <p:nvSpPr>
          <p:cNvPr id="195" name="Google Shape;195;p9"/>
          <p:cNvSpPr txBox="1"/>
          <p:nvPr/>
        </p:nvSpPr>
        <p:spPr>
          <a:xfrm>
            <a:off x="252525" y="943625"/>
            <a:ext cx="7828200" cy="5910600"/>
          </a:xfrm>
          <a:prstGeom prst="rect">
            <a:avLst/>
          </a:prstGeom>
          <a:noFill/>
          <a:ln>
            <a:noFill/>
          </a:ln>
        </p:spPr>
        <p:txBody>
          <a:bodyPr anchorCtr="0" anchor="t" bIns="45700" lIns="91425" spcFirstLastPara="1" rIns="91425" wrap="square" tIns="45700">
            <a:spAutoFit/>
          </a:bodyPr>
          <a:lstStyle/>
          <a:p>
            <a:pPr indent="101600" lvl="0" marL="0" rtl="0" algn="l">
              <a:spcBef>
                <a:spcPts val="0"/>
              </a:spcBef>
              <a:spcAft>
                <a:spcPts val="0"/>
              </a:spcAft>
              <a:buClr>
                <a:srgbClr val="0D0D0D"/>
              </a:buClr>
              <a:buSzPts val="2000"/>
              <a:buFont typeface="Calibri"/>
              <a:buAutoNum type="arabicPeriod"/>
            </a:pPr>
            <a:r>
              <a:rPr b="1" i="0" lang="en-US" sz="2000">
                <a:solidFill>
                  <a:srgbClr val="0D0D0D"/>
                </a:solidFill>
                <a:latin typeface="Arial"/>
                <a:ea typeface="Arial"/>
                <a:cs typeface="Arial"/>
                <a:sym typeface="Arial"/>
              </a:rPr>
              <a:t>Data Collection</a:t>
            </a:r>
            <a:r>
              <a:rPr lang="en-US" sz="2000">
                <a:solidFill>
                  <a:srgbClr val="0D0D0D"/>
                </a:solidFill>
              </a:rPr>
              <a:t>:</a:t>
            </a:r>
            <a:r>
              <a:rPr b="0" i="0" lang="en-US" sz="2000">
                <a:solidFill>
                  <a:srgbClr val="0D0D0D"/>
                </a:solidFill>
                <a:latin typeface="Arial"/>
                <a:ea typeface="Arial"/>
                <a:cs typeface="Arial"/>
                <a:sym typeface="Arial"/>
              </a:rPr>
              <a:t> </a:t>
            </a:r>
            <a:endParaRPr/>
          </a:p>
          <a:p>
            <a:pPr indent="-355600" lvl="1" marL="914400" rtl="0" algn="l">
              <a:spcBef>
                <a:spcPts val="0"/>
              </a:spcBef>
              <a:spcAft>
                <a:spcPts val="0"/>
              </a:spcAft>
              <a:buClr>
                <a:srgbClr val="0D0D0D"/>
              </a:buClr>
              <a:buSzPts val="2000"/>
              <a:buChar char="○"/>
            </a:pPr>
            <a:r>
              <a:rPr lang="en-US" sz="2000">
                <a:solidFill>
                  <a:srgbClr val="0D0D0D"/>
                </a:solidFill>
                <a:highlight>
                  <a:srgbClr val="FFFFFF"/>
                </a:highlight>
              </a:rPr>
              <a:t>Gathered diverse terrain images from various sources such as satellite imagery, aerial photography, and ground-level photographs.</a:t>
            </a:r>
            <a:endParaRPr sz="2000">
              <a:solidFill>
                <a:srgbClr val="0D0D0D"/>
              </a:solidFill>
              <a:highlight>
                <a:srgbClr val="FFFFFF"/>
              </a:highlight>
            </a:endParaRPr>
          </a:p>
          <a:p>
            <a:pPr indent="-355600" lvl="1" marL="914400" rtl="0" algn="l">
              <a:spcBef>
                <a:spcPts val="0"/>
              </a:spcBef>
              <a:spcAft>
                <a:spcPts val="0"/>
              </a:spcAft>
              <a:buClr>
                <a:srgbClr val="0D0D0D"/>
              </a:buClr>
              <a:buSzPts val="2000"/>
              <a:buChar char="○"/>
            </a:pPr>
            <a:r>
              <a:rPr lang="en-US" sz="2000">
                <a:solidFill>
                  <a:srgbClr val="0D0D0D"/>
                </a:solidFill>
                <a:highlight>
                  <a:srgbClr val="FFFFFF"/>
                </a:highlight>
              </a:rPr>
              <a:t>Selected images to represent different terrain types including sandy, rocky, grassy, and marshy regions.</a:t>
            </a:r>
            <a:endParaRPr sz="2000">
              <a:solidFill>
                <a:srgbClr val="0D0D0D"/>
              </a:solidFill>
              <a:highlight>
                <a:srgbClr val="FFFFFF"/>
              </a:highlight>
            </a:endParaRPr>
          </a:p>
          <a:p>
            <a:pPr indent="0" lvl="0" marL="0" rtl="0" algn="l">
              <a:spcBef>
                <a:spcPts val="0"/>
              </a:spcBef>
              <a:spcAft>
                <a:spcPts val="0"/>
              </a:spcAft>
              <a:buNone/>
            </a:pPr>
            <a:r>
              <a:rPr b="1" lang="en-US" sz="2000">
                <a:solidFill>
                  <a:srgbClr val="0D0D0D"/>
                </a:solidFill>
              </a:rPr>
              <a:t>2.   Data Preprocessing</a:t>
            </a:r>
            <a:r>
              <a:rPr lang="en-US" sz="2000">
                <a:solidFill>
                  <a:srgbClr val="0D0D0D"/>
                </a:solidFill>
              </a:rPr>
              <a:t>:</a:t>
            </a:r>
            <a:endParaRPr sz="2000">
              <a:solidFill>
                <a:srgbClr val="0D0D0D"/>
              </a:solidFill>
              <a:highlight>
                <a:srgbClr val="FFFFFF"/>
              </a:highlight>
            </a:endParaRPr>
          </a:p>
          <a:p>
            <a:pPr indent="-355600" lvl="1" marL="914400" rtl="0" algn="l">
              <a:spcBef>
                <a:spcPts val="0"/>
              </a:spcBef>
              <a:spcAft>
                <a:spcPts val="0"/>
              </a:spcAft>
              <a:buClr>
                <a:srgbClr val="0D0D0D"/>
              </a:buClr>
              <a:buSzPts val="2000"/>
              <a:buChar char="○"/>
            </a:pPr>
            <a:r>
              <a:rPr lang="en-US" sz="2000">
                <a:solidFill>
                  <a:srgbClr val="0D0D0D"/>
                </a:solidFill>
                <a:highlight>
                  <a:srgbClr val="FFFFFF"/>
                </a:highlight>
              </a:rPr>
              <a:t>Conducted preprocessing tasks such as resizing, normalization, and augmentation to enhance the dataset's quality and diversity.</a:t>
            </a:r>
            <a:endParaRPr sz="2000">
              <a:solidFill>
                <a:schemeClr val="dk1"/>
              </a:solidFill>
            </a:endParaRPr>
          </a:p>
          <a:p>
            <a:pPr indent="-355600" lvl="1" marL="914400" rtl="0" algn="l">
              <a:spcBef>
                <a:spcPts val="0"/>
              </a:spcBef>
              <a:spcAft>
                <a:spcPts val="0"/>
              </a:spcAft>
              <a:buClr>
                <a:srgbClr val="0D0D0D"/>
              </a:buClr>
              <a:buSzPts val="2000"/>
              <a:buChar char="○"/>
            </a:pPr>
            <a:r>
              <a:rPr lang="en-US" sz="2000">
                <a:solidFill>
                  <a:srgbClr val="0D0D0D"/>
                </a:solidFill>
                <a:highlight>
                  <a:srgbClr val="FFFFFF"/>
                </a:highlight>
              </a:rPr>
              <a:t>Augmented the dataset using techniques like rotation, flipping, and brightness adjustments to increase its variability.</a:t>
            </a:r>
            <a:endParaRPr sz="2000">
              <a:solidFill>
                <a:srgbClr val="0D0D0D"/>
              </a:solidFill>
              <a:highlight>
                <a:srgbClr val="FFFFFF"/>
              </a:highlight>
            </a:endParaRPr>
          </a:p>
          <a:p>
            <a:pPr indent="0" lvl="0" marL="0" rtl="0" algn="l">
              <a:spcBef>
                <a:spcPts val="0"/>
              </a:spcBef>
              <a:spcAft>
                <a:spcPts val="0"/>
              </a:spcAft>
              <a:buNone/>
            </a:pPr>
            <a:r>
              <a:rPr b="1" lang="en-US" sz="2000">
                <a:solidFill>
                  <a:srgbClr val="0D0D0D"/>
                </a:solidFill>
                <a:highlight>
                  <a:srgbClr val="FFFFFF"/>
                </a:highlight>
              </a:rPr>
              <a:t>3.  Data Annotation:</a:t>
            </a:r>
            <a:endParaRPr b="1" sz="2000">
              <a:solidFill>
                <a:srgbClr val="0D0D0D"/>
              </a:solidFill>
              <a:highlight>
                <a:srgbClr val="FFFFFF"/>
              </a:highlight>
            </a:endParaRPr>
          </a:p>
          <a:p>
            <a:pPr indent="-355600" lvl="1" marL="914400" rtl="0" algn="l">
              <a:spcBef>
                <a:spcPts val="0"/>
              </a:spcBef>
              <a:spcAft>
                <a:spcPts val="0"/>
              </a:spcAft>
              <a:buClr>
                <a:srgbClr val="0D0D0D"/>
              </a:buClr>
              <a:buSzPts val="2000"/>
              <a:buChar char="○"/>
            </a:pPr>
            <a:r>
              <a:rPr lang="en-US" sz="2000">
                <a:solidFill>
                  <a:srgbClr val="0D0D0D"/>
                </a:solidFill>
                <a:highlight>
                  <a:srgbClr val="FFFFFF"/>
                </a:highlight>
              </a:rPr>
              <a:t>Annotated the collected images to create a labeled dataset using tools like Roboflow. </a:t>
            </a:r>
            <a:r>
              <a:rPr lang="en-US" sz="1900">
                <a:solidFill>
                  <a:srgbClr val="0D0D0D"/>
                </a:solidFill>
                <a:highlight>
                  <a:srgbClr val="FFFFFF"/>
                </a:highlight>
              </a:rPr>
              <a:t>Annotated each image with bounding boxes around the terrain objects, indicating their location and type.</a:t>
            </a:r>
            <a:endParaRPr/>
          </a:p>
          <a:p>
            <a:pPr indent="0" lvl="0" marL="0" rtl="0" algn="l">
              <a:spcBef>
                <a:spcPts val="0"/>
              </a:spcBef>
              <a:spcAft>
                <a:spcPts val="0"/>
              </a:spcAft>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2024-04-03T05:24:48Z</dcterms:created>
  <dc:creator>SRIMATHI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