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8305E5-E585-4D64-B310-8D54510BE45B}"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AE38D30-3BCA-49FF-9FAF-E0C78300AEBD}" type="slidenum">
              <a:rPr lang="en-IN" smtClean="0"/>
              <a:t>‹#›</a:t>
            </a:fld>
            <a:endParaRPr lang="en-IN"/>
          </a:p>
        </p:txBody>
      </p:sp>
    </p:spTree>
    <p:extLst>
      <p:ext uri="{BB962C8B-B14F-4D97-AF65-F5344CB8AC3E}">
        <p14:creationId xmlns:p14="http://schemas.microsoft.com/office/powerpoint/2010/main" val="397283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6</a:t>
            </a:fld>
            <a:endParaRPr lang="en-IN"/>
          </a:p>
        </p:txBody>
      </p:sp>
    </p:spTree>
    <p:extLst>
      <p:ext uri="{BB962C8B-B14F-4D97-AF65-F5344CB8AC3E}">
        <p14:creationId xmlns:p14="http://schemas.microsoft.com/office/powerpoint/2010/main" val="76994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7</a:t>
            </a:fld>
            <a:endParaRPr lang="en-IN"/>
          </a:p>
        </p:txBody>
      </p:sp>
    </p:spTree>
    <p:extLst>
      <p:ext uri="{BB962C8B-B14F-4D97-AF65-F5344CB8AC3E}">
        <p14:creationId xmlns:p14="http://schemas.microsoft.com/office/powerpoint/2010/main" val="33844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38D30-3BCA-49FF-9FAF-E0C78300AEBD}" type="slidenum">
              <a:rPr lang="en-IN" smtClean="0"/>
              <a:t>8</a:t>
            </a:fld>
            <a:endParaRPr lang="en-IN"/>
          </a:p>
        </p:txBody>
      </p:sp>
    </p:spTree>
    <p:extLst>
      <p:ext uri="{BB962C8B-B14F-4D97-AF65-F5344CB8AC3E}">
        <p14:creationId xmlns:p14="http://schemas.microsoft.com/office/powerpoint/2010/main" val="33715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362200" y="2988688"/>
            <a:ext cx="7239000" cy="965649"/>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PRESENTED BY: SREE LEKHA  S</a:t>
            </a:r>
          </a:p>
          <a:p>
            <a:pPr marL="12700">
              <a:lnSpc>
                <a:spcPct val="100000"/>
              </a:lnSpc>
              <a:spcBef>
                <a:spcPts val="130"/>
              </a:spcBef>
            </a:pPr>
            <a:r>
              <a:rPr lang="en-IN" sz="2000" dirty="0">
                <a:latin typeface="Trebuchet MS"/>
                <a:cs typeface="Trebuchet MS"/>
              </a:rPr>
              <a:t>REGISTER NO: 711721243105</a:t>
            </a:r>
          </a:p>
          <a:p>
            <a:pPr marL="12700">
              <a:lnSpc>
                <a:spcPct val="100000"/>
              </a:lnSpc>
              <a:spcBef>
                <a:spcPts val="130"/>
              </a:spcBef>
            </a:pPr>
            <a:r>
              <a:rPr lang="en-IN" sz="2000" dirty="0">
                <a:latin typeface="Trebuchet MS"/>
                <a:cs typeface="Trebuchet MS"/>
              </a:rPr>
              <a:t>DEPARTMENT: ARTIFICIAL INTELLIGENCE AND DATA SCIENCE</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0F0C1770-35A1-CFF0-AAA3-6ADF53C334EC}"/>
              </a:ext>
            </a:extLst>
          </p:cNvPr>
          <p:cNvSpPr txBox="1"/>
          <p:nvPr/>
        </p:nvSpPr>
        <p:spPr>
          <a:xfrm>
            <a:off x="2129281" y="402046"/>
            <a:ext cx="6867144" cy="584775"/>
          </a:xfrm>
          <a:prstGeom prst="rect">
            <a:avLst/>
          </a:prstGeom>
          <a:noFill/>
        </p:spPr>
        <p:txBody>
          <a:bodyPr wrap="square" rtlCol="0">
            <a:spAutoFit/>
          </a:bodyPr>
          <a:lstStyle/>
          <a:p>
            <a:r>
              <a:rPr lang="en-US" sz="3200" b="1" spc="-10" dirty="0">
                <a:latin typeface="Trebuchet MS" panose="020B0603020202020204" pitchFamily="34" charset="0"/>
              </a:rPr>
              <a:t>TEXT TO IMAGE USING STACK-GAN</a:t>
            </a:r>
            <a:endParaRPr lang="en-IN" sz="32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5690971-0266-564B-B298-88B30A83834B}"/>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 name="object 3">
            <a:extLst>
              <a:ext uri="{FF2B5EF4-FFF2-40B4-BE49-F238E27FC236}">
                <a16:creationId xmlns:a16="http://schemas.microsoft.com/office/drawing/2014/main" id="{BDF0193F-F067-C181-51EC-CADCF191638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31194D1E-2F37-E7EE-69F4-D943F9FC9657}"/>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5">
            <a:extLst>
              <a:ext uri="{FF2B5EF4-FFF2-40B4-BE49-F238E27FC236}">
                <a16:creationId xmlns:a16="http://schemas.microsoft.com/office/drawing/2014/main" id="{D3F096A3-4E95-A152-93A2-F1388E1FE34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a:extLst>
              <a:ext uri="{FF2B5EF4-FFF2-40B4-BE49-F238E27FC236}">
                <a16:creationId xmlns:a16="http://schemas.microsoft.com/office/drawing/2014/main" id="{753AA3CE-A6EB-15E3-964F-9F5C134D133F}"/>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C0493D2E-2FBE-AC0D-B46E-9DEDCA769E05}"/>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object 8">
            <a:extLst>
              <a:ext uri="{FF2B5EF4-FFF2-40B4-BE49-F238E27FC236}">
                <a16:creationId xmlns:a16="http://schemas.microsoft.com/office/drawing/2014/main" id="{A9BA2C7B-CE42-0DEC-2D31-3368CC877673}"/>
              </a:ext>
            </a:extLst>
          </p:cNvPr>
          <p:cNvSpPr txBox="1">
            <a:spLocks/>
          </p:cNvSpPr>
          <p:nvPr/>
        </p:nvSpPr>
        <p:spPr>
          <a:xfrm>
            <a:off x="533400" y="574108"/>
            <a:ext cx="8709025" cy="5245667"/>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algn="l"/>
            <a:r>
              <a:rPr lang="en-US" sz="2000" b="1" i="0" dirty="0">
                <a:solidFill>
                  <a:srgbClr val="0D0D0D"/>
                </a:solidFill>
                <a:effectLst/>
                <a:latin typeface="Söhne"/>
              </a:rPr>
              <a:t>4.Training</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Train the Stack-GAN model using the text-image pairs from the dataset.</a:t>
            </a:r>
          </a:p>
          <a:p>
            <a:pPr marL="742950" lvl="1" indent="-285750" algn="l">
              <a:buFont typeface="Arial" panose="020B0604020202020204" pitchFamily="34" charset="0"/>
              <a:buChar char="•"/>
            </a:pPr>
            <a:r>
              <a:rPr lang="en-US" sz="2000" b="0" i="0" dirty="0">
                <a:solidFill>
                  <a:srgbClr val="0D0D0D"/>
                </a:solidFill>
                <a:effectLst/>
                <a:latin typeface="Söhne"/>
              </a:rPr>
              <a:t>Utilize adversarial training to train the generators and discriminators simultaneously.</a:t>
            </a:r>
          </a:p>
          <a:p>
            <a:pPr marL="742950" lvl="1" indent="-285750" algn="l">
              <a:buFont typeface="Arial" panose="020B0604020202020204" pitchFamily="34" charset="0"/>
              <a:buChar char="•"/>
            </a:pPr>
            <a:r>
              <a:rPr lang="en-US" sz="2000" b="0" i="0" dirty="0">
                <a:solidFill>
                  <a:srgbClr val="0D0D0D"/>
                </a:solidFill>
                <a:effectLst/>
                <a:latin typeface="Söhne"/>
              </a:rPr>
              <a:t>Use techniques like minibatch discrimination and feature matching to stabilize training.</a:t>
            </a:r>
          </a:p>
          <a:p>
            <a:pPr algn="l"/>
            <a:r>
              <a:rPr lang="en-US" sz="2000" b="1" i="0" dirty="0">
                <a:solidFill>
                  <a:srgbClr val="0D0D0D"/>
                </a:solidFill>
                <a:effectLst/>
                <a:latin typeface="Söhne"/>
              </a:rPr>
              <a:t>5.Evaluation</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Evaluate the quality and diversity of generated images using metrics like Inception Score (IS) and Fréchet Inception Distance (FID).</a:t>
            </a:r>
          </a:p>
          <a:p>
            <a:pPr marL="742950" lvl="1" indent="-285750" algn="l">
              <a:buFont typeface="Arial" panose="020B0604020202020204" pitchFamily="34" charset="0"/>
              <a:buChar char="•"/>
            </a:pPr>
            <a:r>
              <a:rPr lang="en-US" sz="2000" b="0" i="0" dirty="0">
                <a:solidFill>
                  <a:srgbClr val="0D0D0D"/>
                </a:solidFill>
                <a:effectLst/>
                <a:latin typeface="Söhne"/>
              </a:rPr>
              <a:t>Conduct qualitative assessment by visually inspecting the generated images.</a:t>
            </a:r>
          </a:p>
          <a:p>
            <a:pPr algn="l"/>
            <a:r>
              <a:rPr lang="en-US" sz="2000" b="1" i="0" dirty="0">
                <a:solidFill>
                  <a:srgbClr val="0D0D0D"/>
                </a:solidFill>
                <a:effectLst/>
                <a:latin typeface="Söhne"/>
              </a:rPr>
              <a:t>6.Fine-tuning and Optimization</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Adjust model hyperparameters based on evaluation results to improve performance.</a:t>
            </a:r>
          </a:p>
          <a:p>
            <a:pPr marL="742950" lvl="1" indent="-285750" algn="l">
              <a:buFont typeface="Arial" panose="020B0604020202020204" pitchFamily="34" charset="0"/>
              <a:buChar char="•"/>
            </a:pPr>
            <a:r>
              <a:rPr lang="en-US" sz="2000" b="0" i="0" dirty="0">
                <a:solidFill>
                  <a:srgbClr val="0D0D0D"/>
                </a:solidFill>
                <a:effectLst/>
                <a:latin typeface="Söhne"/>
              </a:rPr>
              <a:t>Fine-tune on specific datasets or adjust architecture as needed.</a:t>
            </a:r>
          </a:p>
          <a:p>
            <a:pPr algn="l"/>
            <a:r>
              <a:rPr lang="en-US" sz="2000" b="1" i="0" dirty="0">
                <a:solidFill>
                  <a:srgbClr val="0D0D0D"/>
                </a:solidFill>
                <a:effectLst/>
                <a:latin typeface="Söhne"/>
              </a:rPr>
              <a:t>7.Deployment</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Once trained, deploy the Stack-GAN model in applications where text-to-image generation is required.</a:t>
            </a:r>
          </a:p>
        </p:txBody>
      </p:sp>
    </p:spTree>
    <p:extLst>
      <p:ext uri="{BB962C8B-B14F-4D97-AF65-F5344CB8AC3E}">
        <p14:creationId xmlns:p14="http://schemas.microsoft.com/office/powerpoint/2010/main" val="365219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t>RESULT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1" name="Picture 10">
            <a:extLst>
              <a:ext uri="{FF2B5EF4-FFF2-40B4-BE49-F238E27FC236}">
                <a16:creationId xmlns:a16="http://schemas.microsoft.com/office/drawing/2014/main" id="{E14F43ED-F6AA-E7CC-9871-81B12BA7F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2216560"/>
            <a:ext cx="4191000" cy="1579470"/>
          </a:xfrm>
          <a:prstGeom prst="rect">
            <a:avLst/>
          </a:prstGeom>
        </p:spPr>
      </p:pic>
      <p:cxnSp>
        <p:nvCxnSpPr>
          <p:cNvPr id="13" name="Straight Arrow Connector 12">
            <a:extLst>
              <a:ext uri="{FF2B5EF4-FFF2-40B4-BE49-F238E27FC236}">
                <a16:creationId xmlns:a16="http://schemas.microsoft.com/office/drawing/2014/main" id="{EB14711C-55DB-6BAC-348E-B4995069D8D6}"/>
              </a:ext>
            </a:extLst>
          </p:cNvPr>
          <p:cNvCxnSpPr>
            <a:cxnSpLocks/>
          </p:cNvCxnSpPr>
          <p:nvPr/>
        </p:nvCxnSpPr>
        <p:spPr>
          <a:xfrm>
            <a:off x="4876800" y="2971800"/>
            <a:ext cx="13716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E6CB405F-B776-CBA8-FC79-FCBDF72285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1935422"/>
            <a:ext cx="2716149" cy="2716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3533-BEFC-30B1-FCD8-482929E774F3}"/>
              </a:ext>
            </a:extLst>
          </p:cNvPr>
          <p:cNvSpPr>
            <a:spLocks noGrp="1"/>
          </p:cNvSpPr>
          <p:nvPr>
            <p:ph type="title"/>
          </p:nvPr>
        </p:nvSpPr>
        <p:spPr>
          <a:xfrm>
            <a:off x="558165" y="385444"/>
            <a:ext cx="9764395" cy="738664"/>
          </a:xfrm>
        </p:spPr>
        <p:txBody>
          <a:bodyPr/>
          <a:lstStyle/>
          <a:p>
            <a:r>
              <a:rPr lang="en-IN" dirty="0"/>
              <a:t>CONCLUSION</a:t>
            </a:r>
          </a:p>
        </p:txBody>
      </p:sp>
      <p:sp>
        <p:nvSpPr>
          <p:cNvPr id="4" name="TextBox 3">
            <a:extLst>
              <a:ext uri="{FF2B5EF4-FFF2-40B4-BE49-F238E27FC236}">
                <a16:creationId xmlns:a16="http://schemas.microsoft.com/office/drawing/2014/main" id="{FB8CE059-4E36-5D7A-7DA0-DAB39DB9A0D6}"/>
              </a:ext>
            </a:extLst>
          </p:cNvPr>
          <p:cNvSpPr txBox="1"/>
          <p:nvPr/>
        </p:nvSpPr>
        <p:spPr>
          <a:xfrm>
            <a:off x="1447800" y="1752600"/>
            <a:ext cx="7543800" cy="3139321"/>
          </a:xfrm>
          <a:prstGeom prst="rect">
            <a:avLst/>
          </a:prstGeom>
          <a:noFill/>
        </p:spPr>
        <p:txBody>
          <a:bodyPr wrap="square">
            <a:spAutoFit/>
          </a:bodyPr>
          <a:lstStyle/>
          <a:p>
            <a:pPr marL="285750" lvl="1" indent="-285750">
              <a:buFont typeface="Arial" panose="020B0604020202020204" pitchFamily="34" charset="0"/>
              <a:buChar char="•"/>
            </a:pPr>
            <a:r>
              <a:rPr lang="en-US" b="0" i="0" dirty="0">
                <a:solidFill>
                  <a:srgbClr val="0D0D0D"/>
                </a:solidFill>
                <a:effectLst/>
                <a:latin typeface="Söhne"/>
              </a:rPr>
              <a:t>My project on building a text-to-image generation system using Stack-GAN highlights the power and effectiveness of this state-of-the-art model. Stack-GAN offers a hierarchical architecture with Stage-I and Stage-II generators, allowing for the generation of high-quality images from textual descriptions. </a:t>
            </a:r>
          </a:p>
          <a:p>
            <a:pPr marL="285750" lvl="1" indent="-285750">
              <a:buFont typeface="Arial" panose="020B0604020202020204" pitchFamily="34" charset="0"/>
              <a:buChar char="•"/>
            </a:pPr>
            <a:r>
              <a:rPr lang="en-US" b="0" i="0" dirty="0">
                <a:solidFill>
                  <a:srgbClr val="0D0D0D"/>
                </a:solidFill>
                <a:effectLst/>
                <a:latin typeface="Söhne"/>
              </a:rPr>
              <a:t>By incorporating text embeddings and utilizing conditional GANs, Stack-GAN ensures that the generated images are semantically relevant to the input text, resulting in coherent and interpretable results. </a:t>
            </a:r>
            <a:endParaRPr lang="en-US" dirty="0">
              <a:solidFill>
                <a:srgbClr val="0D0D0D"/>
              </a:solidFill>
              <a:latin typeface="Söhne"/>
            </a:endParaRPr>
          </a:p>
          <a:p>
            <a:pPr marL="285750" lvl="1" indent="-285750">
              <a:buFont typeface="Arial" panose="020B0604020202020204" pitchFamily="34" charset="0"/>
              <a:buChar char="•"/>
            </a:pPr>
            <a:r>
              <a:rPr lang="en-US" b="0" i="0" dirty="0">
                <a:solidFill>
                  <a:srgbClr val="0D0D0D"/>
                </a:solidFill>
                <a:effectLst/>
                <a:latin typeface="Söhne"/>
              </a:rPr>
              <a:t>Through preprocessing, training, and evaluation steps, we can fine-tune the model to produce images that closely match the provided descriptions, achieving impressive levels of realism and diversity.</a:t>
            </a:r>
            <a:endParaRPr lang="en-IN" dirty="0"/>
          </a:p>
        </p:txBody>
      </p:sp>
    </p:spTree>
    <p:extLst>
      <p:ext uri="{BB962C8B-B14F-4D97-AF65-F5344CB8AC3E}">
        <p14:creationId xmlns:p14="http://schemas.microsoft.com/office/powerpoint/2010/main" val="294459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735317"/>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br>
              <a:rPr lang="en-IN" sz="4250" spc="-10" dirty="0"/>
            </a:br>
            <a:br>
              <a:rPr lang="en-IN" sz="4250" spc="-10" dirty="0"/>
            </a:br>
            <a:r>
              <a:rPr lang="en-IN" sz="4250" spc="-10" dirty="0"/>
              <a:t>		</a:t>
            </a:r>
            <a:br>
              <a:rPr lang="en-IN" sz="4250" spc="-10" dirty="0"/>
            </a:br>
            <a:r>
              <a:rPr lang="en-IN" sz="4250" spc="-10" dirty="0"/>
              <a:t>		</a:t>
            </a:r>
            <a:r>
              <a:rPr lang="en-US" sz="3200" spc="-10" dirty="0"/>
              <a:t>TEXT TO IMAGE USING STACK-GAN</a:t>
            </a:r>
            <a:endParaRPr lang="en-IN"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6229526"/>
          </a:xfrm>
          <a:prstGeom prst="rect">
            <a:avLst/>
          </a:prstGeom>
        </p:spPr>
        <p:txBody>
          <a:bodyPr vert="horz" wrap="square" lIns="0" tIns="73279" rIns="0" bIns="0" rtlCol="0">
            <a:spAutoFit/>
          </a:bodyPr>
          <a:lstStyle/>
          <a:p>
            <a:pPr marL="193675" algn="l">
              <a:lnSpc>
                <a:spcPct val="100000"/>
              </a:lnSpc>
              <a:spcBef>
                <a:spcPts val="105"/>
              </a:spcBef>
            </a:pPr>
            <a:r>
              <a:rPr lang="en-IN" spc="-10" dirty="0">
                <a:latin typeface="Trebuchet MS" panose="020B0603020202020204" pitchFamily="34" charset="0"/>
              </a:rPr>
              <a:t>AGENDA</a:t>
            </a:r>
            <a:br>
              <a:rPr lang="en-US" spc="-10" dirty="0">
                <a:latin typeface="Trebuchet MS" panose="020B0603020202020204" pitchFamily="34" charset="0"/>
              </a:rPr>
            </a:br>
            <a:br>
              <a:rPr lang="en-US" spc="-10" dirty="0">
                <a:latin typeface="Trebuchet MS" panose="020B0603020202020204" pitchFamily="34" charset="0"/>
              </a:rPr>
            </a:br>
            <a:r>
              <a:rPr lang="en-US" spc="-10" dirty="0">
                <a:latin typeface="Trebuchet MS" panose="020B0603020202020204" pitchFamily="34" charset="0"/>
              </a:rPr>
              <a:t>		</a:t>
            </a:r>
            <a:r>
              <a:rPr lang="en-IN" sz="3200" b="0" spc="-10" dirty="0">
                <a:latin typeface="Trebuchet MS" panose="020B0603020202020204" pitchFamily="34" charset="0"/>
                <a:cs typeface="Times New Roman" panose="02020603050405020304" pitchFamily="18" charset="0"/>
              </a:rPr>
              <a:t>1. Problem </a:t>
            </a:r>
            <a:r>
              <a:rPr lang="en-IN" sz="3200" b="0" spc="-75" dirty="0">
                <a:latin typeface="Trebuchet MS" panose="020B0603020202020204" pitchFamily="34" charset="0"/>
                <a:cs typeface="Times New Roman" panose="02020603050405020304" pitchFamily="18" charset="0"/>
              </a:rPr>
              <a:t>statement</a:t>
            </a:r>
            <a:br>
              <a:rPr lang="en-IN" sz="3200" b="0" spc="-75" dirty="0">
                <a:latin typeface="Trebuchet MS" panose="020B0603020202020204" pitchFamily="34" charset="0"/>
                <a:cs typeface="Times New Roman" panose="02020603050405020304" pitchFamily="18" charset="0"/>
              </a:rPr>
            </a:br>
            <a:r>
              <a:rPr lang="en-IN" sz="3200" b="0" spc="-75" dirty="0">
                <a:latin typeface="Trebuchet MS" panose="020B0603020202020204" pitchFamily="34" charset="0"/>
                <a:cs typeface="Times New Roman" panose="02020603050405020304" pitchFamily="18" charset="0"/>
              </a:rPr>
              <a:t>		2. </a:t>
            </a:r>
            <a:r>
              <a:rPr lang="en-IN" sz="3200" b="0" spc="-10" dirty="0">
                <a:latin typeface="Trebuchet MS" panose="020B0603020202020204" pitchFamily="34" charset="0"/>
                <a:cs typeface="Times New Roman" panose="02020603050405020304" pitchFamily="18" charset="0"/>
              </a:rPr>
              <a:t>Project overview</a:t>
            </a:r>
            <a:br>
              <a:rPr lang="en-IN" sz="3200" b="0" spc="-10" dirty="0">
                <a:latin typeface="Trebuchet MS" panose="020B0603020202020204" pitchFamily="34" charset="0"/>
                <a:cs typeface="Times New Roman" panose="02020603050405020304" pitchFamily="18" charset="0"/>
              </a:rPr>
            </a:br>
            <a:r>
              <a:rPr lang="en-IN" sz="3200" b="0" spc="-10" dirty="0">
                <a:latin typeface="Trebuchet MS" panose="020B0603020202020204" pitchFamily="34" charset="0"/>
                <a:cs typeface="Times New Roman" panose="02020603050405020304" pitchFamily="18" charset="0"/>
              </a:rPr>
              <a:t>		3. </a:t>
            </a:r>
            <a:r>
              <a:rPr lang="en-US" sz="3200" b="0" dirty="0">
                <a:latin typeface="Trebuchet MS" panose="020B0603020202020204" pitchFamily="34" charset="0"/>
                <a:cs typeface="Times New Roman" panose="02020603050405020304" pitchFamily="18" charset="0"/>
              </a:rPr>
              <a:t>Who</a:t>
            </a:r>
            <a:r>
              <a:rPr lang="en-US" sz="3200" b="0" spc="-24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are</a:t>
            </a:r>
            <a:r>
              <a:rPr lang="en-US" sz="3200" b="0" spc="-7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the</a:t>
            </a:r>
            <a:r>
              <a:rPr lang="en-US" sz="3200" b="0" spc="-5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end</a:t>
            </a:r>
            <a:r>
              <a:rPr lang="en-US" sz="3200" b="0" spc="-70" dirty="0">
                <a:latin typeface="Trebuchet MS" panose="020B0603020202020204" pitchFamily="34" charset="0"/>
                <a:cs typeface="Times New Roman" panose="02020603050405020304" pitchFamily="18" charset="0"/>
              </a:rPr>
              <a:t> </a:t>
            </a:r>
            <a:r>
              <a:rPr lang="en-US" sz="3200" b="0" spc="-10" dirty="0">
                <a:latin typeface="Trebuchet MS" panose="020B0603020202020204" pitchFamily="34" charset="0"/>
                <a:cs typeface="Times New Roman" panose="02020603050405020304" pitchFamily="18" charset="0"/>
              </a:rPr>
              <a:t>users?</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4. Solution</a:t>
            </a:r>
            <a:r>
              <a:rPr lang="en-US" sz="3200" b="0" spc="-345"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and</a:t>
            </a:r>
            <a:r>
              <a:rPr lang="en-US" sz="3200" b="0" spc="-2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its </a:t>
            </a:r>
            <a:r>
              <a:rPr lang="en-US" sz="3200" b="0" spc="-20" dirty="0">
                <a:latin typeface="Trebuchet MS" panose="020B0603020202020204" pitchFamily="34" charset="0"/>
                <a:cs typeface="Times New Roman" panose="02020603050405020304" pitchFamily="18" charset="0"/>
              </a:rPr>
              <a:t>value</a:t>
            </a:r>
            <a:r>
              <a:rPr lang="en-US" sz="3200" b="0" spc="-120" dirty="0">
                <a:latin typeface="Trebuchet MS" panose="020B0603020202020204" pitchFamily="34" charset="0"/>
                <a:cs typeface="Times New Roman" panose="02020603050405020304" pitchFamily="18" charset="0"/>
              </a:rPr>
              <a:t> </a:t>
            </a:r>
            <a:r>
              <a:rPr lang="en-US" sz="3200" b="0" spc="-10" dirty="0">
                <a:latin typeface="Trebuchet MS" panose="020B0603020202020204" pitchFamily="34" charset="0"/>
                <a:cs typeface="Times New Roman" panose="02020603050405020304" pitchFamily="18" charset="0"/>
              </a:rPr>
              <a:t>proposition</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5. </a:t>
            </a:r>
            <a:r>
              <a:rPr lang="en-US" sz="3200" b="0" dirty="0">
                <a:latin typeface="Trebuchet MS" panose="020B0603020202020204" pitchFamily="34" charset="0"/>
                <a:cs typeface="Times New Roman" panose="02020603050405020304" pitchFamily="18" charset="0"/>
              </a:rPr>
              <a:t>The</a:t>
            </a:r>
            <a:r>
              <a:rPr lang="en-US" sz="3200" b="0" spc="2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wow</a:t>
            </a:r>
            <a:r>
              <a:rPr lang="en-US" sz="3200" b="0" spc="90" dirty="0">
                <a:latin typeface="Trebuchet MS" panose="020B0603020202020204" pitchFamily="34" charset="0"/>
                <a:cs typeface="Times New Roman" panose="02020603050405020304" pitchFamily="18" charset="0"/>
              </a:rPr>
              <a:t> </a:t>
            </a:r>
            <a:r>
              <a:rPr lang="en-US" sz="3200" b="0" dirty="0">
                <a:latin typeface="Trebuchet MS" panose="020B0603020202020204" pitchFamily="34" charset="0"/>
                <a:cs typeface="Times New Roman" panose="02020603050405020304" pitchFamily="18" charset="0"/>
              </a:rPr>
              <a:t>in my </a:t>
            </a:r>
            <a:r>
              <a:rPr lang="en-US" sz="3200" b="0" spc="-10" dirty="0">
                <a:latin typeface="Trebuchet MS" panose="020B0603020202020204" pitchFamily="34" charset="0"/>
                <a:cs typeface="Times New Roman" panose="02020603050405020304" pitchFamily="18" charset="0"/>
              </a:rPr>
              <a:t>solution</a:t>
            </a:r>
            <a:br>
              <a:rPr lang="en-US" sz="3200" b="0" spc="-10" dirty="0">
                <a:latin typeface="Trebuchet MS" panose="020B0603020202020204" pitchFamily="34" charset="0"/>
                <a:cs typeface="Times New Roman" panose="02020603050405020304" pitchFamily="18" charset="0"/>
              </a:rPr>
            </a:br>
            <a:r>
              <a:rPr lang="en-US" sz="3200" b="0" spc="-10" dirty="0">
                <a:latin typeface="Trebuchet MS" panose="020B0603020202020204" pitchFamily="34" charset="0"/>
                <a:cs typeface="Times New Roman" panose="02020603050405020304" pitchFamily="18" charset="0"/>
              </a:rPr>
              <a:t>		6. </a:t>
            </a:r>
            <a:r>
              <a:rPr lang="en-IN" sz="3200" b="0" spc="-10" dirty="0">
                <a:latin typeface="Trebuchet MS" panose="020B0603020202020204" pitchFamily="34" charset="0"/>
                <a:cs typeface="Times New Roman" panose="02020603050405020304" pitchFamily="18" charset="0"/>
              </a:rPr>
              <a:t>Modelling</a:t>
            </a:r>
            <a:br>
              <a:rPr lang="en-IN" sz="3200" b="0" spc="-10" dirty="0">
                <a:latin typeface="Trebuchet MS" panose="020B0603020202020204" pitchFamily="34" charset="0"/>
                <a:cs typeface="Times New Roman" panose="02020603050405020304" pitchFamily="18" charset="0"/>
              </a:rPr>
            </a:br>
            <a:r>
              <a:rPr lang="en-IN" sz="3200" b="0" spc="-10" dirty="0">
                <a:latin typeface="Trebuchet MS" panose="020B0603020202020204" pitchFamily="34" charset="0"/>
                <a:cs typeface="Times New Roman" panose="02020603050405020304" pitchFamily="18" charset="0"/>
              </a:rPr>
              <a:t>		7. </a:t>
            </a:r>
            <a:r>
              <a:rPr lang="en-IN" sz="3200" b="0" spc="-60" dirty="0">
                <a:latin typeface="Trebuchet MS" panose="020B0603020202020204" pitchFamily="34" charset="0"/>
                <a:cs typeface="Times New Roman" panose="02020603050405020304" pitchFamily="18" charset="0"/>
              </a:rPr>
              <a:t>Result</a:t>
            </a:r>
            <a:br>
              <a:rPr lang="en-IN" sz="3200" b="0" spc="-60" dirty="0">
                <a:latin typeface="Trebuchet MS" panose="020B0603020202020204" pitchFamily="34" charset="0"/>
                <a:cs typeface="Times New Roman" panose="02020603050405020304" pitchFamily="18" charset="0"/>
              </a:rPr>
            </a:br>
            <a:r>
              <a:rPr lang="en-IN" sz="3200" b="0" spc="-60" dirty="0">
                <a:latin typeface="Trebuchet MS" panose="020B0603020202020204" pitchFamily="34" charset="0"/>
                <a:cs typeface="Times New Roman" panose="02020603050405020304" pitchFamily="18" charset="0"/>
              </a:rPr>
              <a:t>		8.Conclusion</a:t>
            </a:r>
            <a:br>
              <a:rPr lang="en-IN" sz="3200" spc="-10" dirty="0">
                <a:latin typeface="Trebuchet MS" panose="020B0603020202020204" pitchFamily="34" charset="0"/>
                <a:cs typeface="Times New Roman" panose="02020603050405020304" pitchFamily="18" charset="0"/>
              </a:rPr>
            </a:br>
            <a:endParaRPr sz="3200" spc="-10"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157403" cy="53873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rebuchet MS" panose="020B0603020202020204" pitchFamily="34" charset="0"/>
              </a:rPr>
              <a:t>PROBLEM</a:t>
            </a:r>
            <a:r>
              <a:rPr sz="4250" dirty="0">
                <a:latin typeface="Trebuchet MS" panose="020B0603020202020204" pitchFamily="34" charset="0"/>
              </a:rPr>
              <a:t>	</a:t>
            </a:r>
            <a:r>
              <a:rPr sz="4250" spc="-75" dirty="0">
                <a:latin typeface="Trebuchet MS" panose="020B0603020202020204" pitchFamily="34" charset="0"/>
              </a:rPr>
              <a:t>STATEMENT</a:t>
            </a:r>
            <a:br>
              <a:rPr lang="en-US" sz="4250" spc="-75" dirty="0">
                <a:latin typeface="Trebuchet MS" panose="020B0603020202020204" pitchFamily="34" charset="0"/>
              </a:rPr>
            </a:br>
            <a:br>
              <a:rPr lang="en-US" sz="4250" spc="-75" dirty="0">
                <a:latin typeface="Trebuchet MS" panose="020B0603020202020204" pitchFamily="34" charset="0"/>
              </a:rPr>
            </a:br>
            <a:r>
              <a:rPr lang="en-US" sz="2400" b="0" dirty="0">
                <a:latin typeface="Trebuchet MS" panose="020B0603020202020204" pitchFamily="34" charset="0"/>
                <a:cs typeface="Times New Roman" panose="02020603050405020304" pitchFamily="18" charset="0"/>
              </a:rPr>
              <a:t>The goal of this project is to create a text-to-image model using Stack-GAN that can generate high-quality images from textual descriptions. The problem is that current text-to-image models are limited in their ability to generate realistic and diverse images, and often produce images that are overly simplistic or lacking in detail. This can be a major challenge for applications such as product design, advertising, and entertainment, where high-quality images are essential for success.</a:t>
            </a:r>
            <a:br>
              <a:rPr lang="en-IN" sz="2400" b="0" spc="-75" dirty="0">
                <a:latin typeface="Trebuchet MS" panose="020B0603020202020204" pitchFamily="34" charset="0"/>
                <a:cs typeface="Times New Roman" panose="02020603050405020304" pitchFamily="18" charset="0"/>
              </a:rPr>
            </a:br>
            <a:endParaRPr sz="2400" b="0" dirty="0">
              <a:latin typeface="Trebuchet MS" panose="020B0603020202020204" pitchFamily="34"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566025" cy="4279377"/>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US" sz="4250" spc="-10" dirty="0"/>
            </a:br>
            <a:br>
              <a:rPr lang="en-IN" sz="4250" spc="-10" dirty="0"/>
            </a:br>
            <a:r>
              <a:rPr lang="en-US" sz="2400" b="0" dirty="0"/>
              <a:t>The Text-to-Image Generation using Stack-GAN project is a cutting-edge technology that uses Generative Adversarial Networks (GANs) to generate images from textual descriptions. This project leverages the power of deep learning to create realistic and diverse images that can be used in a variety of applications, such as advertising, entertainment, and education.</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2005292"/>
          </a:xfrm>
          <a:prstGeom prst="rect">
            <a:avLst/>
          </a:prstGeom>
        </p:spPr>
        <p:txBody>
          <a:bodyPr vert="horz" wrap="square" lIns="0" tIns="522858" rIns="0" bIns="0" rtlCol="0">
            <a:spAutoFit/>
          </a:bodyPr>
          <a:lstStyle/>
          <a:p>
            <a:pPr marL="153670">
              <a:lnSpc>
                <a:spcPct val="100000"/>
              </a:lnSpc>
              <a:spcBef>
                <a:spcPts val="130"/>
              </a:spcBef>
            </a:pPr>
            <a:r>
              <a:rPr lang="en-US" sz="3200" dirty="0"/>
              <a:t>WHO</a:t>
            </a:r>
            <a:r>
              <a:rPr lang="en-US" sz="3200" spc="-245" dirty="0"/>
              <a:t> </a:t>
            </a:r>
            <a:r>
              <a:rPr lang="en-US" sz="3200" dirty="0"/>
              <a:t>ARE</a:t>
            </a:r>
            <a:r>
              <a:rPr lang="en-US" sz="3200" spc="-70" dirty="0"/>
              <a:t> </a:t>
            </a:r>
            <a:r>
              <a:rPr lang="en-US" sz="3200" dirty="0"/>
              <a:t>THE</a:t>
            </a:r>
            <a:r>
              <a:rPr lang="en-US" sz="3200" spc="-55" dirty="0"/>
              <a:t> </a:t>
            </a:r>
            <a:r>
              <a:rPr lang="en-US" sz="3200" dirty="0"/>
              <a:t>END</a:t>
            </a:r>
            <a:r>
              <a:rPr lang="en-US" sz="3200" spc="-70" dirty="0"/>
              <a:t> </a:t>
            </a:r>
            <a:r>
              <a:rPr lang="en-US" sz="3200" spc="-10" dirty="0"/>
              <a:t>USERS?</a:t>
            </a:r>
            <a:br>
              <a:rPr lang="en-US" sz="3200" spc="-10" dirty="0"/>
            </a:br>
            <a:br>
              <a:rPr lang="en-IN" sz="3200" spc="-10" dirty="0"/>
            </a:b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82D0AE1-16FD-2483-6A1F-52DA271FB950}"/>
              </a:ext>
            </a:extLst>
          </p:cNvPr>
          <p:cNvSpPr txBox="1"/>
          <p:nvPr/>
        </p:nvSpPr>
        <p:spPr>
          <a:xfrm>
            <a:off x="2286000" y="2204363"/>
            <a:ext cx="5372100" cy="1938992"/>
          </a:xfrm>
          <a:prstGeom prst="rect">
            <a:avLst/>
          </a:prstGeom>
          <a:noFill/>
        </p:spPr>
        <p:txBody>
          <a:bodyPr wrap="square" rtlCol="0">
            <a:spAutoFit/>
          </a:bodyPr>
          <a:lstStyle/>
          <a:p>
            <a:pPr marL="285750" indent="-285750">
              <a:buFont typeface="Arial" panose="020B0604020202020204" pitchFamily="34" charset="0"/>
              <a:buChar char="•"/>
            </a:pPr>
            <a:r>
              <a:rPr lang="en-IN" sz="2400" i="0" dirty="0">
                <a:solidFill>
                  <a:srgbClr val="0D0D0D"/>
                </a:solidFill>
                <a:effectLst/>
                <a:latin typeface="Söhne"/>
              </a:rPr>
              <a:t>E-commerce Platform Developer</a:t>
            </a:r>
          </a:p>
          <a:p>
            <a:pPr marL="285750" indent="-285750">
              <a:buFont typeface="Arial" panose="020B0604020202020204" pitchFamily="34" charset="0"/>
              <a:buChar char="•"/>
            </a:pPr>
            <a:r>
              <a:rPr lang="en-IN" sz="2400" i="0" dirty="0">
                <a:solidFill>
                  <a:srgbClr val="0D0D0D"/>
                </a:solidFill>
                <a:effectLst/>
                <a:latin typeface="Söhne"/>
              </a:rPr>
              <a:t>Content Creator</a:t>
            </a:r>
          </a:p>
          <a:p>
            <a:pPr marL="285750" indent="-285750">
              <a:buFont typeface="Arial" panose="020B0604020202020204" pitchFamily="34" charset="0"/>
              <a:buChar char="•"/>
            </a:pPr>
            <a:r>
              <a:rPr lang="en-IN" sz="2400" i="0" dirty="0">
                <a:solidFill>
                  <a:srgbClr val="0D0D0D"/>
                </a:solidFill>
                <a:effectLst/>
                <a:latin typeface="Söhne"/>
              </a:rPr>
              <a:t>Virtual Environment Creator</a:t>
            </a:r>
          </a:p>
          <a:p>
            <a:pPr marL="285750" indent="-285750">
              <a:buFont typeface="Arial" panose="020B0604020202020204" pitchFamily="34" charset="0"/>
              <a:buChar char="•"/>
            </a:pPr>
            <a:r>
              <a:rPr lang="en-IN" sz="2400" i="0" dirty="0">
                <a:solidFill>
                  <a:srgbClr val="0D0D0D"/>
                </a:solidFill>
                <a:effectLst/>
                <a:latin typeface="Söhne"/>
              </a:rPr>
              <a:t>Interior Designer</a:t>
            </a:r>
          </a:p>
          <a:p>
            <a:pPr marL="285750" indent="-285750">
              <a:buFont typeface="Arial" panose="020B0604020202020204" pitchFamily="34" charset="0"/>
              <a:buChar char="•"/>
            </a:pPr>
            <a:r>
              <a:rPr lang="en-IN" sz="2400" i="0" dirty="0">
                <a:solidFill>
                  <a:srgbClr val="0D0D0D"/>
                </a:solidFill>
                <a:effectLst/>
                <a:latin typeface="Söhne"/>
              </a:rPr>
              <a:t>Architect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CFE0EA22-47E8-A005-AB40-AC1762689C67}"/>
              </a:ext>
            </a:extLst>
          </p:cNvPr>
          <p:cNvSpPr txBox="1"/>
          <p:nvPr/>
        </p:nvSpPr>
        <p:spPr>
          <a:xfrm>
            <a:off x="2888996" y="1600200"/>
            <a:ext cx="6934200" cy="5355312"/>
          </a:xfrm>
          <a:prstGeom prst="rect">
            <a:avLst/>
          </a:prstGeom>
          <a:noFill/>
        </p:spPr>
        <p:txBody>
          <a:bodyPr wrap="square" rtlCol="0">
            <a:spAutoFit/>
          </a:bodyPr>
          <a:lstStyle/>
          <a:p>
            <a:r>
              <a:rPr lang="en-IN" b="1" dirty="0">
                <a:latin typeface="Trebuchet MS" panose="020B0603020202020204" pitchFamily="34" charset="0"/>
              </a:rPr>
              <a:t>Solution:</a:t>
            </a:r>
          </a:p>
          <a:p>
            <a:r>
              <a:rPr lang="en-IN" dirty="0">
                <a:latin typeface="Trebuchet MS" panose="020B0603020202020204" pitchFamily="34" charset="0"/>
              </a:rPr>
              <a:t>	</a:t>
            </a:r>
            <a:r>
              <a:rPr lang="en-US" b="0" i="0" dirty="0">
                <a:solidFill>
                  <a:srgbClr val="0D0D0D"/>
                </a:solidFill>
                <a:effectLst/>
                <a:latin typeface="Trebuchet MS" panose="020B0603020202020204" pitchFamily="34" charset="0"/>
              </a:rPr>
              <a:t>The Stack-GAN model architecture comprises Stage-I and Stage-II generators, along with a discriminator, all integrated with conditional GANs to incorporate text embeddings. Preprocessing involves tokenizing, embedding, and resizing/normalizing textual descriptions and images. Stage-I generator is trained to produce low-resolution images from text, serving as an initial approximation. Stage-II generator refines these low-res images into high-res ones for greater quality. Meanwhile, the discriminator learns to distinguish real from generated images, providing feedback for improvement. Adversarial training optimizes both generators and discriminator concurrently.</a:t>
            </a:r>
          </a:p>
          <a:p>
            <a:endParaRPr lang="en-IN" dirty="0">
              <a:latin typeface="Trebuchet MS" panose="020B0603020202020204" pitchFamily="34" charset="0"/>
            </a:endParaRPr>
          </a:p>
          <a:p>
            <a:r>
              <a:rPr lang="en-IN" b="1" dirty="0">
                <a:latin typeface="Trebuchet MS" panose="020B0603020202020204" pitchFamily="34" charset="0"/>
              </a:rPr>
              <a:t>Value Proposition:</a:t>
            </a:r>
          </a:p>
          <a:p>
            <a:pPr marL="285750" indent="-285750">
              <a:buFont typeface="Arial" panose="020B0604020202020204" pitchFamily="34" charset="0"/>
              <a:buChar char="•"/>
            </a:pPr>
            <a:r>
              <a:rPr lang="en-IN" dirty="0">
                <a:latin typeface="Trebuchet MS" panose="020B0603020202020204" pitchFamily="34" charset="0"/>
              </a:rPr>
              <a:t>Realistic image generation</a:t>
            </a:r>
          </a:p>
          <a:p>
            <a:pPr marL="285750" indent="-285750">
              <a:buFont typeface="Arial" panose="020B0604020202020204" pitchFamily="34" charset="0"/>
              <a:buChar char="•"/>
            </a:pPr>
            <a:r>
              <a:rPr lang="en-IN" dirty="0">
                <a:latin typeface="Trebuchet MS" panose="020B0603020202020204" pitchFamily="34" charset="0"/>
              </a:rPr>
              <a:t>Flexibility and customization</a:t>
            </a:r>
          </a:p>
          <a:p>
            <a:pPr marL="285750" indent="-285750">
              <a:buFont typeface="Arial" panose="020B0604020202020204" pitchFamily="34" charset="0"/>
              <a:buChar char="•"/>
            </a:pPr>
            <a:r>
              <a:rPr lang="en-IN" dirty="0">
                <a:latin typeface="Trebuchet MS" panose="020B0603020202020204" pitchFamily="34" charset="0"/>
              </a:rPr>
              <a:t>Efficient and scalable</a:t>
            </a:r>
          </a:p>
          <a:p>
            <a:pPr marL="285750" indent="-285750">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8CA6970-5CFC-5125-33F5-3110430F5E70}"/>
              </a:ext>
            </a:extLst>
          </p:cNvPr>
          <p:cNvSpPr txBox="1"/>
          <p:nvPr/>
        </p:nvSpPr>
        <p:spPr>
          <a:xfrm>
            <a:off x="2133600" y="2090172"/>
            <a:ext cx="6791325" cy="2677656"/>
          </a:xfrm>
          <a:prstGeom prst="rect">
            <a:avLst/>
          </a:prstGeom>
          <a:noFill/>
        </p:spPr>
        <p:txBody>
          <a:bodyPr wrap="square" rtlCol="0">
            <a:spAutoFit/>
          </a:bodyPr>
          <a:lstStyle/>
          <a:p>
            <a:r>
              <a:rPr lang="en-US" sz="2400" b="0" i="0" dirty="0">
                <a:solidFill>
                  <a:srgbClr val="0D0D0D"/>
                </a:solidFill>
                <a:effectLst/>
                <a:latin typeface="Trebuchet MS" panose="020B0603020202020204" pitchFamily="34" charset="0"/>
              </a:rPr>
              <a:t>By utilizing a two-stage generation process, Stack-GAN aims to address the challenge of generating high-quality images from text descriptions. The refinement stage allows for fine-tuning of details and textures, resulting in images that closely match the provided textual descriptions.</a:t>
            </a:r>
            <a:endParaRPr lang="en-IN" sz="24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3304540"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95A268BF-2BEB-5AAD-B04F-97269A52A26C}"/>
              </a:ext>
            </a:extLst>
          </p:cNvPr>
          <p:cNvSpPr txBox="1"/>
          <p:nvPr/>
        </p:nvSpPr>
        <p:spPr>
          <a:xfrm>
            <a:off x="0" y="1351671"/>
            <a:ext cx="7832408" cy="4708981"/>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Söhne"/>
              </a:rPr>
              <a:t>Data Collection</a:t>
            </a:r>
            <a:r>
              <a:rPr lang="en-US" sz="2000" b="0" i="0" dirty="0">
                <a:solidFill>
                  <a:srgbClr val="0D0D0D"/>
                </a:solidFill>
                <a:effectLst/>
                <a:latin typeface="Söhne"/>
              </a:rPr>
              <a:t>: Gather a dataset containing pairs of text descriptions and corresponding images. This dataset could be specific to your application domain, such as birds, flowers, or scenes.</a:t>
            </a:r>
          </a:p>
          <a:p>
            <a:pPr algn="l">
              <a:buFont typeface="+mj-lt"/>
              <a:buAutoNum type="arabicPeriod"/>
            </a:pPr>
            <a:r>
              <a:rPr lang="en-US" sz="2000" b="1" i="0" dirty="0">
                <a:solidFill>
                  <a:srgbClr val="0D0D0D"/>
                </a:solidFill>
                <a:effectLst/>
                <a:latin typeface="Söhne"/>
              </a:rPr>
              <a:t>Preprocessing</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Tokenize and encode the text descriptions.</a:t>
            </a:r>
          </a:p>
          <a:p>
            <a:pPr marL="742950" lvl="1" indent="-285750" algn="l">
              <a:buFont typeface="Arial" panose="020B0604020202020204" pitchFamily="34" charset="0"/>
              <a:buChar char="•"/>
            </a:pPr>
            <a:r>
              <a:rPr lang="en-US" sz="2000" b="0" i="0" dirty="0">
                <a:solidFill>
                  <a:srgbClr val="0D0D0D"/>
                </a:solidFill>
                <a:effectLst/>
                <a:latin typeface="Söhne"/>
              </a:rPr>
              <a:t>Resize and normalize the images to a fixed size suitable for processing.</a:t>
            </a:r>
          </a:p>
          <a:p>
            <a:pPr algn="l">
              <a:buFont typeface="+mj-lt"/>
              <a:buAutoNum type="arabicPeriod"/>
            </a:pPr>
            <a:r>
              <a:rPr lang="en-US" sz="2000" b="1" i="0" dirty="0">
                <a:solidFill>
                  <a:srgbClr val="0D0D0D"/>
                </a:solidFill>
                <a:effectLst/>
                <a:latin typeface="Söhne"/>
              </a:rPr>
              <a:t>Model Architecture Design</a:t>
            </a:r>
            <a:r>
              <a:rPr lang="en-US" sz="2000" b="0" i="0" dirty="0">
                <a:solidFill>
                  <a:srgbClr val="0D0D0D"/>
                </a:solidFill>
                <a:effectLst/>
                <a:latin typeface="Söhne"/>
              </a:rPr>
              <a:t>:</a:t>
            </a:r>
          </a:p>
          <a:p>
            <a:pPr marL="742950" lvl="1" indent="-285750" algn="l">
              <a:buFont typeface="Arial" panose="020B0604020202020204" pitchFamily="34" charset="0"/>
              <a:buChar char="•"/>
            </a:pPr>
            <a:r>
              <a:rPr lang="en-US" sz="2000" b="0" i="0" dirty="0">
                <a:solidFill>
                  <a:srgbClr val="0D0D0D"/>
                </a:solidFill>
                <a:effectLst/>
                <a:latin typeface="Söhne"/>
              </a:rPr>
              <a:t>Implement a Stack-GAN architecture consisting of Stage-I and Stage-II generators.</a:t>
            </a:r>
          </a:p>
          <a:p>
            <a:pPr marL="742950" lvl="1" indent="-285750" algn="l">
              <a:buFont typeface="Arial" panose="020B0604020202020204" pitchFamily="34" charset="0"/>
              <a:buChar char="•"/>
            </a:pPr>
            <a:r>
              <a:rPr lang="en-US" sz="2000" b="0" i="0" dirty="0">
                <a:solidFill>
                  <a:srgbClr val="0D0D0D"/>
                </a:solidFill>
                <a:effectLst/>
                <a:latin typeface="Söhne"/>
              </a:rPr>
              <a:t>Design the generators to take text embeddings as input and generate images.</a:t>
            </a:r>
          </a:p>
          <a:p>
            <a:pPr marL="742950" lvl="1" indent="-285750" algn="l">
              <a:buFont typeface="Arial" panose="020B0604020202020204" pitchFamily="34" charset="0"/>
              <a:buChar char="•"/>
            </a:pPr>
            <a:r>
              <a:rPr lang="en-US" sz="2000" b="0" i="0" dirty="0">
                <a:solidFill>
                  <a:srgbClr val="0D0D0D"/>
                </a:solidFill>
                <a:effectLst/>
                <a:latin typeface="Söhne"/>
              </a:rPr>
              <a:t>Use conditional GANs to condition the generation process on the text descriptions.</a:t>
            </a:r>
          </a:p>
          <a:p>
            <a:endParaRPr lang="en-IN" sz="2000" dirty="0"/>
          </a:p>
        </p:txBody>
      </p:sp>
      <p:pic>
        <p:nvPicPr>
          <p:cNvPr id="12" name="Picture 11">
            <a:extLst>
              <a:ext uri="{FF2B5EF4-FFF2-40B4-BE49-F238E27FC236}">
                <a16:creationId xmlns:a16="http://schemas.microsoft.com/office/drawing/2014/main" id="{44300033-C859-A53D-0125-44D90746CBAC}"/>
              </a:ext>
            </a:extLst>
          </p:cNvPr>
          <p:cNvPicPr>
            <a:picLocks noChangeAspect="1"/>
          </p:cNvPicPr>
          <p:nvPr/>
        </p:nvPicPr>
        <p:blipFill>
          <a:blip r:embed="rId3"/>
          <a:stretch>
            <a:fillRect/>
          </a:stretch>
        </p:blipFill>
        <p:spPr>
          <a:xfrm>
            <a:off x="7322105" y="1917900"/>
            <a:ext cx="4520089" cy="2922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808</Words>
  <Application>Microsoft Office PowerPoint</Application>
  <PresentationFormat>Widescreen</PresentationFormat>
  <Paragraphs>75</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PowerPoint Presentation</vt:lpstr>
      <vt:lpstr>PROJECT TITLE        TEXT TO IMAGE USING STACK-GAN</vt:lpstr>
      <vt:lpstr>AGENDA    1. Problem statement   2. Project overview   3. Who are the end users?   4. Solution and its value proposition   5. The wow in my solution   6. Modelling   7. Result   8.Conclusion </vt:lpstr>
      <vt:lpstr>PROBLEM STATEMENT  The goal of this project is to create a text-to-image model using Stack-GAN that can generate high-quality images from textual descriptions. The problem is that current text-to-image models are limited in their ability to generate realistic and diverse images, and often produce images that are overly simplistic or lacking in detail. This can be a major challenge for applications such as product design, advertising, and entertainment, where high-quality images are essential for success. </vt:lpstr>
      <vt:lpstr>PROJECT OVERVIEW  The Text-to-Image Generation using Stack-GAN project is a cutting-edge technology that uses Generative Adversarial Networks (GANs) to generate images from textual descriptions. This project leverages the power of deep learning to create realistic and diverse images that can be used in a variety of applications, such as advertising, entertainment, and education.</vt:lpstr>
      <vt:lpstr>WHO ARE THE END USERS?  </vt:lpstr>
      <vt:lpstr>SOLUTION AND ITS VALUE PROPOSITION</vt:lpstr>
      <vt:lpstr>THE WOW IN MY SOLUTION</vt:lpstr>
      <vt:lpstr>MODELLING</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SRIMATHI</dc:creator>
  <cp:lastModifiedBy>Sreelekha S</cp:lastModifiedBy>
  <cp:revision>8</cp:revision>
  <dcterms:created xsi:type="dcterms:W3CDTF">2024-04-03T05:24:48Z</dcterms:created>
  <dcterms:modified xsi:type="dcterms:W3CDTF">2024-04-03T16:48:07Z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