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8" r:id="rId3"/>
    <p:sldId id="274" r:id="rId4"/>
    <p:sldId id="259" r:id="rId5"/>
    <p:sldId id="260" r:id="rId6"/>
    <p:sldId id="275" r:id="rId7"/>
    <p:sldId id="261" r:id="rId8"/>
    <p:sldId id="276" r:id="rId9"/>
    <p:sldId id="262" r:id="rId10"/>
    <p:sldId id="277" r:id="rId11"/>
    <p:sldId id="278" r:id="rId12"/>
    <p:sldId id="279" r:id="rId13"/>
    <p:sldId id="282" r:id="rId14"/>
    <p:sldId id="280" r:id="rId15"/>
    <p:sldId id="287" r:id="rId16"/>
    <p:sldId id="281" r:id="rId17"/>
    <p:sldId id="284" r:id="rId18"/>
    <p:sldId id="285" r:id="rId19"/>
    <p:sldId id="286" r:id="rId20"/>
    <p:sldId id="288" r:id="rId21"/>
    <p:sldId id="263" r:id="rId22"/>
    <p:sldId id="289" r:id="rId23"/>
    <p:sldId id="290" r:id="rId24"/>
    <p:sldId id="265" r:id="rId25"/>
    <p:sldId id="291" r:id="rId26"/>
    <p:sldId id="292" r:id="rId27"/>
    <p:sldId id="293" r:id="rId28"/>
    <p:sldId id="294" r:id="rId29"/>
    <p:sldId id="295" r:id="rId30"/>
    <p:sldId id="296" r:id="rId31"/>
    <p:sldId id="268" r:id="rId32"/>
    <p:sldId id="298" r:id="rId33"/>
    <p:sldId id="297" r:id="rId34"/>
    <p:sldId id="270" r:id="rId35"/>
    <p:sldId id="271" r:id="rId36"/>
    <p:sldId id="273" r:id="rId37"/>
    <p:sldId id="299" r:id="rId38"/>
    <p:sldId id="300"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3" autoAdjust="0"/>
    <p:restoredTop sz="94638" autoAdjust="0"/>
  </p:normalViewPr>
  <p:slideViewPr>
    <p:cSldViewPr snapToGrid="0">
      <p:cViewPr varScale="1">
        <p:scale>
          <a:sx n="115" d="100"/>
          <a:sy n="115" d="100"/>
        </p:scale>
        <p:origin x="-312"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10.xml" /><Relationship Id="rId4" Type="http://schemas.openxmlformats.org/officeDocument/2006/relationships/image" Target="../media/image11.jpeg" /></Relationships>
</file>

<file path=ppt/slides/_rels/slide1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0.xml" /><Relationship Id="rId4" Type="http://schemas.openxmlformats.org/officeDocument/2006/relationships/image" Target="../media/image14.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3" Type="http://schemas.openxmlformats.org/officeDocument/2006/relationships/hyperlink" Target="https://www.sunfeastworld.com/" TargetMode="External"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jpe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3" Type="http://schemas.openxmlformats.org/officeDocument/2006/relationships/hyperlink" Target="https://www.instagram.com/reel/CvEeIG0BpRX/?igshid=MzRlODBiNWFlZA" TargetMode="External" /><Relationship Id="rId2" Type="http://schemas.openxmlformats.org/officeDocument/2006/relationships/image" Target="../media/image24.jpeg" /><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3" Type="http://schemas.openxmlformats.org/officeDocument/2006/relationships/image" Target="../media/image26.jpeg" /><Relationship Id="rId7" Type="http://schemas.openxmlformats.org/officeDocument/2006/relationships/hyperlink" Target="https://www.instagram.com/p/CvH6oMBh1me/?igshid=MzRlODBiNWFlZA" TargetMode="External" /><Relationship Id="rId2" Type="http://schemas.openxmlformats.org/officeDocument/2006/relationships/image" Target="../media/image25.jpeg" /><Relationship Id="rId1" Type="http://schemas.openxmlformats.org/officeDocument/2006/relationships/slideLayout" Target="../slideLayouts/slideLayout10.xml" /><Relationship Id="rId6" Type="http://schemas.openxmlformats.org/officeDocument/2006/relationships/hyperlink" Target="https://www.instagram.com/p/CvAXVffPIVk/?igshid=MzRlODBiNWFlZA" TargetMode="External" /><Relationship Id="rId5" Type="http://schemas.openxmlformats.org/officeDocument/2006/relationships/hyperlink" Target="https://www.instagram.com/p/CvCBrwyBF4B/?igshid=MzRlODBiNWFlZA" TargetMode="External" /><Relationship Id="rId4" Type="http://schemas.openxmlformats.org/officeDocument/2006/relationships/image" Target="../media/image27.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standalone="yes"?>
<Relationships xmlns="http://schemas.openxmlformats.org/package/2006/relationships"><Relationship Id="rId3" Type="http://schemas.openxmlformats.org/officeDocument/2006/relationships/hyperlink" Target="https://www.instagram.com/s/aGlnaGxpZ2h0OjE3OTgxNzQ3Mjg1MTI3Njk3?story_media_id=3154824641965737136_60690012303&amp;igshid=MzRlODBiNWFlZA" TargetMode="External" /><Relationship Id="rId2" Type="http://schemas.openxmlformats.org/officeDocument/2006/relationships/hyperlink" Target="https://www.instagram.com/s/aGlnaGxpZ2h0OjE3ODQ3MDYyMDY0MDIyMTEz?story_media_id=3151617102577124470_60690012303&amp;igshid=MzRlODBiNWFlZA" TargetMode="External" /><Relationship Id="rId1" Type="http://schemas.openxmlformats.org/officeDocument/2006/relationships/slideLayout" Target="../slideLayouts/slideLayout10.xml" /><Relationship Id="rId6" Type="http://schemas.openxmlformats.org/officeDocument/2006/relationships/image" Target="../media/image30.jpeg" /><Relationship Id="rId5" Type="http://schemas.openxmlformats.org/officeDocument/2006/relationships/image" Target="../media/image29.jpeg" /><Relationship Id="rId4" Type="http://schemas.openxmlformats.org/officeDocument/2006/relationships/image" Target="../media/image28.jpeg" /></Relationships>
</file>

<file path=ppt/slides/_rels/slide31.xml.rels><?xml version="1.0" encoding="UTF-8" standalone="yes"?>
<Relationships xmlns="http://schemas.openxmlformats.org/package/2006/relationships"><Relationship Id="rId3" Type="http://schemas.openxmlformats.org/officeDocument/2006/relationships/image" Target="../media/image31.jpe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hyperlink" Target="https://www.parleproducts.com/" TargetMode="External"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hyperlink" Target="https://www.britannia.co.in/" TargetMode="Externa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hyperlink" Target="https://www.unibicfoods.com/" TargetMode="External" /><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7.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22713" y="822960"/>
            <a:ext cx="7618762" cy="121107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Comprehensive Digital Marketing </a:t>
            </a:r>
            <a:endParaRPr sz="2900" b="1">
              <a:solidFill>
                <a:srgbClr val="434343"/>
              </a:solidFill>
            </a:endParaRPr>
          </a:p>
          <a:p>
            <a:pPr marL="0" lvl="0" indent="0" algn="ctr" rtl="0">
              <a:lnSpc>
                <a:spcPct val="115000"/>
              </a:lnSpc>
              <a:spcBef>
                <a:spcPts val="0"/>
              </a:spcBef>
              <a:spcAft>
                <a:spcPts val="0"/>
              </a:spcAft>
              <a:buNone/>
            </a:pPr>
            <a:r>
              <a:rPr lang="en-GB" sz="2900" b="1" dirty="0">
                <a:solidFill>
                  <a:srgbClr val="434343"/>
                </a:solidFill>
              </a:rPr>
              <a:t>Project Work</a:t>
            </a:r>
            <a:endParaRPr sz="2700"/>
          </a:p>
        </p:txBody>
      </p:sp>
      <p:sp>
        <p:nvSpPr>
          <p:cNvPr id="3" name="Rectangle 2"/>
          <p:cNvSpPr/>
          <p:nvPr/>
        </p:nvSpPr>
        <p:spPr>
          <a:xfrm>
            <a:off x="1147156" y="2751512"/>
            <a:ext cx="5985165" cy="1600438"/>
          </a:xfrm>
          <a:prstGeom prst="rect">
            <a:avLst/>
          </a:prstGeom>
        </p:spPr>
        <p:txBody>
          <a:bodyPr wrap="square">
            <a:spAutoFit/>
          </a:bodyPr>
          <a:lstStyle/>
          <a:p>
            <a:pPr marL="457200" lvl="0" indent="-317500">
              <a:buSzPts val="1400"/>
            </a:pPr>
            <a:r>
              <a:rPr lang="en-GB" b="1" dirty="0"/>
              <a:t>                                                Team details </a:t>
            </a:r>
          </a:p>
          <a:p>
            <a:pPr marL="457200" lvl="0" indent="-317500">
              <a:buSzPts val="1400"/>
            </a:pPr>
            <a:endParaRPr lang="en-GB" b="1" dirty="0"/>
          </a:p>
          <a:p>
            <a:pPr marL="457200" lvl="0" indent="-317500">
              <a:buSzPts val="1400"/>
            </a:pPr>
            <a:r>
              <a:rPr lang="en-GB" b="1" dirty="0"/>
              <a:t>                                        </a:t>
            </a:r>
            <a:r>
              <a:rPr lang="en-GB" b="1" dirty="0">
                <a:latin typeface="Browallia New" pitchFamily="34" charset="-34"/>
                <a:cs typeface="Browallia New" pitchFamily="34" charset="-34"/>
              </a:rPr>
              <a:t>Team lead          – M. KAVYA SREE </a:t>
            </a:r>
          </a:p>
          <a:p>
            <a:pPr marL="457200" lvl="0" indent="-317500">
              <a:buSzPts val="1400"/>
            </a:pPr>
            <a:r>
              <a:rPr lang="en-GB" b="1" dirty="0">
                <a:latin typeface="Browallia New" pitchFamily="34" charset="-34"/>
                <a:cs typeface="Browallia New" pitchFamily="34" charset="-34"/>
              </a:rPr>
              <a:t>                                                              Team members – D. S</a:t>
            </a:r>
            <a:r>
              <a:rPr lang="en-IN" b="1" dirty="0">
                <a:latin typeface="Browallia New" pitchFamily="34" charset="-34"/>
                <a:cs typeface="Browallia New" pitchFamily="34" charset="-34"/>
              </a:rPr>
              <a:t>A</a:t>
            </a:r>
            <a:r>
              <a:rPr lang="en-GB" b="1" dirty="0">
                <a:latin typeface="Browallia New" pitchFamily="34" charset="-34"/>
                <a:cs typeface="Browallia New" pitchFamily="34" charset="-34"/>
              </a:rPr>
              <a:t>NJAY, </a:t>
            </a:r>
          </a:p>
          <a:p>
            <a:pPr marL="457200" lvl="0" indent="-317500">
              <a:buSzPts val="1400"/>
            </a:pPr>
            <a:r>
              <a:rPr lang="en-GB" b="1" dirty="0">
                <a:latin typeface="Browallia New" pitchFamily="34" charset="-34"/>
                <a:cs typeface="Browallia New" pitchFamily="34" charset="-34"/>
              </a:rPr>
              <a:t>                                                                                             M. LEELA KUMARI, </a:t>
            </a:r>
          </a:p>
          <a:p>
            <a:pPr marL="457200" lvl="0" indent="-317500">
              <a:buSzPts val="1400"/>
            </a:pPr>
            <a:r>
              <a:rPr lang="en-GB" b="1" dirty="0">
                <a:latin typeface="Browallia New" pitchFamily="34" charset="-34"/>
                <a:cs typeface="Browallia New" pitchFamily="34" charset="-34"/>
              </a:rPr>
              <a:t>                                                                                             AMAR BHARGAV, </a:t>
            </a:r>
          </a:p>
          <a:p>
            <a:pPr marL="457200" lvl="0" indent="-317500">
              <a:buSzPts val="1400"/>
            </a:pPr>
            <a:r>
              <a:rPr lang="en-GB" b="1" dirty="0">
                <a:latin typeface="Browallia New" pitchFamily="34" charset="-34"/>
                <a:cs typeface="Browallia New" pitchFamily="34" charset="-34"/>
              </a:rPr>
              <a:t>                                                                                             CHETAN BHAIR.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ffice\Downloads\WhatsApp Image 2023-07-22 at 10.24.48 AM.jpeg"/>
          <p:cNvPicPr>
            <a:picLocks noChangeAspect="1" noChangeArrowheads="1"/>
          </p:cNvPicPr>
          <p:nvPr/>
        </p:nvPicPr>
        <p:blipFill>
          <a:blip r:embed="rId2"/>
          <a:srcRect/>
          <a:stretch>
            <a:fillRect/>
          </a:stretch>
        </p:blipFill>
        <p:spPr bwMode="auto">
          <a:xfrm>
            <a:off x="277399" y="629958"/>
            <a:ext cx="8628977" cy="345159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0712" y="456059"/>
            <a:ext cx="8221149" cy="4124206"/>
          </a:xfrm>
          <a:prstGeom prst="rect">
            <a:avLst/>
          </a:prstGeom>
        </p:spPr>
        <p:txBody>
          <a:bodyPr wrap="square">
            <a:spAutoFit/>
          </a:bodyPr>
          <a:lstStyle/>
          <a:p>
            <a:pPr>
              <a:buFont typeface="Wingdings" pitchFamily="2" charset="2"/>
              <a:buChar char="v"/>
            </a:pPr>
            <a:r>
              <a:rPr lang="en-GB" b="1" dirty="0">
                <a:latin typeface="Browallia New" pitchFamily="34" charset="-34"/>
                <a:cs typeface="Browallia New" pitchFamily="34" charset="-34"/>
              </a:rPr>
              <a:t>  </a:t>
            </a:r>
            <a:r>
              <a:rPr lang="en-GB" sz="1800" b="1" dirty="0">
                <a:latin typeface="Browallia New" pitchFamily="34" charset="-34"/>
                <a:cs typeface="Browallia New" pitchFamily="34" charset="-34"/>
              </a:rPr>
              <a:t>KEYWORD RESEARCH :</a:t>
            </a:r>
          </a:p>
          <a:p>
            <a:pPr>
              <a:buFont typeface="Wingdings" pitchFamily="2" charset="2"/>
              <a:buChar char="v"/>
            </a:pPr>
            <a:endParaRPr lang="en-US" sz="1800" b="1" dirty="0">
              <a:latin typeface="Browallia New" pitchFamily="34" charset="-34"/>
              <a:cs typeface="Browallia New" pitchFamily="34" charset="-34"/>
            </a:endParaRPr>
          </a:p>
          <a:p>
            <a:pPr>
              <a:buFont typeface="Wingdings" pitchFamily="2" charset="2"/>
              <a:buChar char="Ø"/>
            </a:pPr>
            <a:r>
              <a:rPr lang="en-US" sz="1800" b="1" dirty="0">
                <a:latin typeface="Browallia New" pitchFamily="34" charset="-34"/>
                <a:cs typeface="Browallia New" pitchFamily="34" charset="-34"/>
              </a:rPr>
              <a:t> </a:t>
            </a:r>
            <a:r>
              <a:rPr lang="en-US" sz="1600" b="1" dirty="0">
                <a:latin typeface="Browallia New" pitchFamily="34" charset="-34"/>
                <a:cs typeface="Browallia New" pitchFamily="34" charset="-34"/>
              </a:rPr>
              <a:t>OBJECTIVES FOR KEYWORD RE</a:t>
            </a:r>
            <a:r>
              <a:rPr lang="en-IN" sz="1600" b="1" dirty="0">
                <a:latin typeface="Browallia New" pitchFamily="34" charset="-34"/>
                <a:cs typeface="Browallia New" pitchFamily="34" charset="-34"/>
              </a:rPr>
              <a:t>S</a:t>
            </a:r>
            <a:r>
              <a:rPr lang="en-US" sz="1600" b="1" dirty="0">
                <a:latin typeface="Browallia New" pitchFamily="34" charset="-34"/>
                <a:cs typeface="Browallia New" pitchFamily="34" charset="-34"/>
              </a:rPr>
              <a:t>EARCH:</a:t>
            </a:r>
          </a:p>
          <a:p>
            <a:r>
              <a:rPr lang="en-US" sz="1600" b="1" dirty="0">
                <a:latin typeface="Browallia New" pitchFamily="34" charset="-34"/>
                <a:cs typeface="Browallia New" pitchFamily="34" charset="-34"/>
              </a:rPr>
              <a:t> </a:t>
            </a:r>
          </a:p>
          <a:p>
            <a:pPr marL="342900" indent="-342900">
              <a:buAutoNum type="arabicPeriod"/>
            </a:pPr>
            <a:r>
              <a:rPr lang="en-US" sz="1600" b="1" dirty="0">
                <a:latin typeface="Browallia New" pitchFamily="34" charset="-34"/>
                <a:cs typeface="Browallia New" pitchFamily="34" charset="-34"/>
              </a:rPr>
              <a:t>TO INCREASE WEBSITE TRAFFIC: </a:t>
            </a:r>
          </a:p>
          <a:p>
            <a:pPr marL="342900" indent="-342900"/>
            <a:r>
              <a:rPr lang="en-US" sz="1600" b="1" dirty="0">
                <a:latin typeface="Browallia New" pitchFamily="34" charset="-34"/>
                <a:cs typeface="Browallia New" pitchFamily="34" charset="-34"/>
              </a:rPr>
              <a:t>             As keyword research helps us know which key words are used by target customer mostly, by this we can improve our website traffic.</a:t>
            </a:r>
          </a:p>
          <a:p>
            <a:pPr marL="342900" indent="-342900">
              <a:buAutoNum type="arabicPeriod" startAt="2"/>
            </a:pPr>
            <a:endParaRPr lang="en-US" sz="1600" b="1" dirty="0">
              <a:latin typeface="Browallia New" pitchFamily="34" charset="-34"/>
              <a:cs typeface="Browallia New" pitchFamily="34" charset="-34"/>
            </a:endParaRPr>
          </a:p>
          <a:p>
            <a:pPr marL="342900" indent="-342900">
              <a:buAutoNum type="arabicPeriod" startAt="2"/>
            </a:pPr>
            <a:r>
              <a:rPr lang="en-US" sz="1600" b="1" dirty="0">
                <a:latin typeface="Browallia New" pitchFamily="34" charset="-34"/>
                <a:cs typeface="Browallia New" pitchFamily="34" charset="-34"/>
              </a:rPr>
              <a:t>TO IMPROVE ORGANIC SEARCH RANKING:</a:t>
            </a:r>
          </a:p>
          <a:p>
            <a:pPr marL="342900" indent="-342900"/>
            <a:r>
              <a:rPr lang="en-US" sz="1600" b="1" dirty="0">
                <a:latin typeface="Browallia New" pitchFamily="34" charset="-34"/>
                <a:cs typeface="Browallia New" pitchFamily="34" charset="-34"/>
              </a:rPr>
              <a:t>            By keyword research we can know which key words are performing best, which high search volume and lower competition, so that we can optimize our website with those key words  to improve organic search ranking.</a:t>
            </a:r>
          </a:p>
          <a:p>
            <a:pPr marL="342900" indent="-342900">
              <a:buAutoNum type="arabicPeriod" startAt="3"/>
            </a:pPr>
            <a:endParaRPr lang="en-US" sz="1600" b="1" dirty="0">
              <a:latin typeface="Browallia New" pitchFamily="34" charset="-34"/>
              <a:cs typeface="Browallia New" pitchFamily="34" charset="-34"/>
            </a:endParaRPr>
          </a:p>
          <a:p>
            <a:pPr marL="342900" indent="-342900">
              <a:buAutoNum type="arabicPeriod" startAt="3"/>
            </a:pPr>
            <a:r>
              <a:rPr lang="en-US" sz="1600" b="1" dirty="0">
                <a:latin typeface="Browallia New" pitchFamily="34" charset="-34"/>
                <a:cs typeface="Browallia New" pitchFamily="34" charset="-34"/>
              </a:rPr>
              <a:t>TO REACH OUT MORE AUDIENCE:</a:t>
            </a:r>
          </a:p>
          <a:p>
            <a:pPr marL="342900" indent="-342900"/>
            <a:r>
              <a:rPr lang="en-US" sz="1600" b="1" dirty="0">
                <a:latin typeface="Browallia New" pitchFamily="34" charset="-34"/>
                <a:cs typeface="Browallia New" pitchFamily="34" charset="-34"/>
              </a:rPr>
              <a:t>             Keyword research  helps us find out which keys are god to target out prospective customers and so that we can use those keywords in our website’s content.</a:t>
            </a:r>
          </a:p>
          <a:p>
            <a:pPr marL="342900" indent="-342900"/>
            <a:endParaRPr lang="en-US" sz="1600" b="1" dirty="0">
              <a:latin typeface="Browallia New" pitchFamily="34" charset="-34"/>
              <a:cs typeface="Browallia New" pitchFamily="34" charset="-3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23" y="324196"/>
            <a:ext cx="8279477" cy="4401205"/>
          </a:xfrm>
          <a:prstGeom prst="rect">
            <a:avLst/>
          </a:prstGeom>
        </p:spPr>
        <p:txBody>
          <a:bodyPr wrap="square">
            <a:spAutoFit/>
          </a:bodyPr>
          <a:lstStyle/>
          <a:p>
            <a:pPr>
              <a:buFont typeface="Wingdings" pitchFamily="2" charset="2"/>
              <a:buChar char="Ø"/>
            </a:pPr>
            <a:r>
              <a:rPr lang="en-GB" b="1" dirty="0">
                <a:latin typeface="Browallia New" pitchFamily="34" charset="-34"/>
                <a:cs typeface="Browallia New" pitchFamily="34" charset="-34"/>
              </a:rPr>
              <a:t> </a:t>
            </a:r>
            <a:r>
              <a:rPr lang="en-GB" sz="1800" b="1" dirty="0">
                <a:latin typeface="Browallia New" pitchFamily="34" charset="-34"/>
                <a:cs typeface="Browallia New" pitchFamily="34" charset="-34"/>
              </a:rPr>
              <a:t> SEED KEYWORDS:</a:t>
            </a:r>
          </a:p>
          <a:p>
            <a:pPr>
              <a:buFont typeface="Arial" pitchFamily="34" charset="0"/>
              <a:buChar char="•"/>
            </a:pPr>
            <a:r>
              <a:rPr lang="en-GB" sz="1800" b="1" dirty="0">
                <a:latin typeface="Browallia New" pitchFamily="34" charset="-34"/>
                <a:cs typeface="Browallia New" pitchFamily="34" charset="-34"/>
              </a:rPr>
              <a:t>  </a:t>
            </a:r>
            <a:r>
              <a:rPr lang="en-GB" sz="1800" b="1" dirty="0" err="1">
                <a:latin typeface="Browallia New" pitchFamily="34" charset="-34"/>
                <a:cs typeface="Browallia New" pitchFamily="34" charset="-34"/>
              </a:rPr>
              <a:t>s</a:t>
            </a:r>
            <a:r>
              <a:rPr lang="en-GB" sz="1600" b="1" dirty="0" err="1">
                <a:latin typeface="Browallia New" pitchFamily="34" charset="-34"/>
                <a:cs typeface="Browallia New" pitchFamily="34" charset="-34"/>
              </a:rPr>
              <a:t>unfeast</a:t>
            </a:r>
            <a:r>
              <a:rPr lang="en-GB" sz="1600" b="1" dirty="0">
                <a:latin typeface="Browallia New" pitchFamily="34" charset="-34"/>
                <a:cs typeface="Browallia New" pitchFamily="34" charset="-34"/>
              </a:rPr>
              <a:t> biscuits.</a:t>
            </a:r>
          </a:p>
          <a:p>
            <a:pPr>
              <a:buFont typeface="Arial" pitchFamily="34" charset="0"/>
              <a:buChar char="•"/>
            </a:pPr>
            <a:r>
              <a:rPr lang="en-GB"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cookies.</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snacks.</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products. </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brand.</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farmalite</a:t>
            </a:r>
            <a:r>
              <a:rPr lang="en-GB" sz="1600" b="1" dirty="0">
                <a:latin typeface="Browallia New" pitchFamily="34" charset="-34"/>
                <a:cs typeface="Browallia New" pitchFamily="34" charset="-34"/>
              </a:rPr>
              <a:t>. </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a:t>
            </a:r>
            <a:r>
              <a:rPr lang="en-IN" sz="1600" b="1" dirty="0">
                <a:latin typeface="Browallia New" pitchFamily="34" charset="-34"/>
                <a:cs typeface="Browallia New" pitchFamily="34" charset="-34"/>
              </a:rPr>
              <a:t>t </a:t>
            </a:r>
            <a:r>
              <a:rPr lang="en-GB" sz="1600" b="1" dirty="0">
                <a:latin typeface="Browallia New" pitchFamily="34" charset="-34"/>
                <a:cs typeface="Browallia New" pitchFamily="34" charset="-34"/>
              </a:rPr>
              <a:t>cakes.</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dark fantasy.</a:t>
            </a:r>
          </a:p>
          <a:p>
            <a:endParaRPr lang="en-GB" sz="1600" b="1" dirty="0">
              <a:latin typeface="Browallia New" pitchFamily="34" charset="-34"/>
              <a:cs typeface="Browallia New" pitchFamily="34" charset="-34"/>
            </a:endParaRPr>
          </a:p>
          <a:p>
            <a:pPr>
              <a:buFont typeface="Wingdings" pitchFamily="2" charset="2"/>
              <a:buChar char="Ø"/>
            </a:pPr>
            <a:r>
              <a:rPr lang="en-GB" b="1" dirty="0">
                <a:latin typeface="Browallia New" pitchFamily="34" charset="-34"/>
                <a:cs typeface="Browallia New" pitchFamily="34" charset="-34"/>
              </a:rPr>
              <a:t>  </a:t>
            </a:r>
            <a:r>
              <a:rPr lang="en-GB" sz="1800" b="1" dirty="0">
                <a:latin typeface="Browallia New" pitchFamily="34" charset="-34"/>
                <a:cs typeface="Browallia New" pitchFamily="34" charset="-34"/>
              </a:rPr>
              <a:t>LONG TAIL KEYWORDS:</a:t>
            </a:r>
          </a:p>
          <a:p>
            <a:pPr>
              <a:buFont typeface="Arial" pitchFamily="34" charset="0"/>
              <a:buChar char="•"/>
            </a:pPr>
            <a:r>
              <a:rPr lang="en-GB" sz="1800" b="1" dirty="0">
                <a:latin typeface="Browallia New" pitchFamily="34" charset="-34"/>
                <a:cs typeface="Browallia New" pitchFamily="34" charset="-34"/>
              </a:rPr>
              <a:t>  </a:t>
            </a:r>
            <a:r>
              <a:rPr lang="en-GB" sz="1600" b="1" dirty="0">
                <a:latin typeface="Browallia New" pitchFamily="34" charset="-34"/>
                <a:cs typeface="Browallia New" pitchFamily="34" charset="-34"/>
              </a:rPr>
              <a:t>Healthy and nutritious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biscuits</a:t>
            </a:r>
            <a:r>
              <a:rPr lang="en-GB" sz="1800" b="1" dirty="0">
                <a:latin typeface="Browallia New" pitchFamily="34" charset="-34"/>
                <a:cs typeface="Browallia New" pitchFamily="34" charset="-34"/>
              </a:rPr>
              <a:t>.</a:t>
            </a:r>
          </a:p>
          <a:p>
            <a:pPr>
              <a:buFont typeface="Arial" pitchFamily="34" charset="0"/>
              <a:buChar char="•"/>
            </a:pPr>
            <a:r>
              <a:rPr lang="en-GB" sz="1800" b="1" dirty="0">
                <a:latin typeface="Browallia New" pitchFamily="34" charset="-34"/>
                <a:cs typeface="Browallia New" pitchFamily="34" charset="-34"/>
              </a:rPr>
              <a:t>  </a:t>
            </a:r>
            <a:r>
              <a:rPr lang="en-GB" sz="1600" b="1" dirty="0">
                <a:latin typeface="Browallia New" pitchFamily="34" charset="-34"/>
                <a:cs typeface="Browallia New" pitchFamily="34" charset="-34"/>
              </a:rPr>
              <a:t>Vegan friendly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biscuits.</a:t>
            </a:r>
          </a:p>
          <a:p>
            <a:pPr>
              <a:buFont typeface="Arial" pitchFamily="34" charset="0"/>
              <a:buChar char="•"/>
            </a:pPr>
            <a:r>
              <a:rPr lang="en-GB" sz="1600" b="1" dirty="0">
                <a:latin typeface="Browallia New" pitchFamily="34" charset="-34"/>
                <a:cs typeface="Browallia New" pitchFamily="34" charset="-34"/>
              </a:rPr>
              <a:t>  Low sugar and high </a:t>
            </a:r>
            <a:r>
              <a:rPr lang="en-GB" sz="1600" b="1" dirty="0" err="1">
                <a:latin typeface="Browallia New" pitchFamily="34" charset="-34"/>
                <a:cs typeface="Browallia New" pitchFamily="34" charset="-34"/>
              </a:rPr>
              <a:t>fiber</a:t>
            </a: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biscuits.</a:t>
            </a:r>
          </a:p>
          <a:p>
            <a:pPr>
              <a:buFont typeface="Arial" pitchFamily="34" charset="0"/>
              <a:buChar char="•"/>
            </a:pPr>
            <a:r>
              <a:rPr lang="en-GB" sz="1600" b="1" dirty="0">
                <a:latin typeface="Browallia New" pitchFamily="34" charset="-34"/>
                <a:cs typeface="Browallia New" pitchFamily="34" charset="-34"/>
              </a:rPr>
              <a:t>  New flavoured biscuits in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nutritious and digestive biscuits.</a:t>
            </a:r>
          </a:p>
          <a:p>
            <a:pPr>
              <a:buFont typeface="Arial" pitchFamily="34" charset="0"/>
              <a:buChar char="•"/>
            </a:pP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glucose biscuits with low sugar and calories.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3" descr="C:\Users\Office\Downloads\WhatsApp Image 2023-07-22 at 7.51.53 PM.jpeg"/>
          <p:cNvPicPr>
            <a:picLocks noChangeAspect="1" noChangeArrowheads="1"/>
          </p:cNvPicPr>
          <p:nvPr/>
        </p:nvPicPr>
        <p:blipFill>
          <a:blip r:embed="rId2"/>
          <a:srcRect/>
          <a:stretch>
            <a:fillRect/>
          </a:stretch>
        </p:blipFill>
        <p:spPr bwMode="auto">
          <a:xfrm>
            <a:off x="2660072" y="922713"/>
            <a:ext cx="2161310" cy="2950516"/>
          </a:xfrm>
          <a:prstGeom prst="rect">
            <a:avLst/>
          </a:prstGeom>
          <a:noFill/>
        </p:spPr>
      </p:pic>
      <p:pic>
        <p:nvPicPr>
          <p:cNvPr id="57348" name="Picture 4" descr="C:\Users\Office\Downloads\WhatsApp Image 2023-07-22 at 7.51.53 PM (1).jpeg"/>
          <p:cNvPicPr>
            <a:picLocks noChangeAspect="1" noChangeArrowheads="1"/>
          </p:cNvPicPr>
          <p:nvPr/>
        </p:nvPicPr>
        <p:blipFill>
          <a:blip r:embed="rId3"/>
          <a:srcRect/>
          <a:stretch>
            <a:fillRect/>
          </a:stretch>
        </p:blipFill>
        <p:spPr bwMode="auto">
          <a:xfrm>
            <a:off x="395894" y="872722"/>
            <a:ext cx="2064673" cy="3128221"/>
          </a:xfrm>
          <a:prstGeom prst="rect">
            <a:avLst/>
          </a:prstGeom>
          <a:noFill/>
        </p:spPr>
      </p:pic>
      <p:sp>
        <p:nvSpPr>
          <p:cNvPr id="57350" name="AutoShape 6" descr="blob:https://web.whatsapp.com/6ea9542b-8fae-4549-b026-35e8c6491ae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2" name="AutoShape 8" descr="blob:https://web.whatsapp.com/6ea9542b-8fae-4549-b026-35e8c6491ae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53" name="Picture 9" descr="C:\Users\Office\Downloads\WhatsApp Image 2023-07-25 at 2.49.33 PM.jpeg"/>
          <p:cNvPicPr>
            <a:picLocks noChangeAspect="1" noChangeArrowheads="1"/>
          </p:cNvPicPr>
          <p:nvPr/>
        </p:nvPicPr>
        <p:blipFill>
          <a:blip r:embed="rId4"/>
          <a:srcRect b="46721"/>
          <a:stretch>
            <a:fillRect/>
          </a:stretch>
        </p:blipFill>
        <p:spPr bwMode="auto">
          <a:xfrm>
            <a:off x="5160386" y="1097627"/>
            <a:ext cx="3512766" cy="261816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077" y="407324"/>
            <a:ext cx="5527824" cy="646331"/>
          </a:xfrm>
          <a:prstGeom prst="rect">
            <a:avLst/>
          </a:prstGeom>
        </p:spPr>
        <p:txBody>
          <a:bodyPr wrap="square">
            <a:spAutoFit/>
          </a:bodyPr>
          <a:lstStyle/>
          <a:p>
            <a:pPr>
              <a:buFont typeface="Wingdings" pitchFamily="2" charset="2"/>
              <a:buChar char="Ø"/>
            </a:pPr>
            <a:r>
              <a:rPr lang="en-GB" sz="1800" b="1" dirty="0">
                <a:latin typeface="Browallia New" pitchFamily="34" charset="-34"/>
                <a:cs typeface="Browallia New" pitchFamily="34" charset="-34"/>
              </a:rPr>
              <a:t> COMPETITOR KEYWORDS ANALYSIS:  </a:t>
            </a:r>
            <a:r>
              <a:rPr lang="en-GB" sz="1600" b="1" dirty="0">
                <a:latin typeface="Browallia New" pitchFamily="34" charset="-34"/>
                <a:cs typeface="Browallia New" pitchFamily="34" charset="-34"/>
              </a:rPr>
              <a:t> </a:t>
            </a:r>
            <a:endParaRPr lang="en-GB" sz="1800" b="1" dirty="0">
              <a:latin typeface="Browallia New" pitchFamily="34" charset="-34"/>
              <a:cs typeface="Browallia New" pitchFamily="34" charset="-34"/>
            </a:endParaRPr>
          </a:p>
          <a:p>
            <a:r>
              <a:rPr lang="en-GB" sz="1800" b="1" dirty="0">
                <a:latin typeface="Browallia New" pitchFamily="34" charset="-34"/>
                <a:cs typeface="Browallia New" pitchFamily="34" charset="-34"/>
              </a:rPr>
              <a:t>        </a:t>
            </a:r>
            <a:r>
              <a:rPr lang="en-GB" b="1" dirty="0">
                <a:latin typeface="Browallia New" pitchFamily="34" charset="-34"/>
                <a:cs typeface="Browallia New" pitchFamily="34" charset="-34"/>
              </a:rPr>
              <a:t> </a:t>
            </a:r>
            <a:endParaRPr lang="en-US" dirty="0"/>
          </a:p>
        </p:txBody>
      </p:sp>
      <p:pic>
        <p:nvPicPr>
          <p:cNvPr id="31745" name="Picture 1"/>
          <p:cNvPicPr>
            <a:picLocks noChangeAspect="1" noChangeArrowheads="1"/>
          </p:cNvPicPr>
          <p:nvPr/>
        </p:nvPicPr>
        <p:blipFill>
          <a:blip r:embed="rId2"/>
          <a:srcRect l="19091" t="20182" r="6591" b="23636"/>
          <a:stretch>
            <a:fillRect/>
          </a:stretch>
        </p:blipFill>
        <p:spPr bwMode="auto">
          <a:xfrm>
            <a:off x="448887" y="1022464"/>
            <a:ext cx="3965171" cy="1873451"/>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l="18523" t="19273" r="5568" b="24909"/>
          <a:stretch>
            <a:fillRect/>
          </a:stretch>
        </p:blipFill>
        <p:spPr bwMode="auto">
          <a:xfrm>
            <a:off x="4646816" y="955964"/>
            <a:ext cx="4148049" cy="1949609"/>
          </a:xfrm>
          <a:prstGeom prst="rect">
            <a:avLst/>
          </a:prstGeom>
          <a:noFill/>
          <a:ln w="9525">
            <a:noFill/>
            <a:miter lim="800000"/>
            <a:headEnd/>
            <a:tailEnd/>
          </a:ln>
          <a:effectLst/>
        </p:spPr>
      </p:pic>
      <p:pic>
        <p:nvPicPr>
          <p:cNvPr id="31747" name="Picture 3"/>
          <p:cNvPicPr>
            <a:picLocks noChangeAspect="1" noChangeArrowheads="1"/>
          </p:cNvPicPr>
          <p:nvPr/>
        </p:nvPicPr>
        <p:blipFill>
          <a:blip r:embed="rId4"/>
          <a:srcRect l="19205" t="18545" r="5341" b="25455"/>
          <a:stretch>
            <a:fillRect/>
          </a:stretch>
        </p:blipFill>
        <p:spPr bwMode="auto">
          <a:xfrm>
            <a:off x="2552008" y="3075708"/>
            <a:ext cx="4181302" cy="1939520"/>
          </a:xfrm>
          <a:prstGeom prst="rect">
            <a:avLst/>
          </a:prstGeom>
          <a:noFill/>
          <a:ln w="9525">
            <a:noFill/>
            <a:miter lim="800000"/>
            <a:headEnd/>
            <a:tailEnd/>
          </a:ln>
          <a:effectLst/>
        </p:spPr>
      </p:pic>
      <p:sp>
        <p:nvSpPr>
          <p:cNvPr id="8" name="Rectangle 7"/>
          <p:cNvSpPr/>
          <p:nvPr/>
        </p:nvSpPr>
        <p:spPr>
          <a:xfrm>
            <a:off x="918110" y="730378"/>
            <a:ext cx="930063" cy="307777"/>
          </a:xfrm>
          <a:prstGeom prst="rect">
            <a:avLst/>
          </a:prstGeom>
        </p:spPr>
        <p:txBody>
          <a:bodyPr wrap="none">
            <a:spAutoFit/>
          </a:bodyPr>
          <a:lstStyle/>
          <a:p>
            <a:pPr marL="342900" indent="-342900">
              <a:buAutoNum type="arabicPeriod"/>
            </a:pPr>
            <a:r>
              <a:rPr lang="en-GB" b="1" dirty="0">
                <a:latin typeface="Browallia New" pitchFamily="34" charset="-34"/>
                <a:cs typeface="Browallia New" pitchFamily="34" charset="-34"/>
              </a:rPr>
              <a:t>PARLE</a:t>
            </a:r>
          </a:p>
        </p:txBody>
      </p:sp>
      <p:sp>
        <p:nvSpPr>
          <p:cNvPr id="9" name="Rectangle 8"/>
          <p:cNvSpPr/>
          <p:nvPr/>
        </p:nvSpPr>
        <p:spPr>
          <a:xfrm>
            <a:off x="5406983" y="663877"/>
            <a:ext cx="992579" cy="307777"/>
          </a:xfrm>
          <a:prstGeom prst="rect">
            <a:avLst/>
          </a:prstGeom>
        </p:spPr>
        <p:txBody>
          <a:bodyPr wrap="none">
            <a:spAutoFit/>
          </a:bodyPr>
          <a:lstStyle/>
          <a:p>
            <a:pPr marL="342900" indent="-342900"/>
            <a:r>
              <a:rPr lang="en-GB" b="1" dirty="0">
                <a:latin typeface="Browallia New" pitchFamily="34" charset="-34"/>
                <a:cs typeface="Browallia New" pitchFamily="34" charset="-34"/>
              </a:rPr>
              <a:t>2.  BRITANNIA</a:t>
            </a:r>
          </a:p>
        </p:txBody>
      </p:sp>
      <p:sp>
        <p:nvSpPr>
          <p:cNvPr id="10" name="Rectangle 9"/>
          <p:cNvSpPr/>
          <p:nvPr/>
        </p:nvSpPr>
        <p:spPr>
          <a:xfrm>
            <a:off x="1483375" y="3822713"/>
            <a:ext cx="750526" cy="307777"/>
          </a:xfrm>
          <a:prstGeom prst="rect">
            <a:avLst/>
          </a:prstGeom>
        </p:spPr>
        <p:txBody>
          <a:bodyPr wrap="none">
            <a:spAutoFit/>
          </a:bodyPr>
          <a:lstStyle/>
          <a:p>
            <a:pPr marL="342900" indent="-342900"/>
            <a:r>
              <a:rPr lang="en-GB" b="1" dirty="0">
                <a:latin typeface="Browallia New" pitchFamily="34" charset="-34"/>
                <a:cs typeface="Browallia New" pitchFamily="34" charset="-34"/>
              </a:rPr>
              <a:t>3. UNIBIC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13649" y="539752"/>
          <a:ext cx="4316701" cy="4063996"/>
        </p:xfrm>
        <a:graphic>
          <a:graphicData uri="http://schemas.openxmlformats.org/drawingml/2006/table">
            <a:tbl>
              <a:tblPr/>
              <a:tblGrid>
                <a:gridCol w="287780">
                  <a:extLst>
                    <a:ext uri="{9D8B030D-6E8A-4147-A177-3AD203B41FA5}">
                      <a16:colId xmlns:a16="http://schemas.microsoft.com/office/drawing/2014/main" val="20000"/>
                    </a:ext>
                  </a:extLst>
                </a:gridCol>
                <a:gridCol w="287780">
                  <a:extLst>
                    <a:ext uri="{9D8B030D-6E8A-4147-A177-3AD203B41FA5}">
                      <a16:colId xmlns:a16="http://schemas.microsoft.com/office/drawing/2014/main" val="20001"/>
                    </a:ext>
                  </a:extLst>
                </a:gridCol>
                <a:gridCol w="287780">
                  <a:extLst>
                    <a:ext uri="{9D8B030D-6E8A-4147-A177-3AD203B41FA5}">
                      <a16:colId xmlns:a16="http://schemas.microsoft.com/office/drawing/2014/main" val="20002"/>
                    </a:ext>
                  </a:extLst>
                </a:gridCol>
                <a:gridCol w="287780">
                  <a:extLst>
                    <a:ext uri="{9D8B030D-6E8A-4147-A177-3AD203B41FA5}">
                      <a16:colId xmlns:a16="http://schemas.microsoft.com/office/drawing/2014/main" val="20003"/>
                    </a:ext>
                  </a:extLst>
                </a:gridCol>
                <a:gridCol w="287780">
                  <a:extLst>
                    <a:ext uri="{9D8B030D-6E8A-4147-A177-3AD203B41FA5}">
                      <a16:colId xmlns:a16="http://schemas.microsoft.com/office/drawing/2014/main" val="20004"/>
                    </a:ext>
                  </a:extLst>
                </a:gridCol>
                <a:gridCol w="287780">
                  <a:extLst>
                    <a:ext uri="{9D8B030D-6E8A-4147-A177-3AD203B41FA5}">
                      <a16:colId xmlns:a16="http://schemas.microsoft.com/office/drawing/2014/main" val="20005"/>
                    </a:ext>
                  </a:extLst>
                </a:gridCol>
                <a:gridCol w="287780">
                  <a:extLst>
                    <a:ext uri="{9D8B030D-6E8A-4147-A177-3AD203B41FA5}">
                      <a16:colId xmlns:a16="http://schemas.microsoft.com/office/drawing/2014/main" val="20006"/>
                    </a:ext>
                  </a:extLst>
                </a:gridCol>
                <a:gridCol w="287780">
                  <a:extLst>
                    <a:ext uri="{9D8B030D-6E8A-4147-A177-3AD203B41FA5}">
                      <a16:colId xmlns:a16="http://schemas.microsoft.com/office/drawing/2014/main" val="20007"/>
                    </a:ext>
                  </a:extLst>
                </a:gridCol>
                <a:gridCol w="575561">
                  <a:extLst>
                    <a:ext uri="{9D8B030D-6E8A-4147-A177-3AD203B41FA5}">
                      <a16:colId xmlns:a16="http://schemas.microsoft.com/office/drawing/2014/main" val="20008"/>
                    </a:ext>
                  </a:extLst>
                </a:gridCol>
                <a:gridCol w="287780">
                  <a:extLst>
                    <a:ext uri="{9D8B030D-6E8A-4147-A177-3AD203B41FA5}">
                      <a16:colId xmlns:a16="http://schemas.microsoft.com/office/drawing/2014/main" val="20009"/>
                    </a:ext>
                  </a:extLst>
                </a:gridCol>
                <a:gridCol w="287780">
                  <a:extLst>
                    <a:ext uri="{9D8B030D-6E8A-4147-A177-3AD203B41FA5}">
                      <a16:colId xmlns:a16="http://schemas.microsoft.com/office/drawing/2014/main" val="20010"/>
                    </a:ext>
                  </a:extLst>
                </a:gridCol>
                <a:gridCol w="287780">
                  <a:extLst>
                    <a:ext uri="{9D8B030D-6E8A-4147-A177-3AD203B41FA5}">
                      <a16:colId xmlns:a16="http://schemas.microsoft.com/office/drawing/2014/main" val="20011"/>
                    </a:ext>
                  </a:extLst>
                </a:gridCol>
                <a:gridCol w="287780">
                  <a:extLst>
                    <a:ext uri="{9D8B030D-6E8A-4147-A177-3AD203B41FA5}">
                      <a16:colId xmlns:a16="http://schemas.microsoft.com/office/drawing/2014/main" val="20012"/>
                    </a:ext>
                  </a:extLst>
                </a:gridCol>
                <a:gridCol w="287780">
                  <a:extLst>
                    <a:ext uri="{9D8B030D-6E8A-4147-A177-3AD203B41FA5}">
                      <a16:colId xmlns:a16="http://schemas.microsoft.com/office/drawing/2014/main" val="20013"/>
                    </a:ext>
                  </a:extLst>
                </a:gridCol>
              </a:tblGrid>
              <a:tr h="89931">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No</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Est. Visits</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Ranking Url</a:t>
                      </a: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0"/>
                  </a:ext>
                </a:extLst>
              </a:tr>
              <a:tr h="89931">
                <a:tc>
                  <a:txBody>
                    <a:bodyPr/>
                    <a:lstStyle/>
                    <a:p>
                      <a:pPr algn="r" fontAlgn="b"/>
                      <a:r>
                        <a:rPr lang="en-US" sz="500" b="0" i="0" u="none" strike="noStrike">
                          <a:solidFill>
                            <a:srgbClr val="000000"/>
                          </a:solidFill>
                          <a:latin typeface="Calibri"/>
                        </a:rPr>
                        <a:t>1</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choco fills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12100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â‚¹3.28</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98</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5">
                  <a:txBody>
                    <a:bodyPr/>
                    <a:lstStyle/>
                    <a:p>
                      <a:pPr algn="l" fontAlgn="b"/>
                      <a:r>
                        <a:rPr lang="en-US" sz="500" b="0" i="0" u="none" strike="noStrike">
                          <a:solidFill>
                            <a:srgbClr val="000000"/>
                          </a:solidFill>
                          <a:latin typeface="Calibri"/>
                        </a:rPr>
                        <a:t>http://sunfeastworld.com/chocofil-darkfantacyl.html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1"/>
                  </a:ext>
                </a:extLst>
              </a:tr>
              <a:tr h="241915">
                <a:tc>
                  <a:txBody>
                    <a:bodyPr/>
                    <a:lstStyle/>
                    <a:p>
                      <a:pPr algn="r" fontAlgn="b"/>
                      <a:r>
                        <a:rPr lang="en-US" sz="500" b="0" i="0" u="none" strike="noStrike">
                          <a:solidFill>
                            <a:srgbClr val="000000"/>
                          </a:solidFill>
                          <a:latin typeface="Calibri"/>
                        </a:rPr>
                        <a:t>2</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dark fantasy choco fills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â‚¹5.74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12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14</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http://sunfeastworld.com/choco-fills.html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2"/>
                  </a:ext>
                </a:extLst>
              </a:tr>
              <a:tr h="241915">
                <a:tc>
                  <a:txBody>
                    <a:bodyPr/>
                    <a:lstStyle/>
                    <a:p>
                      <a:pPr algn="r" fontAlgn="b"/>
                      <a:r>
                        <a:rPr lang="en-US" sz="500" b="0" i="0" u="none" strike="noStrike">
                          <a:solidFill>
                            <a:srgbClr val="000000"/>
                          </a:solidFill>
                          <a:latin typeface="Calibri"/>
                        </a:rPr>
                        <a:t>3</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sunfeast mango smoothie</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â‚¹11.48</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38</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http://sunfeastworld.com/contactus.html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3"/>
                  </a:ext>
                </a:extLst>
              </a:tr>
              <a:tr h="162776">
                <a:tc>
                  <a:txBody>
                    <a:bodyPr/>
                    <a:lstStyle/>
                    <a:p>
                      <a:pPr algn="r" fontAlgn="b"/>
                      <a:r>
                        <a:rPr lang="en-US" sz="500" b="0" i="0" u="none" strike="noStrike">
                          <a:solidFill>
                            <a:srgbClr val="000000"/>
                          </a:solidFill>
                          <a:latin typeface="Calibri"/>
                        </a:rPr>
                        <a:t>4</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milk biscuits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â‚¹10.25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http://sunfeastworld.com/sunfeast-milky.html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4"/>
                  </a:ext>
                </a:extLst>
              </a:tr>
              <a:tr h="162776">
                <a:tc>
                  <a:txBody>
                    <a:bodyPr/>
                    <a:lstStyle/>
                    <a:p>
                      <a:pPr algn="r" fontAlgn="b"/>
                      <a:r>
                        <a:rPr lang="en-US" sz="500" b="0" i="0" u="none" strike="noStrike">
                          <a:solidFill>
                            <a:srgbClr val="000000"/>
                          </a:solidFill>
                          <a:latin typeface="Calibri"/>
                        </a:rPr>
                        <a:t>5</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mom's magic</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â‚¹7.79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http://sunfeastworld.com/moms_magic.html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5"/>
                  </a:ext>
                </a:extLst>
              </a:tr>
              <a:tr h="162776">
                <a:tc>
                  <a:txBody>
                    <a:bodyPr/>
                    <a:lstStyle/>
                    <a:p>
                      <a:pPr algn="r" fontAlgn="b"/>
                      <a:r>
                        <a:rPr lang="en-US" sz="500" b="0" i="0" u="none" strike="noStrike">
                          <a:solidFill>
                            <a:srgbClr val="000000"/>
                          </a:solidFill>
                          <a:latin typeface="Calibri"/>
                        </a:rPr>
                        <a:t>6</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momsmagic</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â‚¹13.12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78</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http://sunfeastworld.com/moms_magic.html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6"/>
                  </a:ext>
                </a:extLst>
              </a:tr>
              <a:tr h="162776">
                <a:tc>
                  <a:txBody>
                    <a:bodyPr/>
                    <a:lstStyle/>
                    <a:p>
                      <a:pPr algn="r" fontAlgn="b"/>
                      <a:r>
                        <a:rPr lang="en-US" sz="500" b="0" i="0" u="none" strike="noStrike">
                          <a:solidFill>
                            <a:srgbClr val="000000"/>
                          </a:solidFill>
                          <a:latin typeface="Calibri"/>
                        </a:rPr>
                        <a:t>7</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moms magic</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â‚¹7.79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41</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http://sunfeastworld.com/moms_magic.html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7"/>
                  </a:ext>
                </a:extLst>
              </a:tr>
              <a:tr h="162776">
                <a:tc>
                  <a:txBody>
                    <a:bodyPr/>
                    <a:lstStyle/>
                    <a:p>
                      <a:pPr algn="r" fontAlgn="b"/>
                      <a:r>
                        <a:rPr lang="en-US" sz="500" b="0" i="0" u="none" strike="noStrike">
                          <a:solidFill>
                            <a:srgbClr val="000000"/>
                          </a:solidFill>
                          <a:latin typeface="Calibri"/>
                        </a:rPr>
                        <a:t>8</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nice biscuits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â‚¹9.43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84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51</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19</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http://sunfeastworld.com/sunfeast-nice.html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8"/>
                  </a:ext>
                </a:extLst>
              </a:tr>
              <a:tr h="241915">
                <a:tc>
                  <a:txBody>
                    <a:bodyPr/>
                    <a:lstStyle/>
                    <a:p>
                      <a:pPr algn="r" fontAlgn="b"/>
                      <a:r>
                        <a:rPr lang="en-US" sz="500" b="0" i="0" u="none" strike="noStrike">
                          <a:solidFill>
                            <a:srgbClr val="000000"/>
                          </a:solidFill>
                          <a:latin typeface="Calibri"/>
                        </a:rPr>
                        <a:t>9</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itc ownership</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1</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58</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3">
                  <a:txBody>
                    <a:bodyPr/>
                    <a:lstStyle/>
                    <a:p>
                      <a:pPr algn="l" fontAlgn="b"/>
                      <a:r>
                        <a:rPr lang="en-US" sz="500" b="0" i="0" u="none" strike="noStrike">
                          <a:solidFill>
                            <a:srgbClr val="000000"/>
                          </a:solidFill>
                          <a:latin typeface="Calibri"/>
                        </a:rPr>
                        <a:t>http://sunfeastworld.com/aboutitc.html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09"/>
                  </a:ext>
                </a:extLst>
              </a:tr>
              <a:tr h="241915">
                <a:tc>
                  <a:txBody>
                    <a:bodyPr/>
                    <a:lstStyle/>
                    <a:p>
                      <a:pPr algn="r" fontAlgn="b"/>
                      <a:r>
                        <a:rPr lang="en-US" sz="500" b="0" i="0" u="none" strike="noStrike">
                          <a:solidFill>
                            <a:srgbClr val="000000"/>
                          </a:solidFill>
                          <a:latin typeface="Calibri"/>
                        </a:rPr>
                        <a:t>10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dark fantasy chocolate</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â‚¹6.56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6">
                  <a:txBody>
                    <a:bodyPr/>
                    <a:lstStyle/>
                    <a:p>
                      <a:pPr algn="l" fontAlgn="b"/>
                      <a:r>
                        <a:rPr lang="en-US" sz="500" b="0" i="0" u="none" strike="noStrike">
                          <a:solidFill>
                            <a:srgbClr val="000000"/>
                          </a:solidFill>
                          <a:latin typeface="Calibri"/>
                        </a:rPr>
                        <a:t>http://sunfeastworld.com/sunfeast-dark-fantasy-choclate.html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41915">
                <a:tc>
                  <a:txBody>
                    <a:bodyPr/>
                    <a:lstStyle/>
                    <a:p>
                      <a:pPr algn="r" fontAlgn="b"/>
                      <a:r>
                        <a:rPr lang="en-US" sz="500" b="0" i="0" u="none" strike="noStrike">
                          <a:solidFill>
                            <a:srgbClr val="000000"/>
                          </a:solidFill>
                          <a:latin typeface="Calibri"/>
                        </a:rPr>
                        <a:t>11</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mom's magic biscuit</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â‚¹6.97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http://sunfeastworld.com/moms_magic.html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1"/>
                  </a:ext>
                </a:extLst>
              </a:tr>
              <a:tr h="241915">
                <a:tc>
                  <a:txBody>
                    <a:bodyPr/>
                    <a:lstStyle/>
                    <a:p>
                      <a:pPr algn="r" fontAlgn="b"/>
                      <a:r>
                        <a:rPr lang="en-US" sz="500" b="0" i="0" u="none" strike="noStrike">
                          <a:solidFill>
                            <a:srgbClr val="000000"/>
                          </a:solidFill>
                          <a:latin typeface="Calibri"/>
                        </a:rPr>
                        <a:t>12</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mom's magic biscuits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â‚¹6.97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http://sunfeastworld.com/moms_magic.html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2"/>
                  </a:ext>
                </a:extLst>
              </a:tr>
              <a:tr h="241915">
                <a:tc>
                  <a:txBody>
                    <a:bodyPr/>
                    <a:lstStyle/>
                    <a:p>
                      <a:pPr algn="r" fontAlgn="b"/>
                      <a:r>
                        <a:rPr lang="en-US" sz="500" b="0" i="0" u="none" strike="noStrike">
                          <a:solidFill>
                            <a:srgbClr val="000000"/>
                          </a:solidFill>
                          <a:latin typeface="Calibri"/>
                        </a:rPr>
                        <a:t>13</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moms magic biscuits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â‚¹6.97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60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http://sunfeastworld.com/moms_magic.html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3"/>
                  </a:ext>
                </a:extLst>
              </a:tr>
              <a:tr h="162776">
                <a:tc>
                  <a:txBody>
                    <a:bodyPr/>
                    <a:lstStyle/>
                    <a:p>
                      <a:pPr algn="r" fontAlgn="b"/>
                      <a:r>
                        <a:rPr lang="en-US" sz="500" b="0" i="0" u="none" strike="noStrike">
                          <a:solidFill>
                            <a:srgbClr val="000000"/>
                          </a:solidFill>
                          <a:latin typeface="Calibri"/>
                        </a:rPr>
                        <a:t>14</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nice biscuit</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â‚¹9.43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84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http://sunfeastworld.com/sunfeast-nice.html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4"/>
                  </a:ext>
                </a:extLst>
              </a:tr>
              <a:tr h="162776">
                <a:tc>
                  <a:txBody>
                    <a:bodyPr/>
                    <a:lstStyle/>
                    <a:p>
                      <a:pPr algn="r" fontAlgn="b"/>
                      <a:r>
                        <a:rPr lang="en-US" sz="500" b="0" i="0" u="none" strike="noStrike">
                          <a:solidFill>
                            <a:srgbClr val="000000"/>
                          </a:solidFill>
                          <a:latin typeface="Calibri"/>
                        </a:rPr>
                        <a:t>15</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salt biscuits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4400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â‚¹8.61</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89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82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5">
                  <a:txBody>
                    <a:bodyPr/>
                    <a:lstStyle/>
                    <a:p>
                      <a:pPr algn="l" fontAlgn="b"/>
                      <a:r>
                        <a:rPr lang="en-US" sz="500" b="0" i="0" u="none" strike="noStrike">
                          <a:solidFill>
                            <a:srgbClr val="000000"/>
                          </a:solidFill>
                          <a:latin typeface="Calibri"/>
                        </a:rPr>
                        <a:t>http://sunfeastworld.com/sunfeast-sweet-n-salt.html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5"/>
                  </a:ext>
                </a:extLst>
              </a:tr>
              <a:tr h="241915">
                <a:tc>
                  <a:txBody>
                    <a:bodyPr/>
                    <a:lstStyle/>
                    <a:p>
                      <a:pPr algn="r" fontAlgn="b"/>
                      <a:r>
                        <a:rPr lang="en-US" sz="500" b="0" i="0" u="none" strike="noStrike">
                          <a:solidFill>
                            <a:srgbClr val="000000"/>
                          </a:solidFill>
                          <a:latin typeface="Calibri"/>
                        </a:rPr>
                        <a:t>16</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singer competition</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3600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â‚¹3.69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10</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44</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5">
                  <a:txBody>
                    <a:bodyPr/>
                    <a:lstStyle/>
                    <a:p>
                      <a:pPr algn="l" fontAlgn="b"/>
                      <a:r>
                        <a:rPr lang="en-US" sz="500" b="0" i="0" u="none" strike="noStrike">
                          <a:solidFill>
                            <a:srgbClr val="000000"/>
                          </a:solidFill>
                          <a:latin typeface="Calibri"/>
                        </a:rPr>
                        <a:t>http://sunfeastworld.com/about_delishus_star_singer.html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6"/>
                  </a:ext>
                </a:extLst>
              </a:tr>
              <a:tr h="241915">
                <a:tc>
                  <a:txBody>
                    <a:bodyPr/>
                    <a:lstStyle/>
                    <a:p>
                      <a:pPr algn="r" fontAlgn="b"/>
                      <a:r>
                        <a:rPr lang="en-US" sz="500" b="0" i="0" u="none" strike="noStrike">
                          <a:solidFill>
                            <a:srgbClr val="000000"/>
                          </a:solidFill>
                          <a:latin typeface="Calibri"/>
                        </a:rPr>
                        <a:t>17</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sunfeast dark fantasy</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2900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â‚¹6.97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53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25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4497" marR="4497" marT="4497" marB="0" anchor="b">
                    <a:lnL>
                      <a:noFill/>
                    </a:lnL>
                    <a:lnR>
                      <a:noFill/>
                    </a:lnR>
                    <a:lnT>
                      <a:noFill/>
                    </a:lnT>
                    <a:lnB>
                      <a:noFill/>
                    </a:lnB>
                  </a:tcPr>
                </a:tc>
                <a:tc gridSpan="5">
                  <a:txBody>
                    <a:bodyPr/>
                    <a:lstStyle/>
                    <a:p>
                      <a:pPr algn="l" fontAlgn="b"/>
                      <a:r>
                        <a:rPr lang="en-US" sz="500" b="0" i="0" u="none" strike="noStrike">
                          <a:solidFill>
                            <a:srgbClr val="000000"/>
                          </a:solidFill>
                          <a:latin typeface="Calibri"/>
                        </a:rPr>
                        <a:t>http://sunfeastworld.com/chocofil-darkfantacyl.html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7"/>
                  </a:ext>
                </a:extLst>
              </a:tr>
              <a:tr h="241915">
                <a:tc>
                  <a:txBody>
                    <a:bodyPr/>
                    <a:lstStyle/>
                    <a:p>
                      <a:pPr algn="r" fontAlgn="b"/>
                      <a:r>
                        <a:rPr lang="en-US" sz="500" b="0" i="0" u="none" strike="noStrike">
                          <a:solidFill>
                            <a:srgbClr val="000000"/>
                          </a:solidFill>
                          <a:latin typeface="Calibri"/>
                        </a:rPr>
                        <a:t>18</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dark fantasy sunfeast</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2900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â‚¹5.33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91</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22</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a:t>
                      </a:r>
                    </a:p>
                  </a:txBody>
                  <a:tcPr marL="4497" marR="4497" marT="4497" marB="0" anchor="b">
                    <a:lnL>
                      <a:noFill/>
                    </a:lnL>
                    <a:lnR>
                      <a:noFill/>
                    </a:lnR>
                    <a:lnT>
                      <a:noFill/>
                    </a:lnT>
                    <a:lnB>
                      <a:noFill/>
                    </a:lnB>
                  </a:tcPr>
                </a:tc>
                <a:tc gridSpan="5">
                  <a:txBody>
                    <a:bodyPr/>
                    <a:lstStyle/>
                    <a:p>
                      <a:pPr algn="l" fontAlgn="b"/>
                      <a:r>
                        <a:rPr lang="en-US" sz="500" b="0" i="0" u="none" strike="noStrike">
                          <a:solidFill>
                            <a:srgbClr val="000000"/>
                          </a:solidFill>
                          <a:latin typeface="Calibri"/>
                        </a:rPr>
                        <a:t>http://sunfeastworld.com/chocofil-darkfantacyl.html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8"/>
                  </a:ext>
                </a:extLst>
              </a:tr>
              <a:tr h="162776">
                <a:tc>
                  <a:txBody>
                    <a:bodyPr/>
                    <a:lstStyle/>
                    <a:p>
                      <a:pPr algn="r" fontAlgn="b"/>
                      <a:r>
                        <a:rPr lang="en-US" sz="500" b="0" i="0" u="none" strike="noStrike">
                          <a:solidFill>
                            <a:srgbClr val="000000"/>
                          </a:solidFill>
                          <a:latin typeface="Calibri"/>
                        </a:rPr>
                        <a:t>19</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glucose biscuits</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2900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â‚¹6.97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73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39</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36</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http://sunfeastworld.com/sunfeast-glucose.html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19"/>
                  </a:ext>
                </a:extLst>
              </a:tr>
              <a:tr h="162776">
                <a:tc>
                  <a:txBody>
                    <a:bodyPr/>
                    <a:lstStyle/>
                    <a:p>
                      <a:pPr algn="r" fontAlgn="b"/>
                      <a:r>
                        <a:rPr lang="en-US" sz="500" b="0" i="0" u="none" strike="noStrike">
                          <a:solidFill>
                            <a:srgbClr val="000000"/>
                          </a:solidFill>
                          <a:latin typeface="Calibri"/>
                        </a:rPr>
                        <a:t>20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glucose biscuit</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2900</a:t>
                      </a:r>
                    </a:p>
                  </a:txBody>
                  <a:tcPr marL="4497" marR="4497" marT="4497" marB="0" anchor="b">
                    <a:lnL>
                      <a:noFill/>
                    </a:lnL>
                    <a:lnR>
                      <a:noFill/>
                    </a:lnR>
                    <a:lnT>
                      <a:noFill/>
                    </a:lnT>
                    <a:lnB>
                      <a:noFill/>
                    </a:lnB>
                  </a:tcPr>
                </a:tc>
                <a:tc>
                  <a:txBody>
                    <a:bodyPr/>
                    <a:lstStyle/>
                    <a:p>
                      <a:pPr algn="l" fontAlgn="b"/>
                      <a:r>
                        <a:rPr lang="en-US" sz="500" b="0" i="0" u="none" strike="noStrike">
                          <a:solidFill>
                            <a:srgbClr val="000000"/>
                          </a:solidFill>
                          <a:latin typeface="Calibri"/>
                        </a:rPr>
                        <a:t>â‚¹6.97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73</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45</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77</a:t>
                      </a:r>
                    </a:p>
                  </a:txBody>
                  <a:tcPr marL="4497" marR="4497" marT="4497" marB="0" anchor="b">
                    <a:lnL>
                      <a:noFill/>
                    </a:lnL>
                    <a:lnR>
                      <a:noFill/>
                    </a:lnR>
                    <a:lnT>
                      <a:noFill/>
                    </a:lnT>
                    <a:lnB>
                      <a:noFill/>
                    </a:lnB>
                  </a:tcPr>
                </a:tc>
                <a:tc>
                  <a:txBody>
                    <a:bodyPr/>
                    <a:lstStyle/>
                    <a:p>
                      <a:pPr algn="r" fontAlgn="b"/>
                      <a:r>
                        <a:rPr lang="en-US" sz="500" b="0" i="0" u="none" strike="noStrike">
                          <a:solidFill>
                            <a:srgbClr val="000000"/>
                          </a:solidFill>
                          <a:latin typeface="Calibri"/>
                        </a:rPr>
                        <a:t>0</a:t>
                      </a:r>
                    </a:p>
                  </a:txBody>
                  <a:tcPr marL="4497" marR="4497" marT="4497" marB="0" anchor="b">
                    <a:lnL>
                      <a:noFill/>
                    </a:lnL>
                    <a:lnR>
                      <a:noFill/>
                    </a:lnR>
                    <a:lnT>
                      <a:noFill/>
                    </a:lnT>
                    <a:lnB>
                      <a:noFill/>
                    </a:lnB>
                  </a:tcPr>
                </a:tc>
                <a:tc gridSpan="4">
                  <a:txBody>
                    <a:bodyPr/>
                    <a:lstStyle/>
                    <a:p>
                      <a:pPr algn="l" fontAlgn="b"/>
                      <a:r>
                        <a:rPr lang="en-US" sz="500" b="0" i="0" u="none" strike="noStrike">
                          <a:solidFill>
                            <a:srgbClr val="000000"/>
                          </a:solidFill>
                          <a:latin typeface="Calibri"/>
                        </a:rPr>
                        <a:t>http://sunfeastworld.com/sunfeast-glucose.html</a:t>
                      </a:r>
                    </a:p>
                  </a:txBody>
                  <a:tcPr marL="4497" marR="4497" marT="449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500" b="0" i="0" u="none" strike="noStrike">
                        <a:solidFill>
                          <a:srgbClr val="000000"/>
                        </a:solidFill>
                        <a:latin typeface="Calibri"/>
                      </a:endParaRPr>
                    </a:p>
                  </a:txBody>
                  <a:tcPr marL="4497" marR="4497" marT="4497" marB="0" anchor="b">
                    <a:lnL>
                      <a:noFill/>
                    </a:lnL>
                    <a:lnR>
                      <a:noFill/>
                    </a:lnR>
                    <a:lnT>
                      <a:noFill/>
                    </a:lnT>
                    <a:lnB>
                      <a:noFill/>
                    </a:lnB>
                  </a:tcPr>
                </a:tc>
                <a:tc>
                  <a:txBody>
                    <a:bodyPr/>
                    <a:lstStyle/>
                    <a:p>
                      <a:pPr algn="l" fontAlgn="b"/>
                      <a:endParaRPr lang="en-US" sz="500" b="0" i="0" u="none" strike="noStrike" dirty="0">
                        <a:solidFill>
                          <a:srgbClr val="000000"/>
                        </a:solidFill>
                        <a:latin typeface="Calibri"/>
                      </a:endParaRPr>
                    </a:p>
                  </a:txBody>
                  <a:tcPr marL="4497" marR="4497" marT="4497" marB="0" anchor="b">
                    <a:lnL>
                      <a:noFill/>
                    </a:lnL>
                    <a:lnR>
                      <a:noFill/>
                    </a:lnR>
                    <a:lnT>
                      <a:noFill/>
                    </a:lnT>
                    <a:lnB>
                      <a:noFill/>
                    </a:lnB>
                  </a:tcPr>
                </a:tc>
                <a:extLst>
                  <a:ext uri="{0D108BD9-81ED-4DB2-BD59-A6C34878D82A}">
                    <a16:rowId xmlns:a16="http://schemas.microsoft.com/office/drawing/2014/main" val="10020"/>
                  </a:ext>
                </a:extLst>
              </a:tr>
            </a:tbl>
          </a:graphicData>
        </a:graphic>
      </p:graphicFrame>
      <p:sp>
        <p:nvSpPr>
          <p:cNvPr id="3" name="Rectangle 2"/>
          <p:cNvSpPr/>
          <p:nvPr/>
        </p:nvSpPr>
        <p:spPr>
          <a:xfrm>
            <a:off x="618852" y="372931"/>
            <a:ext cx="1614545" cy="307777"/>
          </a:xfrm>
          <a:prstGeom prst="rect">
            <a:avLst/>
          </a:prstGeom>
        </p:spPr>
        <p:txBody>
          <a:bodyPr wrap="none">
            <a:spAutoFit/>
          </a:bodyPr>
          <a:lstStyle/>
          <a:p>
            <a:pPr marL="342900" indent="-342900"/>
            <a:r>
              <a:rPr lang="en-GB" b="1" dirty="0">
                <a:latin typeface="Browallia New" pitchFamily="34" charset="-34"/>
                <a:cs typeface="Browallia New" pitchFamily="34" charset="-34"/>
              </a:rPr>
              <a:t>SUNFEAST KEYWORDS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575" y="382386"/>
            <a:ext cx="8154785" cy="4308872"/>
          </a:xfrm>
          <a:prstGeom prst="rect">
            <a:avLst/>
          </a:prstGeom>
        </p:spPr>
        <p:txBody>
          <a:bodyPr wrap="square">
            <a:spAutoFit/>
          </a:bodyPr>
          <a:lstStyle/>
          <a:p>
            <a:pPr>
              <a:buFont typeface="Wingdings" pitchFamily="2" charset="2"/>
              <a:buChar char="v"/>
            </a:pPr>
            <a:r>
              <a:rPr lang="en-GB" sz="1800" b="1" dirty="0">
                <a:latin typeface="Browallia New" pitchFamily="34" charset="-34"/>
                <a:cs typeface="Browallia New" pitchFamily="34" charset="-34"/>
              </a:rPr>
              <a:t>  </a:t>
            </a:r>
            <a:r>
              <a:rPr lang="en-GB" b="1" dirty="0">
                <a:latin typeface="+mj-lt"/>
                <a:cs typeface="Browallia New" pitchFamily="34" charset="-34"/>
              </a:rPr>
              <a:t>ON PAGE OPTIMIZATION:</a:t>
            </a:r>
          </a:p>
          <a:p>
            <a:pPr marL="342900" indent="-342900"/>
            <a:endParaRPr lang="en-GB" sz="1800" b="1" dirty="0">
              <a:latin typeface="Browallia New" pitchFamily="34" charset="-34"/>
              <a:cs typeface="Browallia New" pitchFamily="34" charset="-34"/>
            </a:endParaRPr>
          </a:p>
          <a:p>
            <a:pPr marL="342900" indent="-342900">
              <a:buAutoNum type="arabicPeriod"/>
            </a:pPr>
            <a:r>
              <a:rPr lang="en-GB" sz="1800" b="1" dirty="0">
                <a:latin typeface="Browallia New" pitchFamily="34" charset="-34"/>
                <a:cs typeface="Browallia New" pitchFamily="34" charset="-34"/>
              </a:rPr>
              <a:t>META TITLES :</a:t>
            </a:r>
          </a:p>
          <a:p>
            <a:pPr marL="342900" indent="-342900"/>
            <a:r>
              <a:rPr lang="en-GB" sz="1800" b="1" dirty="0">
                <a:latin typeface="Browallia New" pitchFamily="34" charset="-34"/>
                <a:cs typeface="Browallia New" pitchFamily="34" charset="-34"/>
              </a:rPr>
              <a:t>           </a:t>
            </a:r>
          </a:p>
          <a:p>
            <a:pPr marL="342900" indent="-342900"/>
            <a:r>
              <a:rPr lang="en-GB" sz="1800" b="1" dirty="0">
                <a:latin typeface="Browallia New" pitchFamily="34" charset="-34"/>
                <a:cs typeface="Browallia New" pitchFamily="34" charset="-34"/>
              </a:rPr>
              <a:t>             -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 delicious, nutritious biscuits and cookies. </a:t>
            </a:r>
          </a:p>
          <a:p>
            <a:pPr marL="342900" indent="-342900"/>
            <a:r>
              <a:rPr lang="en-GB" sz="1600" b="1" dirty="0">
                <a:latin typeface="Browallia New" pitchFamily="34" charset="-34"/>
                <a:cs typeface="Browallia New" pitchFamily="34" charset="-34"/>
              </a:rPr>
              <a:t>               -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  delicious, nutritious treats for every occasion.</a:t>
            </a:r>
          </a:p>
          <a:p>
            <a:pPr marL="342900" indent="-342900"/>
            <a:endParaRPr lang="en-GB" sz="1600" b="1" dirty="0">
              <a:latin typeface="Browallia New" pitchFamily="34" charset="-34"/>
              <a:cs typeface="Browallia New" pitchFamily="34" charset="-34"/>
            </a:endParaRPr>
          </a:p>
          <a:p>
            <a:pPr marL="342900" indent="-342900">
              <a:buAutoNum type="arabicPeriod" startAt="2"/>
            </a:pPr>
            <a:endParaRPr lang="en-GB" sz="1800" b="1" dirty="0">
              <a:latin typeface="Browallia New" pitchFamily="34" charset="-34"/>
              <a:cs typeface="Browallia New" pitchFamily="34" charset="-34"/>
            </a:endParaRPr>
          </a:p>
          <a:p>
            <a:pPr marL="342900" indent="-342900">
              <a:buAutoNum type="arabicPeriod" startAt="2"/>
            </a:pPr>
            <a:r>
              <a:rPr lang="en-GB" sz="1800" b="1" dirty="0">
                <a:latin typeface="Browallia New" pitchFamily="34" charset="-34"/>
                <a:cs typeface="Browallia New" pitchFamily="34" charset="-34"/>
              </a:rPr>
              <a:t>META DESCRIPTIONS :</a:t>
            </a:r>
          </a:p>
          <a:p>
            <a:pPr marL="342900" indent="-342900"/>
            <a:r>
              <a:rPr lang="en-GB" sz="1800" b="1" dirty="0">
                <a:latin typeface="Browallia New" pitchFamily="34" charset="-34"/>
                <a:cs typeface="Browallia New" pitchFamily="34" charset="-34"/>
              </a:rPr>
              <a:t>           </a:t>
            </a:r>
          </a:p>
          <a:p>
            <a:pPr marL="342900" indent="-342900"/>
            <a:r>
              <a:rPr lang="en-GB" sz="1800" b="1" dirty="0">
                <a:latin typeface="Browallia New" pitchFamily="34" charset="-34"/>
                <a:cs typeface="Browallia New" pitchFamily="34" charset="-34"/>
              </a:rPr>
              <a:t>             - </a:t>
            </a:r>
            <a:r>
              <a:rPr lang="en-GB" sz="1600" b="1" dirty="0">
                <a:latin typeface="Browallia New" pitchFamily="34" charset="-34"/>
                <a:cs typeface="Browallia New" pitchFamily="34" charset="-34"/>
              </a:rPr>
              <a:t>Experience the great combination of taste and health with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biscuits and cookies. Discover our wide range of biscuits and cookies.</a:t>
            </a:r>
          </a:p>
          <a:p>
            <a:pPr marL="342900" indent="-342900"/>
            <a:r>
              <a:rPr lang="en-GB" sz="1600" b="1" dirty="0">
                <a:latin typeface="Browallia New" pitchFamily="34" charset="-34"/>
                <a:cs typeface="Browallia New" pitchFamily="34" charset="-34"/>
              </a:rPr>
              <a:t>               - Looking for healthy and tasty biscuits?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biscuits are the best choice then. Explore our website to know about biscuits and flavours that are available. </a:t>
            </a:r>
            <a:endParaRPr lang="en-GB" sz="1800" b="1" dirty="0">
              <a:latin typeface="Browallia New" pitchFamily="34" charset="-34"/>
              <a:cs typeface="Browallia New" pitchFamily="34" charset="-34"/>
            </a:endParaRPr>
          </a:p>
          <a:p>
            <a:pPr marL="342900" indent="-342900"/>
            <a:endParaRPr lang="en-US" sz="1800" b="1" dirty="0">
              <a:latin typeface="Browallia New" pitchFamily="34" charset="-34"/>
              <a:cs typeface="Browallia New" pitchFamily="34" charset="-34"/>
            </a:endParaRPr>
          </a:p>
          <a:p>
            <a:pPr marL="342900" indent="-342900"/>
            <a:r>
              <a:rPr lang="en-US" b="1" dirty="0">
                <a:latin typeface="Browallia New" pitchFamily="34" charset="-34"/>
                <a:cs typeface="Browallia New" pitchFamily="34" charset="-34"/>
              </a:rPr>
              <a:t>                </a:t>
            </a:r>
            <a:endParaRPr lang="en-US" dirty="0"/>
          </a:p>
        </p:txBody>
      </p:sp>
      <p:pic>
        <p:nvPicPr>
          <p:cNvPr id="2049" name="Picture 1" descr="C:\Users\Office\Downloads\WhatsApp Image 2023-07-25 at 2.49.30 PM.jpeg"/>
          <p:cNvPicPr>
            <a:picLocks noChangeAspect="1" noChangeArrowheads="1"/>
          </p:cNvPicPr>
          <p:nvPr/>
        </p:nvPicPr>
        <p:blipFill>
          <a:blip r:embed="rId2"/>
          <a:srcRect r="1159" b="44874"/>
          <a:stretch>
            <a:fillRect/>
          </a:stretch>
        </p:blipFill>
        <p:spPr bwMode="auto">
          <a:xfrm>
            <a:off x="5488737" y="307917"/>
            <a:ext cx="2923743" cy="276779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241069"/>
            <a:ext cx="7165571" cy="923330"/>
          </a:xfrm>
          <a:prstGeom prst="rect">
            <a:avLst/>
          </a:prstGeom>
        </p:spPr>
        <p:txBody>
          <a:bodyPr wrap="square">
            <a:spAutoFit/>
          </a:bodyPr>
          <a:lstStyle/>
          <a:p>
            <a:pPr>
              <a:buFont typeface="Wingdings" pitchFamily="2" charset="2"/>
              <a:buChar char="Ø"/>
            </a:pPr>
            <a:r>
              <a:rPr lang="en-GB" sz="1800" b="1" dirty="0">
                <a:latin typeface="Browallia New" pitchFamily="34" charset="-34"/>
                <a:cs typeface="Browallia New" pitchFamily="34" charset="-34"/>
              </a:rPr>
              <a:t> PROCESS OF CONDUCTING KEYWORD RESEARCH :</a:t>
            </a:r>
          </a:p>
          <a:p>
            <a:r>
              <a:rPr lang="en-GB" sz="1800" b="1" dirty="0">
                <a:latin typeface="Browallia New" pitchFamily="34" charset="-34"/>
                <a:cs typeface="Browallia New" pitchFamily="34" charset="-34"/>
              </a:rPr>
              <a:t>         </a:t>
            </a:r>
          </a:p>
          <a:p>
            <a:endParaRPr lang="en-US" sz="1800" dirty="0"/>
          </a:p>
        </p:txBody>
      </p:sp>
      <p:sp>
        <p:nvSpPr>
          <p:cNvPr id="3" name="Rectangle 2"/>
          <p:cNvSpPr/>
          <p:nvPr/>
        </p:nvSpPr>
        <p:spPr>
          <a:xfrm>
            <a:off x="232756" y="723205"/>
            <a:ext cx="8695113" cy="4001095"/>
          </a:xfrm>
          <a:prstGeom prst="rect">
            <a:avLst/>
          </a:prstGeom>
        </p:spPr>
        <p:txBody>
          <a:bodyPr wrap="square">
            <a:spAutoFit/>
          </a:bodyPr>
          <a:lstStyle/>
          <a:p>
            <a:pPr marL="342900" indent="-342900"/>
            <a:r>
              <a:rPr lang="en-US" sz="1800" dirty="0">
                <a:latin typeface="Browallia New" pitchFamily="34" charset="-34"/>
                <a:cs typeface="Browallia New" pitchFamily="34" charset="-34"/>
              </a:rPr>
              <a:t>1</a:t>
            </a:r>
            <a:r>
              <a:rPr lang="en-US" sz="1800" b="1" dirty="0">
                <a:latin typeface="Browallia New" pitchFamily="34" charset="-34"/>
                <a:cs typeface="Browallia New" pitchFamily="34" charset="-34"/>
              </a:rPr>
              <a:t>. Understand your goals</a:t>
            </a:r>
            <a:r>
              <a:rPr lang="en-US" sz="1600" dirty="0">
                <a:latin typeface="Browallia New" pitchFamily="34" charset="-34"/>
                <a:cs typeface="Browallia New" pitchFamily="34" charset="-34"/>
              </a:rPr>
              <a:t>: </a:t>
            </a:r>
            <a:r>
              <a:rPr lang="en-US" sz="1600" b="1" dirty="0">
                <a:latin typeface="Browallia New" pitchFamily="34" charset="-34"/>
                <a:cs typeface="Browallia New" pitchFamily="34" charset="-34"/>
              </a:rPr>
              <a:t>Begin by defining the purpose of your keyword research. Determine whether you want to Increase your website’s traffic or the other things.</a:t>
            </a:r>
          </a:p>
          <a:p>
            <a:pPr marL="342900" indent="-342900"/>
            <a:r>
              <a:rPr lang="en-US" sz="1800" b="1" dirty="0">
                <a:latin typeface="Browallia New" pitchFamily="34" charset="-34"/>
                <a:cs typeface="Browallia New" pitchFamily="34" charset="-34"/>
              </a:rPr>
              <a:t>2. Asses initial ideas</a:t>
            </a:r>
            <a:r>
              <a:rPr lang="en-US" sz="1600" b="1" dirty="0">
                <a:latin typeface="Browallia New" pitchFamily="34" charset="-34"/>
                <a:cs typeface="Browallia New" pitchFamily="34" charset="-34"/>
              </a:rPr>
              <a:t>: Start by brainstorming a list of keywords relevant to your business. Think about what keys your target audience might use when searching for information related to your industry.</a:t>
            </a:r>
          </a:p>
          <a:p>
            <a:pPr marL="342900" indent="-342900"/>
            <a:r>
              <a:rPr lang="en-US" sz="1600" b="1" dirty="0">
                <a:latin typeface="Browallia New" pitchFamily="34" charset="-34"/>
                <a:cs typeface="Browallia New" pitchFamily="34" charset="-34"/>
              </a:rPr>
              <a:t>3</a:t>
            </a:r>
            <a:r>
              <a:rPr lang="en-US" sz="1800" b="1" dirty="0">
                <a:latin typeface="Browallia New" pitchFamily="34" charset="-34"/>
                <a:cs typeface="Browallia New" pitchFamily="34" charset="-34"/>
              </a:rPr>
              <a:t>. Use keyword research tools </a:t>
            </a:r>
            <a:r>
              <a:rPr lang="en-US" sz="1600" b="1" dirty="0">
                <a:latin typeface="Browallia New" pitchFamily="34" charset="-34"/>
                <a:cs typeface="Browallia New" pitchFamily="34" charset="-34"/>
              </a:rPr>
              <a:t>: Utilize keyword research tools such as Google Keyword Planner, </a:t>
            </a:r>
            <a:r>
              <a:rPr lang="en-US" sz="1600" b="1" dirty="0" err="1">
                <a:latin typeface="Browallia New" pitchFamily="34" charset="-34"/>
                <a:cs typeface="Browallia New" pitchFamily="34" charset="-34"/>
              </a:rPr>
              <a:t>SEMrush</a:t>
            </a:r>
            <a:r>
              <a:rPr lang="en-US" sz="1600" b="1" dirty="0">
                <a:latin typeface="Browallia New" pitchFamily="34" charset="-34"/>
                <a:cs typeface="Browallia New" pitchFamily="34" charset="-34"/>
              </a:rPr>
              <a:t>, or </a:t>
            </a:r>
            <a:r>
              <a:rPr lang="en-US" sz="1600" b="1" dirty="0" err="1">
                <a:latin typeface="Browallia New" pitchFamily="34" charset="-34"/>
                <a:cs typeface="Browallia New" pitchFamily="34" charset="-34"/>
              </a:rPr>
              <a:t>Moz</a:t>
            </a:r>
            <a:r>
              <a:rPr lang="en-US" sz="1600" b="1" dirty="0">
                <a:latin typeface="Browallia New" pitchFamily="34" charset="-34"/>
                <a:cs typeface="Browallia New" pitchFamily="34" charset="-34"/>
              </a:rPr>
              <a:t> Keyword Explorer. These tools provide valuable insights into search volume, competition, and related keywords.</a:t>
            </a:r>
          </a:p>
          <a:p>
            <a:pPr marL="342900" indent="-342900"/>
            <a:r>
              <a:rPr lang="en-US" sz="1600" b="1" dirty="0">
                <a:latin typeface="Browallia New" pitchFamily="34" charset="-34"/>
                <a:cs typeface="Browallia New" pitchFamily="34" charset="-34"/>
              </a:rPr>
              <a:t>4</a:t>
            </a:r>
            <a:r>
              <a:rPr lang="en-US" sz="1800" b="1" dirty="0">
                <a:latin typeface="Browallia New" pitchFamily="34" charset="-34"/>
                <a:cs typeface="Browallia New" pitchFamily="34" charset="-34"/>
              </a:rPr>
              <a:t>. Analyze search intent: </a:t>
            </a:r>
            <a:r>
              <a:rPr lang="en-US" sz="1600" b="1" dirty="0">
                <a:latin typeface="Browallia New" pitchFamily="34" charset="-34"/>
                <a:cs typeface="Browallia New" pitchFamily="34" charset="-34"/>
              </a:rPr>
              <a:t>Consider the intent behind each keyword. Are users searching with the intent to make a purchase? Understanding search intent helps you align your content with user expectations.</a:t>
            </a:r>
          </a:p>
          <a:p>
            <a:pPr marL="342900" indent="-342900"/>
            <a:r>
              <a:rPr lang="en-US" sz="1800" b="1" dirty="0">
                <a:latin typeface="Browallia New" pitchFamily="34" charset="-34"/>
                <a:cs typeface="Browallia New" pitchFamily="34" charset="-34"/>
              </a:rPr>
              <a:t>5. Assess competition</a:t>
            </a:r>
            <a:r>
              <a:rPr lang="en-US" sz="1600" b="1" dirty="0">
                <a:latin typeface="Browallia New" pitchFamily="34" charset="-34"/>
                <a:cs typeface="Browallia New" pitchFamily="34" charset="-34"/>
              </a:rPr>
              <a:t>: Evaluate the competitiveness of each keyword. Look for keywords with a good balance of search volume and manageable competition. </a:t>
            </a:r>
          </a:p>
          <a:p>
            <a:pPr marL="342900" indent="-342900"/>
            <a:r>
              <a:rPr lang="en-US" sz="1800" b="1" dirty="0">
                <a:latin typeface="Browallia New" pitchFamily="34" charset="-34"/>
                <a:cs typeface="Browallia New" pitchFamily="34" charset="-34"/>
              </a:rPr>
              <a:t>6. Refine your keyword list</a:t>
            </a:r>
            <a:r>
              <a:rPr lang="en-US" sz="1600" b="1" dirty="0">
                <a:latin typeface="Browallia New" pitchFamily="34" charset="-34"/>
                <a:cs typeface="Browallia New" pitchFamily="34" charset="-34"/>
              </a:rPr>
              <a:t>: Decrease down your keyword list by selecting the most relevant and promising keywords. Focus on those with a good search volume and relatively lower competition. </a:t>
            </a:r>
          </a:p>
          <a:p>
            <a:pPr marL="342900" indent="-342900"/>
            <a:r>
              <a:rPr lang="en-US" sz="1800" b="1" dirty="0">
                <a:latin typeface="Browallia New" pitchFamily="34" charset="-34"/>
                <a:cs typeface="Browallia New" pitchFamily="34" charset="-34"/>
              </a:rPr>
              <a:t>7. Consider user relevance</a:t>
            </a:r>
            <a:r>
              <a:rPr lang="en-US" sz="1600" b="1" dirty="0">
                <a:latin typeface="Browallia New" pitchFamily="34" charset="-34"/>
                <a:cs typeface="Browallia New" pitchFamily="34" charset="-34"/>
              </a:rPr>
              <a:t>: Ensure that the selected keywords align with your target audience's interests, needs, and search preferences. Think about how users would search for your content or offerings and choose keywords accordingly.</a:t>
            </a:r>
          </a:p>
          <a:p>
            <a:pPr marL="342900" indent="-342900"/>
            <a:r>
              <a:rPr lang="en-US" sz="1800" b="1" dirty="0">
                <a:latin typeface="Browallia New" pitchFamily="34" charset="-34"/>
                <a:cs typeface="Browallia New" pitchFamily="34" charset="-34"/>
              </a:rPr>
              <a:t>8. Track and iterate</a:t>
            </a:r>
            <a:r>
              <a:rPr lang="en-US" sz="1600" b="1" dirty="0">
                <a:latin typeface="Browallia New" pitchFamily="34" charset="-34"/>
                <a:cs typeface="Browallia New" pitchFamily="34" charset="-34"/>
              </a:rPr>
              <a:t>: Regularly monitor the performance of your chosen keywords using tools like Google Analytics.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C:\Users\Office\Downloads\WhatsApp Image 2023-07-25 at 3.17.40 PM.jpeg"/>
          <p:cNvPicPr>
            <a:picLocks noChangeAspect="1" noChangeArrowheads="1"/>
          </p:cNvPicPr>
          <p:nvPr/>
        </p:nvPicPr>
        <p:blipFill>
          <a:blip r:embed="rId2"/>
          <a:srcRect/>
          <a:stretch>
            <a:fillRect/>
          </a:stretch>
        </p:blipFill>
        <p:spPr bwMode="auto">
          <a:xfrm>
            <a:off x="275170" y="565267"/>
            <a:ext cx="4000580" cy="3882044"/>
          </a:xfrm>
          <a:prstGeom prst="rect">
            <a:avLst/>
          </a:prstGeom>
          <a:noFill/>
        </p:spPr>
      </p:pic>
      <p:pic>
        <p:nvPicPr>
          <p:cNvPr id="60419" name="Picture 3" descr="C:\Users\Office\Downloads\WhatsApp Image 2023-07-25 at 3.17.35 PM.jpeg"/>
          <p:cNvPicPr>
            <a:picLocks noChangeAspect="1" noChangeArrowheads="1"/>
          </p:cNvPicPr>
          <p:nvPr/>
        </p:nvPicPr>
        <p:blipFill>
          <a:blip r:embed="rId3"/>
          <a:srcRect/>
          <a:stretch>
            <a:fillRect/>
          </a:stretch>
        </p:blipFill>
        <p:spPr bwMode="auto">
          <a:xfrm>
            <a:off x="4596556" y="847899"/>
            <a:ext cx="4003190" cy="339159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942" y="232757"/>
            <a:ext cx="6700058" cy="646331"/>
          </a:xfrm>
          <a:prstGeom prst="rect">
            <a:avLst/>
          </a:prstGeom>
        </p:spPr>
        <p:txBody>
          <a:bodyPr wrap="square">
            <a:spAutoFit/>
          </a:bodyPr>
          <a:lstStyle/>
          <a:p>
            <a:pPr marL="342900" indent="-342900">
              <a:buFont typeface="Wingdings" pitchFamily="2" charset="2"/>
              <a:buChar char="Ø"/>
            </a:pPr>
            <a:r>
              <a:rPr lang="en-GB" sz="1800" b="1" dirty="0">
                <a:latin typeface="Browallia New" pitchFamily="34" charset="-34"/>
                <a:cs typeface="Browallia New" pitchFamily="34" charset="-34"/>
              </a:rPr>
              <a:t> CHALLENGES FACED DURING KEYWORD RESEARCH AND ANALYSIS:</a:t>
            </a:r>
          </a:p>
          <a:p>
            <a:pPr marL="342900" indent="-342900"/>
            <a:r>
              <a:rPr lang="en-GB" sz="1800" b="1" dirty="0">
                <a:latin typeface="Browallia New" pitchFamily="34" charset="-34"/>
                <a:cs typeface="Browallia New" pitchFamily="34" charset="-34"/>
              </a:rPr>
              <a:t>                   </a:t>
            </a:r>
          </a:p>
        </p:txBody>
      </p:sp>
      <p:sp>
        <p:nvSpPr>
          <p:cNvPr id="5" name="Rectangle 4"/>
          <p:cNvSpPr/>
          <p:nvPr/>
        </p:nvSpPr>
        <p:spPr>
          <a:xfrm>
            <a:off x="315884" y="689956"/>
            <a:ext cx="8520545" cy="4308872"/>
          </a:xfrm>
          <a:prstGeom prst="rect">
            <a:avLst/>
          </a:prstGeom>
        </p:spPr>
        <p:txBody>
          <a:bodyPr wrap="square">
            <a:spAutoFit/>
          </a:bodyPr>
          <a:lstStyle/>
          <a:p>
            <a:pPr marL="342900" indent="-342900"/>
            <a:r>
              <a:rPr lang="en-US" sz="1800" b="1" dirty="0">
                <a:latin typeface="Browallia New" pitchFamily="34" charset="-34"/>
                <a:cs typeface="Browallia New" pitchFamily="34" charset="-34"/>
              </a:rPr>
              <a:t>1.Limited data accuracy</a:t>
            </a:r>
            <a:r>
              <a:rPr lang="en-US" sz="1600" b="1" dirty="0">
                <a:latin typeface="Browallia New" pitchFamily="34" charset="-34"/>
                <a:cs typeface="Browallia New" pitchFamily="34" charset="-34"/>
              </a:rPr>
              <a:t>: Keyword research tools provide estimates and data based on historical trends. It's essential to consider this potential limitation when conducting keyword analysis.</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2. Highly competitive keywords: </a:t>
            </a:r>
            <a:r>
              <a:rPr lang="en-US" sz="1600" b="1" dirty="0">
                <a:latin typeface="Browallia New" pitchFamily="34" charset="-34"/>
                <a:cs typeface="Browallia New" pitchFamily="34" charset="-34"/>
              </a:rPr>
              <a:t>Some keywords may have high search volume but also intense competition. Ranking for such keywords can be challenging, especially if your website or content is relatively new. </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3. Shifting search trends</a:t>
            </a:r>
            <a:r>
              <a:rPr lang="en-US" sz="1600" b="1" dirty="0">
                <a:latin typeface="Browallia New" pitchFamily="34" charset="-34"/>
                <a:cs typeface="Browallia New" pitchFamily="34" charset="-34"/>
              </a:rPr>
              <a:t>: Search trends and user behavior change over . Staying up-to-date with the latest trends and adjusting your keyword strategy accordingly is crucial.</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4. Lack of user intent understanding: </a:t>
            </a:r>
            <a:r>
              <a:rPr lang="en-US" sz="1600" b="1" dirty="0">
                <a:latin typeface="Browallia New" pitchFamily="34" charset="-34"/>
                <a:cs typeface="Browallia New" pitchFamily="34" charset="-34"/>
              </a:rPr>
              <a:t>Merely identifying keywords without considering user intent can lead to suboptimal results. It's important to understand the intent behind a keyword search to provide the most relevant content and capture the right audience.</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5. Multilingual keyword research</a:t>
            </a:r>
            <a:r>
              <a:rPr lang="en-US" sz="1600" b="1" dirty="0">
                <a:latin typeface="Browallia New" pitchFamily="34" charset="-34"/>
                <a:cs typeface="Browallia New" pitchFamily="34" charset="-34"/>
              </a:rPr>
              <a:t>: If you are targeting a multilingual or international audience, conducting keyword research in multiple languages can pose an additional challenge. Language differences, cultural differences, and varying search behaviors need to be considered for effective keyword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66950" y="241070"/>
            <a:ext cx="7610100"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68" name="Google Shape;68;p15"/>
          <p:cNvSpPr txBox="1"/>
          <p:nvPr/>
        </p:nvSpPr>
        <p:spPr>
          <a:xfrm>
            <a:off x="355600" y="1032932"/>
            <a:ext cx="8449733" cy="486283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ingdings" pitchFamily="2" charset="2"/>
              <a:buChar char="v"/>
            </a:pPr>
            <a:r>
              <a:rPr lang="en-GB" b="1" dirty="0"/>
              <a:t>Company / Topic for project:   SUNFEAST</a:t>
            </a:r>
          </a:p>
          <a:p>
            <a:pPr marL="457200" lvl="0" indent="-317500" algn="l" rtl="0">
              <a:spcBef>
                <a:spcPts val="0"/>
              </a:spcBef>
              <a:spcAft>
                <a:spcPts val="0"/>
              </a:spcAft>
              <a:buSzPts val="1400"/>
              <a:buFont typeface="Arial" pitchFamily="34" charset="0"/>
              <a:buChar char="•"/>
            </a:pPr>
            <a:endParaRPr lang="en-GB" b="1" dirty="0"/>
          </a:p>
          <a:p>
            <a:pPr marL="457200" lvl="0" indent="-317500" algn="l" rtl="0">
              <a:spcBef>
                <a:spcPts val="0"/>
              </a:spcBef>
              <a:spcAft>
                <a:spcPts val="0"/>
              </a:spcAft>
              <a:buSzPts val="1400"/>
            </a:pPr>
            <a:endParaRPr lang="en-GB" b="1" dirty="0"/>
          </a:p>
          <a:p>
            <a:pPr marL="457200" lvl="0" indent="-317500" rtl="0">
              <a:spcBef>
                <a:spcPts val="0"/>
              </a:spcBef>
              <a:spcAft>
                <a:spcPts val="0"/>
              </a:spcAft>
              <a:buSzPts val="1400"/>
              <a:buFont typeface="Wingdings" pitchFamily="2" charset="2"/>
              <a:buChar char="v"/>
            </a:pPr>
            <a:r>
              <a:rPr lang="en-GB" b="1" dirty="0"/>
              <a:t>Research Brand Identity: </a:t>
            </a:r>
          </a:p>
          <a:p>
            <a:pPr marL="0" lvl="0" indent="0" algn="l" rtl="0">
              <a:spcBef>
                <a:spcPts val="0"/>
              </a:spcBef>
              <a:spcAft>
                <a:spcPts val="0"/>
              </a:spcAft>
              <a:buNone/>
            </a:pPr>
            <a:endParaRPr lang="en-GB" b="1" dirty="0"/>
          </a:p>
          <a:p>
            <a:pPr marL="0" lvl="0" indent="0" algn="l" rtl="0">
              <a:spcBef>
                <a:spcPts val="0"/>
              </a:spcBef>
              <a:spcAft>
                <a:spcPts val="0"/>
              </a:spcAft>
              <a:buNone/>
            </a:pPr>
            <a:r>
              <a:rPr lang="en-GB" b="1" dirty="0">
                <a:latin typeface="Baskerville Old Face" pitchFamily="18" charset="0"/>
                <a:cs typeface="Browallia New" pitchFamily="34" charset="-34"/>
              </a:rPr>
              <a:t>Brand</a:t>
            </a:r>
            <a:r>
              <a:rPr lang="en-GB" b="1" dirty="0">
                <a:latin typeface="Browallia New" pitchFamily="34" charset="-34"/>
                <a:cs typeface="Browallia New" pitchFamily="34" charset="-34"/>
              </a:rPr>
              <a:t> </a:t>
            </a:r>
            <a:r>
              <a:rPr lang="en-GB" b="1" dirty="0">
                <a:latin typeface="Baskerville Old Face" pitchFamily="18" charset="0"/>
                <a:cs typeface="Browallia New" pitchFamily="34" charset="-34"/>
              </a:rPr>
              <a:t>logo:</a:t>
            </a:r>
            <a:endParaRPr lang="en-GB" b="1" dirty="0">
              <a:latin typeface="Browallia New" pitchFamily="34" charset="-34"/>
              <a:cs typeface="Browallia New" pitchFamily="34" charset="-34"/>
            </a:endParaRPr>
          </a:p>
          <a:p>
            <a:pPr marL="0" lvl="0" indent="0" algn="l" rtl="0">
              <a:spcBef>
                <a:spcPts val="0"/>
              </a:spcBef>
              <a:spcAft>
                <a:spcPts val="0"/>
              </a:spcAft>
              <a:buNone/>
            </a:pPr>
            <a:endParaRPr lang="en-GB" b="1" dirty="0">
              <a:latin typeface="Browallia New" pitchFamily="34" charset="-34"/>
              <a:cs typeface="Browallia New" pitchFamily="34" charset="-34"/>
            </a:endParaRPr>
          </a:p>
          <a:p>
            <a:pPr marL="0" lvl="0" indent="0" algn="l" rtl="0">
              <a:spcBef>
                <a:spcPts val="0"/>
              </a:spcBef>
              <a:spcAft>
                <a:spcPts val="0"/>
              </a:spcAft>
              <a:buNone/>
            </a:pPr>
            <a:endParaRPr lang="en-GB" b="1" dirty="0">
              <a:latin typeface="Browallia New" pitchFamily="34" charset="-34"/>
              <a:cs typeface="Browallia New" pitchFamily="34" charset="-34"/>
            </a:endParaRPr>
          </a:p>
          <a:p>
            <a:pPr marL="0" lvl="0" indent="0" algn="l" rtl="0">
              <a:spcBef>
                <a:spcPts val="0"/>
              </a:spcBef>
              <a:spcAft>
                <a:spcPts val="0"/>
              </a:spcAft>
              <a:buNone/>
            </a:pPr>
            <a:endParaRPr lang="en-GB" b="1" dirty="0">
              <a:latin typeface="Browallia New" pitchFamily="34" charset="-34"/>
              <a:cs typeface="Browallia New" pitchFamily="34" charset="-34"/>
            </a:endParaRPr>
          </a:p>
          <a:p>
            <a:pPr marL="0" lvl="0" indent="0" algn="l" rtl="0">
              <a:spcBef>
                <a:spcPts val="0"/>
              </a:spcBef>
              <a:spcAft>
                <a:spcPts val="0"/>
              </a:spcAft>
              <a:buNone/>
            </a:pPr>
            <a:endParaRPr lang="en-GB" b="1" dirty="0">
              <a:latin typeface="Baskerville Old Face" pitchFamily="18" charset="0"/>
              <a:cs typeface="Browallia New" pitchFamily="34" charset="-34"/>
            </a:endParaRPr>
          </a:p>
          <a:p>
            <a:pPr marL="0" lvl="0" indent="0" algn="l" rtl="0">
              <a:spcBef>
                <a:spcPts val="0"/>
              </a:spcBef>
              <a:spcAft>
                <a:spcPts val="0"/>
              </a:spcAft>
              <a:buNone/>
            </a:pPr>
            <a:r>
              <a:rPr lang="en-GB" b="1" dirty="0">
                <a:latin typeface="Baskerville Old Face" pitchFamily="18" charset="0"/>
                <a:cs typeface="Browallia New" pitchFamily="34" charset="-34"/>
              </a:rPr>
              <a:t>Brand colours</a:t>
            </a:r>
            <a:r>
              <a:rPr lang="en-GB" b="1" dirty="0">
                <a:latin typeface="Browallia New" pitchFamily="34" charset="-34"/>
                <a:cs typeface="Browallia New" pitchFamily="34" charset="-34"/>
              </a:rPr>
              <a:t>  </a:t>
            </a:r>
            <a:r>
              <a:rPr lang="en-GB" b="1" dirty="0">
                <a:latin typeface="Baskerville Old Face" pitchFamily="18" charset="0"/>
                <a:cs typeface="Browallia New" pitchFamily="34" charset="-34"/>
              </a:rPr>
              <a:t>:</a:t>
            </a:r>
            <a:r>
              <a:rPr lang="en-GB" b="1" dirty="0">
                <a:latin typeface="Browallia New" pitchFamily="34" charset="-34"/>
                <a:cs typeface="Browallia New" pitchFamily="34" charset="-34"/>
              </a:rPr>
              <a:t>  </a:t>
            </a:r>
            <a:r>
              <a:rPr lang="en-GB" sz="1600" b="1" dirty="0">
                <a:latin typeface="Browallia New" pitchFamily="34" charset="-34"/>
                <a:cs typeface="Browallia New" pitchFamily="34" charset="-34"/>
              </a:rPr>
              <a:t>Orange, Red, Yellow.</a:t>
            </a:r>
          </a:p>
          <a:p>
            <a:pPr marL="0" lvl="0" indent="0" algn="l" rtl="0">
              <a:spcBef>
                <a:spcPts val="0"/>
              </a:spcBef>
              <a:spcAft>
                <a:spcPts val="0"/>
              </a:spcAft>
              <a:buNone/>
            </a:pPr>
            <a:endParaRPr lang="en-GB" b="1" dirty="0">
              <a:latin typeface="Browallia New" pitchFamily="34" charset="-34"/>
              <a:cs typeface="Browallia New" pitchFamily="34" charset="-34"/>
            </a:endParaRPr>
          </a:p>
          <a:p>
            <a:pPr marL="0" lvl="0" indent="0" algn="l" rtl="0">
              <a:spcBef>
                <a:spcPts val="0"/>
              </a:spcBef>
              <a:spcAft>
                <a:spcPts val="0"/>
              </a:spcAft>
              <a:buNone/>
            </a:pPr>
            <a:r>
              <a:rPr lang="en-GB" b="1" dirty="0">
                <a:latin typeface="Baskerville Old Face" pitchFamily="18" charset="0"/>
                <a:cs typeface="Browallia New" pitchFamily="34" charset="-34"/>
              </a:rPr>
              <a:t>Brand tagline :  </a:t>
            </a:r>
            <a:r>
              <a:rPr lang="en-GB" sz="1600" b="1" dirty="0">
                <a:latin typeface="Browallia New" pitchFamily="34" charset="-34"/>
                <a:cs typeface="Browallia New" pitchFamily="34" charset="-34"/>
              </a:rPr>
              <a:t>“SPREAD THE SMILES”.</a:t>
            </a:r>
          </a:p>
          <a:p>
            <a:pPr marL="0" lvl="0" indent="0" algn="l" rtl="0">
              <a:spcBef>
                <a:spcPts val="0"/>
              </a:spcBef>
              <a:spcAft>
                <a:spcPts val="0"/>
              </a:spcAft>
              <a:buNone/>
            </a:pPr>
            <a:endParaRPr lang="en-GB" sz="1600" b="1" dirty="0">
              <a:latin typeface="Browallia New" pitchFamily="34" charset="-34"/>
              <a:cs typeface="Browallia New" pitchFamily="34" charset="-34"/>
            </a:endParaRPr>
          </a:p>
          <a:p>
            <a:pPr lvl="0"/>
            <a:r>
              <a:rPr lang="en-GB" b="1" dirty="0">
                <a:latin typeface="Baskerville Old Face" pitchFamily="18" charset="0"/>
                <a:cs typeface="Browallia New" pitchFamily="34" charset="-34"/>
              </a:rPr>
              <a:t>Brand’s</a:t>
            </a:r>
            <a:r>
              <a:rPr lang="en-GB" sz="1600" b="1" dirty="0">
                <a:latin typeface="Baskerville Old Face" pitchFamily="18" charset="0"/>
                <a:cs typeface="Browallia New" pitchFamily="34" charset="-34"/>
              </a:rPr>
              <a:t> website : </a:t>
            </a:r>
            <a:r>
              <a:rPr lang="en-GB" sz="1600" b="1" dirty="0">
                <a:latin typeface="Baskerville Old Face" pitchFamily="18" charset="0"/>
                <a:cs typeface="Browallia New" pitchFamily="34" charset="-34"/>
                <a:hlinkClick r:id="rId3"/>
              </a:rPr>
              <a:t>https://www.sunfeastworld.com/</a:t>
            </a:r>
            <a:r>
              <a:rPr lang="en-GB" sz="1600" b="1" dirty="0">
                <a:latin typeface="Baskerville Old Face" pitchFamily="18" charset="0"/>
                <a:cs typeface="Browallia New" pitchFamily="34" charset="-34"/>
              </a:rPr>
              <a:t> </a:t>
            </a:r>
          </a:p>
          <a:p>
            <a:pPr marL="0" lvl="0" indent="0" algn="l" rtl="0">
              <a:spcBef>
                <a:spcPts val="0"/>
              </a:spcBef>
              <a:spcAft>
                <a:spcPts val="0"/>
              </a:spcAft>
              <a:buNone/>
            </a:pPr>
            <a:endParaRPr lang="en-GB" sz="1600" b="1" dirty="0">
              <a:latin typeface="Browallia New" pitchFamily="34" charset="-34"/>
              <a:cs typeface="Browallia New" pitchFamily="34" charset="-34"/>
            </a:endParaRPr>
          </a:p>
          <a:p>
            <a:pPr marL="0" lvl="0" indent="0" algn="l" rtl="0">
              <a:spcBef>
                <a:spcPts val="0"/>
              </a:spcBef>
              <a:spcAft>
                <a:spcPts val="0"/>
              </a:spcAft>
              <a:buNone/>
            </a:pPr>
            <a:endParaRPr lang="en-GB" b="1" dirty="0"/>
          </a:p>
          <a:p>
            <a:pPr lvl="0"/>
            <a:r>
              <a:rPr lang="en-GB" b="1" dirty="0">
                <a:latin typeface="Browallia New" pitchFamily="34" charset="-34"/>
                <a:cs typeface="Browallia New" pitchFamily="34" charset="-34"/>
              </a:rPr>
              <a:t>                                                                                                     </a:t>
            </a:r>
            <a:endParaRPr lang="en-GB" b="1" dirty="0"/>
          </a:p>
          <a:p>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026" name="Picture 2" descr="C:\Users\Office\Downloads\WhatsApp Image 2023-07-22 at 6.13.35 PM.jpeg"/>
          <p:cNvPicPr>
            <a:picLocks noChangeAspect="1" noChangeArrowheads="1"/>
          </p:cNvPicPr>
          <p:nvPr/>
        </p:nvPicPr>
        <p:blipFill>
          <a:blip r:embed="rId4"/>
          <a:srcRect/>
          <a:stretch>
            <a:fillRect/>
          </a:stretch>
        </p:blipFill>
        <p:spPr bwMode="auto">
          <a:xfrm>
            <a:off x="1703185" y="2213804"/>
            <a:ext cx="989213" cy="78678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191193"/>
            <a:ext cx="8113222" cy="861774"/>
          </a:xfrm>
          <a:prstGeom prst="rect">
            <a:avLst/>
          </a:prstGeom>
        </p:spPr>
        <p:txBody>
          <a:bodyPr wrap="square">
            <a:spAutoFit/>
          </a:bodyPr>
          <a:lstStyle/>
          <a:p>
            <a:pPr marL="342900" indent="-342900">
              <a:buFont typeface="Wingdings" pitchFamily="2" charset="2"/>
              <a:buChar char="Ø"/>
            </a:pPr>
            <a:r>
              <a:rPr lang="en-GB" sz="1800" b="1" dirty="0">
                <a:latin typeface="Browallia New" pitchFamily="34" charset="-34"/>
                <a:cs typeface="Browallia New" pitchFamily="34" charset="-34"/>
              </a:rPr>
              <a:t> KEY INSIGHTS:</a:t>
            </a:r>
          </a:p>
          <a:p>
            <a:pPr marL="342900" indent="-342900"/>
            <a:r>
              <a:rPr lang="en-GB" sz="1800" b="1" dirty="0">
                <a:latin typeface="Browallia New" pitchFamily="34" charset="-34"/>
                <a:cs typeface="Browallia New" pitchFamily="34" charset="-34"/>
              </a:rPr>
              <a:t>              </a:t>
            </a:r>
            <a:endParaRPr lang="en-GB" b="1" dirty="0">
              <a:latin typeface="Browallia New" pitchFamily="34" charset="-34"/>
              <a:cs typeface="Browallia New" pitchFamily="34" charset="-34"/>
            </a:endParaRPr>
          </a:p>
          <a:p>
            <a:pPr marL="342900" indent="-342900"/>
            <a:r>
              <a:rPr lang="en-GB" b="1" dirty="0">
                <a:latin typeface="Browallia New" pitchFamily="34" charset="-34"/>
                <a:cs typeface="Browallia New" pitchFamily="34" charset="-34"/>
              </a:rPr>
              <a:t>                   </a:t>
            </a:r>
          </a:p>
        </p:txBody>
      </p:sp>
      <p:sp>
        <p:nvSpPr>
          <p:cNvPr id="4" name="Rectangle 3"/>
          <p:cNvSpPr/>
          <p:nvPr/>
        </p:nvSpPr>
        <p:spPr>
          <a:xfrm>
            <a:off x="423949" y="789188"/>
            <a:ext cx="8188036" cy="4062651"/>
          </a:xfrm>
          <a:prstGeom prst="rect">
            <a:avLst/>
          </a:prstGeom>
        </p:spPr>
        <p:txBody>
          <a:bodyPr wrap="square">
            <a:spAutoFit/>
          </a:bodyPr>
          <a:lstStyle/>
          <a:p>
            <a:pPr marL="342900" indent="-342900"/>
            <a:r>
              <a:rPr lang="en-US" sz="1800" b="1" dirty="0">
                <a:latin typeface="Browallia New" pitchFamily="34" charset="-34"/>
                <a:cs typeface="Browallia New" pitchFamily="34" charset="-34"/>
              </a:rPr>
              <a:t>1.Increased organic traffic</a:t>
            </a:r>
            <a:r>
              <a:rPr lang="en-US" sz="1600" b="1" dirty="0">
                <a:latin typeface="Browallia New" pitchFamily="34" charset="-34"/>
                <a:cs typeface="Browallia New" pitchFamily="34" charset="-34"/>
              </a:rPr>
              <a:t>: By targeting relevant keywords with a good search volume and low competition, you can improve your website's visibility in search engine results. </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2. Improved search engine rankings</a:t>
            </a:r>
            <a:r>
              <a:rPr lang="en-US" sz="1600" b="1" dirty="0">
                <a:latin typeface="Browallia New" pitchFamily="34" charset="-34"/>
                <a:cs typeface="Browallia New" pitchFamily="34" charset="-34"/>
              </a:rPr>
              <a:t>: This can lead to improved visibility, credibility, and more organic traffic.</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3. Targeted content creation</a:t>
            </a:r>
            <a:r>
              <a:rPr lang="en-US" sz="1600" b="1" dirty="0">
                <a:latin typeface="Browallia New" pitchFamily="34" charset="-34"/>
                <a:cs typeface="Browallia New" pitchFamily="34" charset="-34"/>
              </a:rPr>
              <a:t>: Keyword research helps identify the topics and questions that your target audience is searching for. By incorporating these keywords into your content strategy, you can create valuable, relevant content that meets the needs of your audience.</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4. Enhanced user experience</a:t>
            </a:r>
            <a:r>
              <a:rPr lang="en-US" sz="1600" b="1" dirty="0">
                <a:latin typeface="Browallia New" pitchFamily="34" charset="-34"/>
                <a:cs typeface="Browallia New" pitchFamily="34" charset="-34"/>
              </a:rPr>
              <a:t>: Understanding user search intent through keyword research allows you to align your content with what users are looking for. This improves the overall user experience on your website, leading to increased engagement, longer visit durations, and lower bounce rates.</a:t>
            </a:r>
          </a:p>
          <a:p>
            <a:pPr marL="342900" indent="-342900"/>
            <a:endParaRPr lang="en-US" sz="1800" b="1" dirty="0">
              <a:latin typeface="Browallia New" pitchFamily="34" charset="-34"/>
              <a:cs typeface="Browallia New" pitchFamily="34" charset="-34"/>
            </a:endParaRPr>
          </a:p>
          <a:p>
            <a:pPr marL="342900" indent="-342900"/>
            <a:r>
              <a:rPr lang="en-US" sz="1800" b="1" dirty="0">
                <a:latin typeface="Browallia New" pitchFamily="34" charset="-34"/>
                <a:cs typeface="Browallia New" pitchFamily="34" charset="-34"/>
              </a:rPr>
              <a:t>5. Competitive advantage</a:t>
            </a:r>
            <a:r>
              <a:rPr lang="en-US" sz="1600" b="1" dirty="0">
                <a:latin typeface="Browallia New" pitchFamily="34" charset="-34"/>
                <a:cs typeface="Browallia New" pitchFamily="34" charset="-34"/>
              </a:rPr>
              <a:t>: By focusing on these untapped keywords, you can gain a competitive advantage and attract targeted traffic that your competitors are missing out 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199505"/>
            <a:ext cx="76101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800" b="1" dirty="0">
                <a:solidFill>
                  <a:srgbClr val="434343"/>
                </a:solidFill>
              </a:rPr>
              <a:t>Part 3: Content Ideas and Marketing Strategies</a:t>
            </a:r>
            <a:endParaRPr sz="1800"/>
          </a:p>
        </p:txBody>
      </p:sp>
      <p:sp>
        <p:nvSpPr>
          <p:cNvPr id="98" name="Google Shape;98;p20"/>
          <p:cNvSpPr txBox="1"/>
          <p:nvPr/>
        </p:nvSpPr>
        <p:spPr>
          <a:xfrm>
            <a:off x="332509" y="806335"/>
            <a:ext cx="8428091" cy="1969740"/>
          </a:xfrm>
          <a:prstGeom prst="rect">
            <a:avLst/>
          </a:prstGeom>
          <a:noFill/>
          <a:ln>
            <a:noFill/>
          </a:ln>
        </p:spPr>
        <p:txBody>
          <a:bodyPr spcFirstLastPara="1" wrap="square" lIns="91425" tIns="91425" rIns="91425" bIns="91425" anchor="t" anchorCtr="0">
            <a:spAutoFit/>
          </a:bodyPr>
          <a:lstStyle/>
          <a:p>
            <a:pPr marL="457200" indent="-317500">
              <a:buSzPts val="1400"/>
              <a:buFont typeface="Wingdings" pitchFamily="2" charset="2"/>
              <a:buChar char="v"/>
            </a:pPr>
            <a:r>
              <a:rPr lang="en-GB" b="1" dirty="0"/>
              <a:t>Content Idea Generation &amp; Strategy:</a:t>
            </a:r>
          </a:p>
          <a:p>
            <a:pPr marL="457200" indent="-317500">
              <a:buSzPts val="1400"/>
            </a:pPr>
            <a:endParaRPr lang="en-GB" sz="1800" b="1" dirty="0">
              <a:latin typeface="Browallia New" pitchFamily="34" charset="-34"/>
              <a:cs typeface="Browallia New" pitchFamily="34" charset="-34"/>
            </a:endParaRPr>
          </a:p>
          <a:p>
            <a:pPr marL="482600" indent="-342900">
              <a:buSzPts val="1400"/>
              <a:buFont typeface="Wingdings" pitchFamily="2" charset="2"/>
              <a:buChar char="Ø"/>
            </a:pPr>
            <a:r>
              <a:rPr lang="en-GB" sz="1800" b="1" dirty="0">
                <a:latin typeface="Browallia New" pitchFamily="34" charset="-34"/>
                <a:cs typeface="Browallia New" pitchFamily="34" charset="-34"/>
              </a:rPr>
              <a:t> CONTENT CALENDER </a:t>
            </a:r>
          </a:p>
          <a:p>
            <a:pPr marL="457200" indent="-317500">
              <a:buSzPts val="1400"/>
            </a:pPr>
            <a:r>
              <a:rPr lang="en-GB" sz="1800" b="1" dirty="0">
                <a:latin typeface="Browallia New" pitchFamily="34" charset="-34"/>
                <a:cs typeface="Browallia New" pitchFamily="34" charset="-34"/>
              </a:rPr>
              <a:t>          FOR THE MONTH JULY:</a:t>
            </a:r>
          </a:p>
          <a:p>
            <a:pPr marL="457200" indent="-317500">
              <a:buSzPts val="1400"/>
            </a:pPr>
            <a:r>
              <a:rPr lang="en-GB" sz="1800" b="1" dirty="0">
                <a:latin typeface="Browallia New" pitchFamily="34" charset="-34"/>
                <a:cs typeface="Browallia New" pitchFamily="34" charset="-34"/>
              </a:rPr>
              <a:t>  </a:t>
            </a:r>
          </a:p>
          <a:p>
            <a:pPr marL="457200" indent="-317500">
              <a:buSzPts val="1400"/>
            </a:pPr>
            <a:r>
              <a:rPr lang="en-GB" b="1" dirty="0"/>
              <a:t> </a:t>
            </a:r>
            <a:r>
              <a:rPr lang="en-GB" dirty="0"/>
              <a:t> </a:t>
            </a:r>
            <a:br>
              <a:rPr lang="en-GB" dirty="0"/>
            </a:br>
            <a:endParaRPr/>
          </a:p>
        </p:txBody>
      </p:sp>
      <p:pic>
        <p:nvPicPr>
          <p:cNvPr id="5" name="Picture 4" descr="Green White 3D Trees June Monthly Calendar (1).jpg"/>
          <p:cNvPicPr>
            <a:picLocks noChangeAspect="1"/>
          </p:cNvPicPr>
          <p:nvPr/>
        </p:nvPicPr>
        <p:blipFill>
          <a:blip r:embed="rId3"/>
          <a:stretch>
            <a:fillRect/>
          </a:stretch>
        </p:blipFill>
        <p:spPr>
          <a:xfrm>
            <a:off x="2767216" y="1354974"/>
            <a:ext cx="6144027" cy="3456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299258"/>
            <a:ext cx="8503920" cy="4278094"/>
          </a:xfrm>
          <a:prstGeom prst="rect">
            <a:avLst/>
          </a:prstGeom>
        </p:spPr>
        <p:txBody>
          <a:bodyPr wrap="square">
            <a:spAutoFit/>
          </a:bodyPr>
          <a:lstStyle/>
          <a:p>
            <a:pPr>
              <a:buFont typeface="Wingdings" pitchFamily="2" charset="2"/>
              <a:buChar char="Ø"/>
            </a:pPr>
            <a:r>
              <a:rPr lang="en-GB" sz="1800" b="1" dirty="0">
                <a:latin typeface="Browallia New" pitchFamily="34" charset="-34"/>
                <a:cs typeface="Browallia New" pitchFamily="34" charset="-34"/>
              </a:rPr>
              <a:t>  STRATEGY, AIM, IDEA  BEHIND THE CONTENT:</a:t>
            </a:r>
          </a:p>
          <a:p>
            <a:pPr marL="342900" indent="-342900"/>
            <a:endParaRPr lang="en-GB" sz="1800" b="1" dirty="0">
              <a:latin typeface="Browallia New" pitchFamily="34" charset="-34"/>
              <a:cs typeface="Browallia New" pitchFamily="34" charset="-34"/>
            </a:endParaRPr>
          </a:p>
          <a:p>
            <a:pPr marL="342900" indent="-342900">
              <a:buFont typeface="+mj-lt"/>
              <a:buAutoNum type="arabicPeriod"/>
            </a:pPr>
            <a:r>
              <a:rPr lang="en-GB" sz="1800" b="1" dirty="0">
                <a:latin typeface="Browallia New" pitchFamily="34" charset="-34"/>
                <a:cs typeface="Browallia New" pitchFamily="34" charset="-34"/>
              </a:rPr>
              <a:t>BLOG POST :  </a:t>
            </a:r>
          </a:p>
          <a:p>
            <a:pPr marL="342900" indent="-342900"/>
            <a:r>
              <a:rPr lang="en-GB" sz="1800" b="1" dirty="0">
                <a:latin typeface="Browallia New" pitchFamily="34" charset="-34"/>
                <a:cs typeface="Browallia New" pitchFamily="34" charset="-34"/>
              </a:rPr>
              <a:t>         </a:t>
            </a:r>
            <a:r>
              <a:rPr lang="en-GB" sz="1600" b="1" dirty="0">
                <a:latin typeface="Browallia New" pitchFamily="34" charset="-34"/>
                <a:cs typeface="Browallia New" pitchFamily="34" charset="-34"/>
              </a:rPr>
              <a:t>Date of publish:  25/7/2023</a:t>
            </a:r>
          </a:p>
          <a:p>
            <a:pPr marL="342900" indent="-342900"/>
            <a:r>
              <a:rPr lang="en-GB" sz="1800" b="1" dirty="0">
                <a:latin typeface="Browallia New" pitchFamily="34" charset="-34"/>
                <a:cs typeface="Browallia New" pitchFamily="34" charset="-34"/>
              </a:rPr>
              <a:t>         </a:t>
            </a:r>
            <a:r>
              <a:rPr lang="en-GB" sz="1600" b="1" dirty="0">
                <a:latin typeface="Browallia New" pitchFamily="34" charset="-34"/>
                <a:cs typeface="Browallia New" pitchFamily="34" charset="-34"/>
              </a:rPr>
              <a:t>Topic                :  Indulge in the magic.</a:t>
            </a:r>
          </a:p>
          <a:p>
            <a:pPr marL="342900" indent="-342900">
              <a:buFont typeface="Arial" pitchFamily="34" charset="0"/>
              <a:buChar char="•"/>
            </a:pPr>
            <a:r>
              <a:rPr lang="en-GB" sz="1600" b="1" dirty="0">
                <a:latin typeface="Browallia New" pitchFamily="34" charset="-34"/>
                <a:cs typeface="Browallia New" pitchFamily="34" charset="-34"/>
              </a:rPr>
              <a:t> AIM                  :  to provide information and entertain  target audience. It will aim to educate , engage and inspire the audience.</a:t>
            </a:r>
          </a:p>
          <a:p>
            <a:pPr marL="342900" indent="-342900">
              <a:buFont typeface="Arial" pitchFamily="34" charset="0"/>
              <a:buChar char="•"/>
            </a:pPr>
            <a:r>
              <a:rPr lang="en-GB" sz="1600" b="1" dirty="0">
                <a:latin typeface="Browallia New" pitchFamily="34" charset="-34"/>
                <a:cs typeface="Browallia New" pitchFamily="34" charset="-34"/>
              </a:rPr>
              <a:t>STRATEGY      : The blog post should be optimised for search engines to attract organic traffic to the website.</a:t>
            </a:r>
          </a:p>
          <a:p>
            <a:pPr marL="342900" indent="-342900">
              <a:buFont typeface="Arial" pitchFamily="34" charset="0"/>
              <a:buChar char="•"/>
            </a:pPr>
            <a:r>
              <a:rPr lang="en-GB" sz="1600" b="1" dirty="0">
                <a:latin typeface="Browallia New" pitchFamily="34" charset="-34"/>
                <a:cs typeface="Browallia New" pitchFamily="34" charset="-34"/>
              </a:rPr>
              <a:t>IDEA                : The idea is generally arrives because of industry trends and customers urge to know more about  the product.</a:t>
            </a:r>
          </a:p>
          <a:p>
            <a:pPr marL="342900" indent="-342900"/>
            <a:endParaRPr lang="en-GB" sz="1800" b="1" dirty="0">
              <a:latin typeface="Browallia New" pitchFamily="34" charset="-34"/>
              <a:cs typeface="Browallia New" pitchFamily="34" charset="-34"/>
            </a:endParaRPr>
          </a:p>
          <a:p>
            <a:pPr marL="342900" indent="-342900"/>
            <a:r>
              <a:rPr lang="en-GB" sz="1800" b="1" dirty="0">
                <a:latin typeface="Browallia New" pitchFamily="34" charset="-34"/>
                <a:cs typeface="Browallia New" pitchFamily="34" charset="-34"/>
              </a:rPr>
              <a:t>2.      REEL/ VIDEO POST : </a:t>
            </a:r>
          </a:p>
          <a:p>
            <a:pPr marL="342900" indent="-342900"/>
            <a:r>
              <a:rPr lang="en-GB" sz="1600" b="1" dirty="0">
                <a:latin typeface="Browallia New" pitchFamily="34" charset="-34"/>
                <a:cs typeface="Browallia New" pitchFamily="34" charset="-34"/>
              </a:rPr>
              <a:t>           Date of publish  : 7/7/2023</a:t>
            </a:r>
          </a:p>
          <a:p>
            <a:pPr marL="342900" indent="-342900"/>
            <a:r>
              <a:rPr lang="en-GB" sz="1600" b="1" dirty="0">
                <a:latin typeface="Browallia New" pitchFamily="34" charset="-34"/>
                <a:cs typeface="Browallia New" pitchFamily="34" charset="-34"/>
              </a:rPr>
              <a:t>           Topic                  : Chocolate day </a:t>
            </a:r>
          </a:p>
          <a:p>
            <a:pPr marL="342900" indent="-342900">
              <a:buFont typeface="Arial" pitchFamily="34" charset="0"/>
              <a:buChar char="•"/>
            </a:pPr>
            <a:r>
              <a:rPr lang="en-GB" sz="1600" b="1" dirty="0">
                <a:latin typeface="Browallia New" pitchFamily="34" charset="-34"/>
                <a:cs typeface="Browallia New" pitchFamily="34" charset="-34"/>
              </a:rPr>
              <a:t>AIM                       : The aim  of  video post  is to create a visually appealing and  engaging video to attract more customers . </a:t>
            </a:r>
          </a:p>
          <a:p>
            <a:pPr marL="342900" indent="-342900">
              <a:buFont typeface="Arial" pitchFamily="34" charset="0"/>
              <a:buChar char="•"/>
            </a:pPr>
            <a:r>
              <a:rPr lang="en-GB" sz="1600" b="1" dirty="0">
                <a:latin typeface="Browallia New" pitchFamily="34" charset="-34"/>
                <a:cs typeface="Browallia New" pitchFamily="34" charset="-34"/>
              </a:rPr>
              <a:t>STRATEGY          : The strategy behind a reel post would be popularity  and as it reaches more audience.</a:t>
            </a:r>
          </a:p>
          <a:p>
            <a:pPr marL="342900" indent="-342900">
              <a:buFont typeface="Arial" pitchFamily="34" charset="0"/>
              <a:buChar char="•"/>
            </a:pPr>
            <a:r>
              <a:rPr lang="en-GB" sz="1600" b="1" dirty="0">
                <a:latin typeface="Browallia New" pitchFamily="34" charset="-34"/>
                <a:cs typeface="Browallia New" pitchFamily="34" charset="-34"/>
              </a:rPr>
              <a:t>IDEA                     :  It involves showing a product, giving information / demonstration and many.</a:t>
            </a:r>
            <a:endParaRPr lang="en-GB" sz="1800" b="1" dirty="0">
              <a:latin typeface="Browallia New" pitchFamily="34" charset="-34"/>
              <a:cs typeface="Browallia New" pitchFamily="34" charset="-34"/>
            </a:endParaRPr>
          </a:p>
          <a:p>
            <a:pPr marL="342900" indent="-342900">
              <a:buFont typeface="+mj-lt"/>
              <a:buAutoNum type="arabicPeriod"/>
            </a:pP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9135" y="640080"/>
            <a:ext cx="8412480" cy="5232202"/>
          </a:xfrm>
          <a:prstGeom prst="rect">
            <a:avLst/>
          </a:prstGeom>
        </p:spPr>
        <p:txBody>
          <a:bodyPr wrap="square">
            <a:spAutoFit/>
          </a:bodyPr>
          <a:lstStyle/>
          <a:p>
            <a:r>
              <a:rPr lang="en-GB" b="1" dirty="0">
                <a:latin typeface="Browallia New" pitchFamily="34" charset="-34"/>
                <a:cs typeface="Browallia New" pitchFamily="34" charset="-34"/>
              </a:rPr>
              <a:t> </a:t>
            </a:r>
            <a:r>
              <a:rPr lang="en-GB" sz="1800" b="1" dirty="0">
                <a:latin typeface="Browallia New" pitchFamily="34" charset="-34"/>
                <a:cs typeface="Browallia New" pitchFamily="34" charset="-34"/>
              </a:rPr>
              <a:t>3.      CREATIVE / MEME : </a:t>
            </a:r>
          </a:p>
          <a:p>
            <a:r>
              <a:rPr lang="en-GB" sz="1800" b="1" dirty="0">
                <a:latin typeface="Browallia New" pitchFamily="34" charset="-34"/>
                <a:cs typeface="Browallia New" pitchFamily="34" charset="-34"/>
              </a:rPr>
              <a:t>          </a:t>
            </a:r>
            <a:r>
              <a:rPr lang="en-GB" sz="1600" b="1" dirty="0">
                <a:latin typeface="Browallia New" pitchFamily="34" charset="-34"/>
                <a:cs typeface="Browallia New" pitchFamily="34" charset="-34"/>
              </a:rPr>
              <a:t>Date of publish   : 12/7/2023</a:t>
            </a:r>
          </a:p>
          <a:p>
            <a:r>
              <a:rPr lang="en-GB" sz="1600" b="1" dirty="0">
                <a:latin typeface="Browallia New" pitchFamily="34" charset="-34"/>
                <a:cs typeface="Browallia New" pitchFamily="34" charset="-34"/>
              </a:rPr>
              <a:t>           Topic                    : monsoon meme.</a:t>
            </a:r>
          </a:p>
          <a:p>
            <a:pPr>
              <a:buFont typeface="Arial" pitchFamily="34" charset="0"/>
              <a:buChar char="•"/>
            </a:pPr>
            <a:r>
              <a:rPr lang="en-GB" sz="1600" b="1" dirty="0">
                <a:latin typeface="Browallia New" pitchFamily="34" charset="-34"/>
                <a:cs typeface="Browallia New" pitchFamily="34" charset="-34"/>
              </a:rPr>
              <a:t>         AIM                       : Memes in content marketing creates humour, relatable and makes more people reach it.</a:t>
            </a:r>
          </a:p>
          <a:p>
            <a:pPr>
              <a:buFont typeface="Arial" pitchFamily="34" charset="0"/>
              <a:buChar char="•"/>
            </a:pPr>
            <a:r>
              <a:rPr lang="en-GB" sz="1600" b="1" dirty="0">
                <a:latin typeface="Browallia New" pitchFamily="34" charset="-34"/>
                <a:cs typeface="Browallia New" pitchFamily="34" charset="-34"/>
              </a:rPr>
              <a:t>         STRATEGY          : It involves understanding the audience preferences, interests and their online behaviour.</a:t>
            </a:r>
          </a:p>
          <a:p>
            <a:pPr>
              <a:buFont typeface="Arial" pitchFamily="34" charset="0"/>
              <a:buChar char="•"/>
            </a:pPr>
            <a:r>
              <a:rPr lang="en-GB" sz="1600" b="1" dirty="0">
                <a:latin typeface="Browallia New" pitchFamily="34" charset="-34"/>
                <a:cs typeface="Browallia New" pitchFamily="34" charset="-34"/>
              </a:rPr>
              <a:t>         IDEA                     : To convey the brands message in a creative / funny way.</a:t>
            </a:r>
          </a:p>
          <a:p>
            <a:pPr>
              <a:buFont typeface="Arial" pitchFamily="34" charset="0"/>
              <a:buChar char="•"/>
            </a:pPr>
            <a:endParaRPr lang="en-GB" sz="1600" b="1" dirty="0">
              <a:latin typeface="Browallia New" pitchFamily="34" charset="-34"/>
              <a:cs typeface="Browallia New" pitchFamily="34" charset="-34"/>
            </a:endParaRPr>
          </a:p>
          <a:p>
            <a:pPr marL="342900" indent="-342900"/>
            <a:endParaRPr lang="en-GB" sz="1800" b="1" dirty="0">
              <a:latin typeface="Browallia New" pitchFamily="34" charset="-34"/>
              <a:cs typeface="Browallia New" pitchFamily="34" charset="-34"/>
            </a:endParaRPr>
          </a:p>
          <a:p>
            <a:pPr marL="342900" indent="-342900"/>
            <a:r>
              <a:rPr lang="en-GB" sz="1800" b="1" dirty="0">
                <a:latin typeface="Browallia New" pitchFamily="34" charset="-34"/>
                <a:cs typeface="Browallia New" pitchFamily="34" charset="-34"/>
              </a:rPr>
              <a:t>4.     INSTAGRAM STORIES :  </a:t>
            </a:r>
          </a:p>
          <a:p>
            <a:pPr marL="342900" indent="-342900"/>
            <a:r>
              <a:rPr lang="en-GB" sz="1800" b="1" dirty="0">
                <a:latin typeface="Browallia New" pitchFamily="34" charset="-34"/>
                <a:cs typeface="Browallia New" pitchFamily="34" charset="-34"/>
              </a:rPr>
              <a:t>         </a:t>
            </a:r>
            <a:r>
              <a:rPr lang="en-GB" sz="1600" b="1" dirty="0">
                <a:latin typeface="Browallia New" pitchFamily="34" charset="-34"/>
                <a:cs typeface="Browallia New" pitchFamily="34" charset="-34"/>
              </a:rPr>
              <a:t>Date of publish   : 17/7/2023, 22/7/2023</a:t>
            </a:r>
          </a:p>
          <a:p>
            <a:pPr marL="342900" indent="-342900"/>
            <a:r>
              <a:rPr lang="en-GB" sz="1600" b="1" dirty="0">
                <a:latin typeface="Browallia New" pitchFamily="34" charset="-34"/>
                <a:cs typeface="Browallia New" pitchFamily="34" charset="-34"/>
              </a:rPr>
              <a:t>          Topic                   : </a:t>
            </a:r>
            <a:r>
              <a:rPr lang="en-GB" sz="1600" b="1" dirty="0" err="1">
                <a:latin typeface="Browallia New" pitchFamily="34" charset="-34"/>
                <a:cs typeface="Browallia New" pitchFamily="34" charset="-34"/>
              </a:rPr>
              <a:t>Emoji</a:t>
            </a:r>
            <a:r>
              <a:rPr lang="en-GB" sz="1600" b="1" dirty="0">
                <a:latin typeface="Browallia New" pitchFamily="34" charset="-34"/>
                <a:cs typeface="Browallia New" pitchFamily="34" charset="-34"/>
              </a:rPr>
              <a:t> day , IG stories.</a:t>
            </a:r>
          </a:p>
          <a:p>
            <a:pPr marL="342900" indent="-342900">
              <a:buFont typeface="Arial" pitchFamily="34" charset="0"/>
              <a:buChar char="•"/>
            </a:pPr>
            <a:r>
              <a:rPr lang="en-GB" sz="1600" b="1" dirty="0">
                <a:latin typeface="Browallia New" pitchFamily="34" charset="-34"/>
                <a:cs typeface="Browallia New" pitchFamily="34" charset="-34"/>
              </a:rPr>
              <a:t>AIM                        : To gain insights, to be interactive.</a:t>
            </a:r>
          </a:p>
          <a:p>
            <a:pPr marL="342900" indent="-342900">
              <a:buFont typeface="Arial" pitchFamily="34" charset="0"/>
              <a:buChar char="•"/>
            </a:pPr>
            <a:r>
              <a:rPr lang="en-GB" sz="1600" b="1" dirty="0">
                <a:latin typeface="Browallia New" pitchFamily="34" charset="-34"/>
                <a:cs typeface="Browallia New" pitchFamily="34" charset="-34"/>
              </a:rPr>
              <a:t>STRATEGY           : To make people be interactive with the brands and to make active participation by followers. </a:t>
            </a:r>
          </a:p>
          <a:p>
            <a:pPr marL="342900" indent="-342900">
              <a:buFont typeface="Arial" pitchFamily="34" charset="0"/>
              <a:buChar char="•"/>
            </a:pPr>
            <a:r>
              <a:rPr lang="en-GB" sz="1600" b="1" dirty="0">
                <a:latin typeface="Browallia New" pitchFamily="34" charset="-34"/>
                <a:cs typeface="Browallia New" pitchFamily="34" charset="-34"/>
              </a:rPr>
              <a:t>IDEA                      : To capture attention of  followers and to engage them.</a:t>
            </a:r>
          </a:p>
          <a:p>
            <a:pPr marL="342900" indent="-342900"/>
            <a:r>
              <a:rPr lang="en-GB" sz="1600" b="1" dirty="0">
                <a:latin typeface="Browallia New" pitchFamily="34" charset="-34"/>
                <a:cs typeface="Browallia New" pitchFamily="34" charset="-34"/>
              </a:rPr>
              <a:t>          </a:t>
            </a:r>
            <a:endParaRPr lang="en-GB" sz="1800" b="1" dirty="0">
              <a:latin typeface="Browallia New" pitchFamily="34" charset="-34"/>
              <a:cs typeface="Browallia New" pitchFamily="34" charset="-34"/>
            </a:endParaRPr>
          </a:p>
          <a:p>
            <a:pPr marL="342900" indent="-342900"/>
            <a:r>
              <a:rPr lang="en-GB" sz="1800" b="1" dirty="0">
                <a:latin typeface="Browallia New" pitchFamily="34" charset="-34"/>
                <a:cs typeface="Browallia New" pitchFamily="34" charset="-34"/>
              </a:rPr>
              <a:t>             </a:t>
            </a:r>
          </a:p>
          <a:p>
            <a:pPr>
              <a:buFont typeface="Arial" pitchFamily="34" charset="0"/>
              <a:buChar char="•"/>
            </a:pPr>
            <a:endParaRPr lang="en-GB" sz="1600" b="1" dirty="0">
              <a:latin typeface="Browallia New" pitchFamily="34" charset="-34"/>
              <a:cs typeface="Browallia New" pitchFamily="34" charset="-34"/>
            </a:endParaRPr>
          </a:p>
          <a:p>
            <a:pPr>
              <a:buFont typeface="Arial" pitchFamily="34" charset="0"/>
              <a:buChar char="•"/>
            </a:pPr>
            <a:endParaRPr lang="en-GB" sz="1600" b="1" dirty="0">
              <a:latin typeface="Browallia New" pitchFamily="34" charset="-34"/>
              <a:cs typeface="Browallia New" pitchFamily="34" charset="-34"/>
            </a:endParaRPr>
          </a:p>
          <a:p>
            <a:r>
              <a:rPr lang="en-GB" sz="1600" b="1" dirty="0">
                <a:latin typeface="Browallia New" pitchFamily="34" charset="-34"/>
                <a:cs typeface="Browallia New" pitchFamily="34" charset="-34"/>
              </a:rPr>
              <a:t>  </a:t>
            </a:r>
            <a:endParaRPr lang="en-GB" sz="1800" b="1" dirty="0">
              <a:latin typeface="Browallia New" pitchFamily="34" charset="-34"/>
              <a:cs typeface="Browallia New" pitchFamily="34" charset="-34"/>
            </a:endParaRPr>
          </a:p>
          <a:p>
            <a:r>
              <a:rPr lang="en-GB" sz="1800" b="1" dirty="0">
                <a:latin typeface="Browallia New" pitchFamily="34" charset="-34"/>
                <a:cs typeface="Browallia New" pitchFamily="34" charset="-34"/>
              </a:rP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332510" y="157941"/>
            <a:ext cx="8630140" cy="5385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000" b="1" dirty="0">
                <a:solidFill>
                  <a:srgbClr val="434343"/>
                </a:solidFill>
              </a:rPr>
              <a:t>Part 4: Content Creation and </a:t>
            </a:r>
            <a:r>
              <a:rPr lang="en-GB" sz="2000" b="1" dirty="0" err="1">
                <a:solidFill>
                  <a:srgbClr val="434343"/>
                </a:solidFill>
              </a:rPr>
              <a:t>Curation</a:t>
            </a:r>
            <a:r>
              <a:rPr lang="en-GB" sz="2000" b="1" dirty="0">
                <a:solidFill>
                  <a:srgbClr val="434343"/>
                </a:solidFill>
              </a:rPr>
              <a:t> </a:t>
            </a:r>
            <a:endParaRPr sz="2000"/>
          </a:p>
        </p:txBody>
      </p:sp>
      <p:sp>
        <p:nvSpPr>
          <p:cNvPr id="110" name="Google Shape;110;p22"/>
          <p:cNvSpPr txBox="1"/>
          <p:nvPr/>
        </p:nvSpPr>
        <p:spPr>
          <a:xfrm>
            <a:off x="463049" y="540327"/>
            <a:ext cx="82086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Font typeface="Wingdings" pitchFamily="2" charset="2"/>
              <a:buChar char="v"/>
            </a:pPr>
            <a:r>
              <a:rPr lang="en-GB" sz="1600" b="1" dirty="0"/>
              <a:t> Post Creation</a:t>
            </a:r>
            <a:r>
              <a:rPr lang="en-GB" b="1" dirty="0"/>
              <a:t>: </a:t>
            </a:r>
            <a:endParaRPr b="1"/>
          </a:p>
          <a:p>
            <a:pPr marL="0" lvl="0" indent="0" algn="l" rtl="0">
              <a:spcBef>
                <a:spcPts val="0"/>
              </a:spcBef>
              <a:spcAft>
                <a:spcPts val="0"/>
              </a:spcAft>
              <a:buNone/>
            </a:pPr>
            <a:endParaRPr lang="en-GB" b="1" dirty="0"/>
          </a:p>
          <a:p>
            <a:pPr lvl="0"/>
            <a:r>
              <a:rPr lang="en-GB" sz="2000" b="1" dirty="0">
                <a:latin typeface="Browallia New" pitchFamily="34" charset="-34"/>
                <a:cs typeface="Browallia New" pitchFamily="34" charset="-34"/>
              </a:rPr>
              <a:t>FORMAT 1 :  BLOG POST</a:t>
            </a:r>
          </a:p>
          <a:p>
            <a:r>
              <a:rPr lang="en-GB" sz="1800" b="1" dirty="0">
                <a:latin typeface="Browallia New" pitchFamily="34" charset="-34"/>
                <a:cs typeface="Browallia New" pitchFamily="34" charset="-34"/>
              </a:rPr>
              <a:t>Title              :  </a:t>
            </a:r>
            <a:r>
              <a:rPr lang="en-GB" sz="1800" b="1" i="1" dirty="0">
                <a:latin typeface="Browallia New" pitchFamily="34" charset="-34"/>
                <a:cs typeface="Browallia New" pitchFamily="34" charset="-34"/>
              </a:rPr>
              <a:t>INDULGE IN THE MAGIC </a:t>
            </a:r>
            <a:r>
              <a:rPr lang="en-US" sz="1800" b="1" i="1" dirty="0">
                <a:latin typeface="Browallia New" pitchFamily="34" charset="-34"/>
                <a:cs typeface="Browallia New" pitchFamily="34" charset="-34"/>
              </a:rPr>
              <a:t>Unveiling the Delight of </a:t>
            </a:r>
            <a:r>
              <a:rPr lang="en-US" sz="1800" b="1" i="1" dirty="0" err="1">
                <a:latin typeface="Browallia New" pitchFamily="34" charset="-34"/>
                <a:cs typeface="Browallia New" pitchFamily="34" charset="-34"/>
              </a:rPr>
              <a:t>Sunfeast</a:t>
            </a:r>
            <a:r>
              <a:rPr lang="en-US" sz="1800" b="1" i="1" dirty="0">
                <a:latin typeface="Browallia New" pitchFamily="34" charset="-34"/>
                <a:cs typeface="Browallia New" pitchFamily="34" charset="-34"/>
              </a:rPr>
              <a:t> Mom's Magic Biscuits. </a:t>
            </a:r>
          </a:p>
          <a:p>
            <a:pPr marL="457200" lvl="0" indent="0" algn="l" rtl="0">
              <a:spcBef>
                <a:spcPts val="0"/>
              </a:spcBef>
              <a:spcAft>
                <a:spcPts val="0"/>
              </a:spcAft>
              <a:buNone/>
            </a:pPr>
            <a:endParaRPr/>
          </a:p>
        </p:txBody>
      </p:sp>
      <p:sp>
        <p:nvSpPr>
          <p:cNvPr id="4" name="Rectangle 3"/>
          <p:cNvSpPr/>
          <p:nvPr/>
        </p:nvSpPr>
        <p:spPr>
          <a:xfrm>
            <a:off x="390698" y="1729047"/>
            <a:ext cx="8279476" cy="3323987"/>
          </a:xfrm>
          <a:prstGeom prst="rect">
            <a:avLst/>
          </a:prstGeom>
        </p:spPr>
        <p:txBody>
          <a:bodyPr wrap="square">
            <a:spAutoFit/>
          </a:bodyPr>
          <a:lstStyle/>
          <a:p>
            <a:r>
              <a:rPr lang="en-US" sz="1800" b="1" dirty="0">
                <a:latin typeface="Browallia New" pitchFamily="34" charset="-34"/>
                <a:cs typeface="Browallia New" pitchFamily="34" charset="-34"/>
              </a:rPr>
              <a:t>  Brand           :  </a:t>
            </a:r>
            <a:r>
              <a:rPr lang="en-US" sz="1800" b="1" i="1" dirty="0" err="1">
                <a:latin typeface="Browallia New" pitchFamily="34" charset="-34"/>
                <a:cs typeface="Browallia New" pitchFamily="34" charset="-34"/>
              </a:rPr>
              <a:t>Sunfeast</a:t>
            </a:r>
            <a:r>
              <a:rPr lang="en-US" sz="1800" b="1" i="1" dirty="0">
                <a:latin typeface="Browallia New" pitchFamily="34" charset="-34"/>
                <a:cs typeface="Browallia New" pitchFamily="34" charset="-34"/>
              </a:rPr>
              <a:t> Mom’s Magic</a:t>
            </a:r>
            <a:r>
              <a:rPr lang="en-US" sz="1800" b="1" dirty="0">
                <a:latin typeface="Browallia New" pitchFamily="34" charset="-34"/>
                <a:cs typeface="Browallia New" pitchFamily="34" charset="-34"/>
              </a:rPr>
              <a:t>.</a:t>
            </a:r>
          </a:p>
          <a:p>
            <a:r>
              <a:rPr lang="en-US" sz="1800" b="1" dirty="0">
                <a:latin typeface="Browallia New" pitchFamily="34" charset="-34"/>
                <a:cs typeface="Browallia New" pitchFamily="34" charset="-34"/>
              </a:rPr>
              <a:t>  Company     : ITC .</a:t>
            </a:r>
          </a:p>
          <a:p>
            <a:r>
              <a:rPr lang="en-US" sz="1600" b="1" i="1" dirty="0">
                <a:latin typeface="Browallia New" pitchFamily="34" charset="-34"/>
                <a:cs typeface="Browallia New" pitchFamily="34" charset="-34"/>
              </a:rPr>
              <a:t>There's nothing quite like the nostalgic taste of a delicious biscuit, especially </a:t>
            </a:r>
          </a:p>
          <a:p>
            <a:r>
              <a:rPr lang="en-US" sz="1600" b="1" i="1" dirty="0">
                <a:latin typeface="Browallia New" pitchFamily="34" charset="-34"/>
                <a:cs typeface="Browallia New" pitchFamily="34" charset="-34"/>
              </a:rPr>
              <a:t>when it's made with love and care.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are a perfect </a:t>
            </a:r>
          </a:p>
          <a:p>
            <a:r>
              <a:rPr lang="en-US" sz="1600" b="1" i="1" dirty="0">
                <a:latin typeface="Browallia New" pitchFamily="34" charset="-34"/>
                <a:cs typeface="Browallia New" pitchFamily="34" charset="-34"/>
              </a:rPr>
              <a:t>example of just that, providing a delightfully tasty experience that will takes you</a:t>
            </a:r>
          </a:p>
          <a:p>
            <a:r>
              <a:rPr lang="en-US" sz="1600" b="1" i="1" dirty="0">
                <a:latin typeface="Browallia New" pitchFamily="34" charset="-34"/>
                <a:cs typeface="Browallia New" pitchFamily="34" charset="-34"/>
              </a:rPr>
              <a:t> back to your childhood. These biscuits are the perfect indulgence, with a crunchy</a:t>
            </a:r>
          </a:p>
          <a:p>
            <a:r>
              <a:rPr lang="en-US" sz="1600" b="1" i="1" dirty="0">
                <a:latin typeface="Browallia New" pitchFamily="34" charset="-34"/>
                <a:cs typeface="Browallia New" pitchFamily="34" charset="-34"/>
              </a:rPr>
              <a:t> texture and a rich buttery flavor that is hard to resist your cravings. </a:t>
            </a:r>
          </a:p>
          <a:p>
            <a:endParaRPr lang="en-US" sz="1600" b="1" i="1" dirty="0">
              <a:latin typeface="Browallia New" pitchFamily="34" charset="-34"/>
              <a:cs typeface="Browallia New" pitchFamily="34" charset="-34"/>
            </a:endParaRPr>
          </a:p>
          <a:p>
            <a:endParaRPr lang="en-US" sz="1600" b="1" i="1" dirty="0">
              <a:latin typeface="Browallia New" pitchFamily="34" charset="-34"/>
              <a:cs typeface="Browallia New" pitchFamily="34" charset="-34"/>
            </a:endParaRPr>
          </a:p>
          <a:p>
            <a:r>
              <a:rPr lang="en-US" sz="1600" b="1" i="1" dirty="0">
                <a:latin typeface="Browallia New" pitchFamily="34" charset="-34"/>
                <a:cs typeface="Browallia New" pitchFamily="34" charset="-34"/>
              </a:rPr>
              <a:t>In this post, we're going to reveal more and more delights of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From the ingredients that make them so special, to the process they are made and the different varieties available in the brand. get ready to indulge in the magic of your love for biscuits</a:t>
            </a:r>
            <a:r>
              <a:rPr lang="en-US" b="1" i="1" dirty="0"/>
              <a:t>.</a:t>
            </a:r>
            <a:endParaRPr lang="en-US" dirty="0"/>
          </a:p>
          <a:p>
            <a:r>
              <a:rPr lang="en-US" dirty="0"/>
              <a:t> </a:t>
            </a:r>
          </a:p>
        </p:txBody>
      </p:sp>
      <p:pic>
        <p:nvPicPr>
          <p:cNvPr id="5" name="Picture 4" descr="WhatsApp Image 2023-07-26 at 1.14.53 PM.jpeg"/>
          <p:cNvPicPr>
            <a:picLocks noChangeAspect="1"/>
          </p:cNvPicPr>
          <p:nvPr/>
        </p:nvPicPr>
        <p:blipFill>
          <a:blip r:embed="rId3"/>
          <a:stretch>
            <a:fillRect/>
          </a:stretch>
        </p:blipFill>
        <p:spPr>
          <a:xfrm>
            <a:off x="6126720" y="1828799"/>
            <a:ext cx="2359536" cy="20449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 y="274319"/>
            <a:ext cx="8620299" cy="4431983"/>
          </a:xfrm>
          <a:prstGeom prst="rect">
            <a:avLst/>
          </a:prstGeom>
        </p:spPr>
        <p:txBody>
          <a:bodyPr wrap="square">
            <a:spAutoFit/>
          </a:bodyPr>
          <a:lstStyle/>
          <a:p>
            <a:endParaRPr lang="en-US" dirty="0"/>
          </a:p>
          <a:p>
            <a:r>
              <a:rPr lang="en-US" dirty="0"/>
              <a:t>              </a:t>
            </a:r>
            <a:r>
              <a:rPr lang="en-US" sz="1600" b="1" i="1" dirty="0">
                <a:latin typeface="Browallia New" pitchFamily="34" charset="-34"/>
                <a:cs typeface="Browallia New" pitchFamily="34" charset="-34"/>
              </a:rPr>
              <a:t>When it comes to indulging in the magic of biscuits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are a true pleasure for the senses.                                                                                       These delicious treats are specially crafted to bring a feel of warmth and nostalgia, which reminds you of homemade cookies baked with love by a moms</a:t>
            </a:r>
            <a:r>
              <a:rPr lang="en-US" i="1" dirty="0"/>
              <a:t>. </a:t>
            </a:r>
            <a:endParaRPr lang="en-US" dirty="0"/>
          </a:p>
          <a:p>
            <a:endParaRPr lang="en-US" sz="1600" b="1" i="1" dirty="0">
              <a:latin typeface="Browallia New" pitchFamily="34" charset="-34"/>
              <a:cs typeface="Browallia New" pitchFamily="34" charset="-34"/>
            </a:endParaRPr>
          </a:p>
          <a:p>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a well known brand in the world of biscuits, has perfectly created</a:t>
            </a:r>
          </a:p>
          <a:p>
            <a:r>
              <a:rPr lang="en-US" sz="1600" b="1" i="1" dirty="0">
                <a:latin typeface="Browallia New" pitchFamily="34" charset="-34"/>
                <a:cs typeface="Browallia New" pitchFamily="34" charset="-34"/>
              </a:rPr>
              <a:t> a range of Mom's Magic Biscuits that wakes up your taste buds with their </a:t>
            </a:r>
          </a:p>
          <a:p>
            <a:r>
              <a:rPr lang="en-US" sz="1600" b="1" i="1" dirty="0">
                <a:latin typeface="Browallia New" pitchFamily="34" charset="-34"/>
                <a:cs typeface="Browallia New" pitchFamily="34" charset="-34"/>
              </a:rPr>
              <a:t>unique flavors and textures. With every bite, you can experience the perfect</a:t>
            </a:r>
          </a:p>
          <a:p>
            <a:r>
              <a:rPr lang="en-US" sz="1600" b="1" i="1" dirty="0">
                <a:latin typeface="Browallia New" pitchFamily="34" charset="-34"/>
                <a:cs typeface="Browallia New" pitchFamily="34" charset="-34"/>
              </a:rPr>
              <a:t> balance of sweetness and a  goodness of butter that melts in your mouth</a:t>
            </a:r>
            <a:r>
              <a:rPr lang="en-US" i="1" dirty="0"/>
              <a:t>.</a:t>
            </a:r>
            <a:endParaRPr lang="en-US" dirty="0"/>
          </a:p>
          <a:p>
            <a:r>
              <a:rPr lang="en-US" dirty="0"/>
              <a:t> </a:t>
            </a:r>
          </a:p>
          <a:p>
            <a:r>
              <a:rPr lang="en-US" sz="1600" b="1" i="1" dirty="0">
                <a:latin typeface="Browallia New" pitchFamily="34" charset="-34"/>
                <a:cs typeface="Browallia New" pitchFamily="34" charset="-34"/>
              </a:rPr>
              <a:t>One of the greatest features of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is their </a:t>
            </a:r>
          </a:p>
          <a:p>
            <a:r>
              <a:rPr lang="en-US" sz="1600" b="1" i="1" dirty="0">
                <a:latin typeface="Browallia New" pitchFamily="34" charset="-34"/>
                <a:cs typeface="Browallia New" pitchFamily="34" charset="-34"/>
              </a:rPr>
              <a:t>use of real ingredients. The brand takes pride in using only the finest quality</a:t>
            </a:r>
          </a:p>
          <a:p>
            <a:r>
              <a:rPr lang="en-US" sz="1600" b="1" i="1" dirty="0">
                <a:latin typeface="Browallia New" pitchFamily="34" charset="-34"/>
                <a:cs typeface="Browallia New" pitchFamily="34" charset="-34"/>
              </a:rPr>
              <a:t> Ingredients, ensuring that each biscuit is filled with authentic flavors.</a:t>
            </a:r>
          </a:p>
          <a:p>
            <a:r>
              <a:rPr lang="en-US" sz="1600" b="1" i="1" dirty="0">
                <a:latin typeface="Browallia New" pitchFamily="34" charset="-34"/>
                <a:cs typeface="Browallia New" pitchFamily="34" charset="-34"/>
              </a:rPr>
              <a:t> From rich chocolate chips to crunchy almonds, every ingredient is carefully selected to create a delightful snacking experience</a:t>
            </a:r>
            <a:r>
              <a:rPr lang="en-US" b="1" i="1" dirty="0"/>
              <a:t>.</a:t>
            </a:r>
            <a:endParaRPr lang="en-US" dirty="0"/>
          </a:p>
          <a:p>
            <a:endParaRPr lang="en-US" dirty="0"/>
          </a:p>
          <a:p>
            <a:r>
              <a:rPr lang="en-US" dirty="0"/>
              <a:t> </a:t>
            </a:r>
            <a:r>
              <a:rPr lang="en-US" sz="1600" b="1" i="1" dirty="0">
                <a:latin typeface="Browallia New" pitchFamily="34" charset="-34"/>
                <a:cs typeface="Browallia New" pitchFamily="34" charset="-34"/>
              </a:rPr>
              <a:t>The attention to details and richness extends beyond just taste. These Biscuits are also beautifully designed, featuring great patterns and simple shapes. Whether it's the classic round biscuits or the adorable heart-shaped ones, each biscuit is a work of art, adding a touch of visual appeal to your snacking experience.</a:t>
            </a:r>
            <a:endParaRPr lang="en-US" sz="1600" b="1" dirty="0">
              <a:latin typeface="Browallia New" pitchFamily="34" charset="-34"/>
              <a:cs typeface="Browallia New" pitchFamily="34" charset="-34"/>
            </a:endParaRPr>
          </a:p>
        </p:txBody>
      </p:sp>
      <p:sp>
        <p:nvSpPr>
          <p:cNvPr id="3" name="Rectangle 2"/>
          <p:cNvSpPr/>
          <p:nvPr/>
        </p:nvSpPr>
        <p:spPr>
          <a:xfrm>
            <a:off x="2286000" y="1771531"/>
            <a:ext cx="4572000" cy="307777"/>
          </a:xfrm>
          <a:prstGeom prst="rect">
            <a:avLst/>
          </a:prstGeom>
        </p:spPr>
        <p:txBody>
          <a:bodyPr>
            <a:spAutoFit/>
          </a:bodyPr>
          <a:lstStyle/>
          <a:p>
            <a:r>
              <a:rPr lang="en-US" i="1" dirty="0"/>
              <a:t> </a:t>
            </a:r>
            <a:endParaRPr lang="en-US" dirty="0"/>
          </a:p>
        </p:txBody>
      </p:sp>
      <p:pic>
        <p:nvPicPr>
          <p:cNvPr id="4" name="Picture 3" descr="WhatsApp Image 2023-07-26 at 1.14.53 PM (1).jpeg"/>
          <p:cNvPicPr>
            <a:picLocks noChangeAspect="1"/>
          </p:cNvPicPr>
          <p:nvPr/>
        </p:nvPicPr>
        <p:blipFill>
          <a:blip r:embed="rId2"/>
          <a:stretch>
            <a:fillRect/>
          </a:stretch>
        </p:blipFill>
        <p:spPr>
          <a:xfrm>
            <a:off x="5430984" y="1425980"/>
            <a:ext cx="3338945" cy="166947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1" y="1346661"/>
            <a:ext cx="8437417" cy="3693319"/>
          </a:xfrm>
          <a:prstGeom prst="rect">
            <a:avLst/>
          </a:prstGeom>
        </p:spPr>
        <p:txBody>
          <a:bodyPr wrap="square">
            <a:spAutoFit/>
          </a:bodyPr>
          <a:lstStyle/>
          <a:p>
            <a:endParaRPr lang="en-US" dirty="0"/>
          </a:p>
          <a:p>
            <a:r>
              <a:rPr lang="en-US" dirty="0"/>
              <a:t>                                                                                                </a:t>
            </a:r>
          </a:p>
          <a:p>
            <a:endParaRPr lang="en-US" sz="1600" b="1" i="1" dirty="0">
              <a:latin typeface="Browallia New" pitchFamily="34" charset="-34"/>
              <a:cs typeface="Browallia New" pitchFamily="34" charset="-34"/>
            </a:endParaRPr>
          </a:p>
          <a:p>
            <a:r>
              <a:rPr lang="en-US" sz="1600" b="1" i="1" dirty="0">
                <a:latin typeface="Browallia New" pitchFamily="34" charset="-34"/>
                <a:cs typeface="Browallia New" pitchFamily="34" charset="-34"/>
              </a:rPr>
              <a:t>                                                                                                                  The secret behind the magical taste of</a:t>
            </a:r>
          </a:p>
          <a:p>
            <a:r>
              <a:rPr lang="en-US" sz="1600" b="1" i="1" dirty="0">
                <a:latin typeface="Browallia New" pitchFamily="34" charset="-34"/>
                <a:cs typeface="Browallia New" pitchFamily="34" charset="-34"/>
              </a:rPr>
              <a:t>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lies in their                                         carefully designed recipe and the finest ingredients used. Every bite of these delectable biscuits is a shows  the brand's commitment to delivering an unforgettable sensory experience.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are baked to perfection, ensuring a delightful crunch with every bite. The combination of premium ingredients such as wheat flour, sugar, butter, and a hint of magical flavors creates a symphony of taste that lingers on your palate</a:t>
            </a:r>
            <a:r>
              <a:rPr lang="en-US" i="1" dirty="0"/>
              <a:t>. </a:t>
            </a:r>
          </a:p>
          <a:p>
            <a:endParaRPr lang="en-US" i="1" dirty="0"/>
          </a:p>
          <a:p>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offer a delightful range of flavors that are sure to tantalize your taste buds. From the classic butter flavor to the rich and indulgent chocolate, there is something to satisfy every craving. For those who prefer a hint of sweetness, the honey and almond flavor is a perfect choice. The combination of the smooth honey and crunchy almond creates a delectable treat that is both comforting and satisfying.</a:t>
            </a:r>
          </a:p>
          <a:p>
            <a:endParaRPr lang="en-US" sz="1600" b="1" dirty="0">
              <a:latin typeface="Browallia New" pitchFamily="34" charset="-34"/>
              <a:cs typeface="Browallia New" pitchFamily="34" charset="-34"/>
            </a:endParaRPr>
          </a:p>
        </p:txBody>
      </p:sp>
      <p:pic>
        <p:nvPicPr>
          <p:cNvPr id="3" name="Picture 2" descr="WhatsApp Image 2023-07-26 at 1.14.54 PM.jpeg"/>
          <p:cNvPicPr>
            <a:picLocks noChangeAspect="1"/>
          </p:cNvPicPr>
          <p:nvPr/>
        </p:nvPicPr>
        <p:blipFill>
          <a:blip r:embed="rId2"/>
          <a:stretch>
            <a:fillRect/>
          </a:stretch>
        </p:blipFill>
        <p:spPr>
          <a:xfrm>
            <a:off x="581891" y="347144"/>
            <a:ext cx="4796444" cy="2124198"/>
          </a:xfrm>
          <a:prstGeom prst="rect">
            <a:avLst/>
          </a:prstGeom>
        </p:spPr>
      </p:pic>
      <p:pic>
        <p:nvPicPr>
          <p:cNvPr id="4" name="Picture 3" descr="WhatsApp Image 2023-07-26 at 1.14.52 PM.jpeg"/>
          <p:cNvPicPr>
            <a:picLocks noChangeAspect="1"/>
          </p:cNvPicPr>
          <p:nvPr/>
        </p:nvPicPr>
        <p:blipFill>
          <a:blip r:embed="rId3"/>
          <a:stretch>
            <a:fillRect/>
          </a:stretch>
        </p:blipFill>
        <p:spPr>
          <a:xfrm>
            <a:off x="5821381" y="465512"/>
            <a:ext cx="2378001" cy="13383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447" y="365760"/>
            <a:ext cx="8379229" cy="5847755"/>
          </a:xfrm>
          <a:prstGeom prst="rect">
            <a:avLst/>
          </a:prstGeom>
        </p:spPr>
        <p:txBody>
          <a:bodyPr wrap="square">
            <a:spAutoFit/>
          </a:bodyPr>
          <a:lstStyle/>
          <a:p>
            <a:r>
              <a:rPr lang="en-US" sz="1600" b="1" i="1" dirty="0">
                <a:latin typeface="Browallia New" pitchFamily="34" charset="-34"/>
                <a:cs typeface="Browallia New" pitchFamily="34" charset="-34"/>
              </a:rPr>
              <a:t>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 biscuits not only offer a delightful taste but also come with several health benefits. These biscuits are made with carefully selected ingredients that are known to promote good health. One of the key health benefits of Mom's Magic biscuits is their high fiber content. </a:t>
            </a:r>
          </a:p>
          <a:p>
            <a:endParaRPr lang="en-US" sz="1600" b="1" i="1" dirty="0">
              <a:latin typeface="Browallia New" pitchFamily="34" charset="-34"/>
              <a:cs typeface="Browallia New" pitchFamily="34" charset="-34"/>
            </a:endParaRPr>
          </a:p>
          <a:p>
            <a:r>
              <a:rPr lang="en-US" sz="1600" b="1" i="1" dirty="0">
                <a:latin typeface="Browallia New" pitchFamily="34" charset="-34"/>
                <a:cs typeface="Browallia New" pitchFamily="34" charset="-34"/>
              </a:rPr>
              <a:t>Fiber plays a crucial role in maintaining a healthy digestive system and preventing constipation. By incorporating these biscuits into your daily routine, you can ensure a good intake of dietary fiber, which is essential for overall well-</a:t>
            </a:r>
            <a:r>
              <a:rPr lang="en-US" sz="1600" b="1" i="1" dirty="0" err="1">
                <a:latin typeface="Browallia New" pitchFamily="34" charset="-34"/>
                <a:cs typeface="Browallia New" pitchFamily="34" charset="-34"/>
              </a:rPr>
              <a:t>being.Additionally</a:t>
            </a:r>
            <a:r>
              <a:rPr lang="en-US" sz="1600" b="1" i="1" dirty="0">
                <a:latin typeface="Browallia New" pitchFamily="34" charset="-34"/>
                <a:cs typeface="Browallia New" pitchFamily="34" charset="-34"/>
              </a:rPr>
              <a:t>, Mom's Magic biscuits are made with the goodness of whole grains. Whole grains are rich in nutrients and antioxidants, making them an excellent choice for a healthy snack. They provide sustained energy and help in maintaining steady blood sugar levels, keeping you fueled throughout the day</a:t>
            </a:r>
            <a:r>
              <a:rPr lang="en-US" b="1" i="1" dirty="0"/>
              <a:t>. </a:t>
            </a:r>
          </a:p>
          <a:p>
            <a:endParaRPr lang="en-US" sz="1600" b="1" i="1" dirty="0">
              <a:latin typeface="Browallia New" pitchFamily="34" charset="-34"/>
              <a:cs typeface="Browallia New" pitchFamily="34" charset="-34"/>
            </a:endParaRPr>
          </a:p>
          <a:p>
            <a:r>
              <a:rPr lang="en-US" sz="1600" b="1" i="1" dirty="0">
                <a:latin typeface="Browallia New" pitchFamily="34" charset="-34"/>
                <a:cs typeface="Browallia New" pitchFamily="34" charset="-34"/>
              </a:rPr>
              <a:t>We hope you enjoyed our blog post that delved into the delight world of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a:t>
            </a:r>
          </a:p>
          <a:p>
            <a:r>
              <a:rPr lang="en-US" sz="1600" b="1" i="1" dirty="0">
                <a:latin typeface="Browallia New" pitchFamily="34" charset="-34"/>
                <a:cs typeface="Browallia New" pitchFamily="34" charset="-34"/>
              </a:rPr>
              <a:t>Mom's Magic Biscuits. These biscuits are not  just a treat for your taste buds, but a </a:t>
            </a:r>
          </a:p>
          <a:p>
            <a:r>
              <a:rPr lang="en-US" sz="1600" b="1" i="1" dirty="0">
                <a:latin typeface="Browallia New" pitchFamily="34" charset="-34"/>
                <a:cs typeface="Browallia New" pitchFamily="34" charset="-34"/>
              </a:rPr>
              <a:t>magical experience that evokes feelings of nostalgia and warmth. From their rich and </a:t>
            </a:r>
          </a:p>
          <a:p>
            <a:r>
              <a:rPr lang="en-US" sz="1600" b="1" i="1" dirty="0">
                <a:latin typeface="Browallia New" pitchFamily="34" charset="-34"/>
                <a:cs typeface="Browallia New" pitchFamily="34" charset="-34"/>
              </a:rPr>
              <a:t>flavorful ingredients to their charming heart-shaped design, </a:t>
            </a:r>
            <a:r>
              <a:rPr lang="en-US" sz="1600" b="1" i="1" dirty="0" err="1">
                <a:latin typeface="Browallia New" pitchFamily="34" charset="-34"/>
                <a:cs typeface="Browallia New" pitchFamily="34" charset="-34"/>
              </a:rPr>
              <a:t>Sunfeast</a:t>
            </a:r>
            <a:r>
              <a:rPr lang="en-US" sz="1600" b="1" i="1" dirty="0">
                <a:latin typeface="Browallia New" pitchFamily="34" charset="-34"/>
                <a:cs typeface="Browallia New" pitchFamily="34" charset="-34"/>
              </a:rPr>
              <a:t> Mom's Magic</a:t>
            </a:r>
          </a:p>
          <a:p>
            <a:r>
              <a:rPr lang="en-US" sz="1600" b="1" i="1" dirty="0">
                <a:latin typeface="Browallia New" pitchFamily="34" charset="-34"/>
                <a:cs typeface="Browallia New" pitchFamily="34" charset="-34"/>
              </a:rPr>
              <a:t> Biscuits are truly a delight to indulge in. We encourage you to try them for yourself </a:t>
            </a:r>
          </a:p>
          <a:p>
            <a:r>
              <a:rPr lang="en-US" sz="1600" b="1" i="1" dirty="0">
                <a:latin typeface="Browallia New" pitchFamily="34" charset="-34"/>
                <a:cs typeface="Browallia New" pitchFamily="34" charset="-34"/>
              </a:rPr>
              <a:t>and experience the magic firsthand. Treat yourself to a moment of bliss with </a:t>
            </a:r>
            <a:r>
              <a:rPr lang="en-US" sz="1600" b="1" i="1" dirty="0" err="1">
                <a:latin typeface="Browallia New" pitchFamily="34" charset="-34"/>
                <a:cs typeface="Browallia New" pitchFamily="34" charset="-34"/>
              </a:rPr>
              <a:t>Sunfeast</a:t>
            </a:r>
            <a:endParaRPr lang="en-US" sz="1600" b="1" i="1" dirty="0">
              <a:latin typeface="Browallia New" pitchFamily="34" charset="-34"/>
              <a:cs typeface="Browallia New" pitchFamily="34" charset="-34"/>
            </a:endParaRPr>
          </a:p>
          <a:p>
            <a:r>
              <a:rPr lang="en-US" sz="1600" b="1" i="1" dirty="0">
                <a:latin typeface="Browallia New" pitchFamily="34" charset="-34"/>
                <a:cs typeface="Browallia New" pitchFamily="34" charset="-34"/>
              </a:rPr>
              <a:t> Mom's Magic </a:t>
            </a:r>
            <a:r>
              <a:rPr lang="en-US" sz="1600" b="1" i="1" dirty="0" err="1">
                <a:latin typeface="Browallia New" pitchFamily="34" charset="-34"/>
                <a:cs typeface="Browallia New" pitchFamily="34" charset="-34"/>
              </a:rPr>
              <a:t>Biscuitand</a:t>
            </a:r>
            <a:r>
              <a:rPr lang="en-US" sz="1600" b="1" i="1" dirty="0">
                <a:latin typeface="Browallia New" pitchFamily="34" charset="-34"/>
                <a:cs typeface="Browallia New" pitchFamily="34" charset="-34"/>
              </a:rPr>
              <a:t> let them transport you to a world of pure culinary delight. </a:t>
            </a:r>
          </a:p>
          <a:p>
            <a:endParaRPr lang="en-US" sz="1600" b="1" i="1" dirty="0">
              <a:latin typeface="Browallia New" pitchFamily="34" charset="-34"/>
              <a:cs typeface="Browallia New" pitchFamily="34" charset="-34"/>
            </a:endParaRPr>
          </a:p>
          <a:p>
            <a:endParaRPr lang="en-US" sz="1600" b="1" i="1" dirty="0">
              <a:latin typeface="Browallia New" pitchFamily="34" charset="-34"/>
              <a:cs typeface="Browallia New" pitchFamily="34" charset="-34"/>
            </a:endParaRPr>
          </a:p>
          <a:p>
            <a:endParaRPr lang="en-US" b="1" i="1" dirty="0"/>
          </a:p>
          <a:p>
            <a:endParaRPr lang="en-US" b="1" i="1" dirty="0"/>
          </a:p>
          <a:p>
            <a:endParaRPr lang="en-US" b="1" i="1" dirty="0"/>
          </a:p>
          <a:p>
            <a:endParaRPr lang="en-US" b="1" i="1" dirty="0"/>
          </a:p>
          <a:p>
            <a:endParaRPr lang="en-US" dirty="0"/>
          </a:p>
        </p:txBody>
      </p:sp>
      <p:pic>
        <p:nvPicPr>
          <p:cNvPr id="3" name="Picture 2" descr="WhatsApp Image 2023-07-26 at 2.27.08 PM.jpeg"/>
          <p:cNvPicPr>
            <a:picLocks noChangeAspect="1"/>
          </p:cNvPicPr>
          <p:nvPr/>
        </p:nvPicPr>
        <p:blipFill>
          <a:blip r:embed="rId2"/>
          <a:stretch>
            <a:fillRect/>
          </a:stretch>
        </p:blipFill>
        <p:spPr>
          <a:xfrm>
            <a:off x="6263795" y="2656224"/>
            <a:ext cx="2098138" cy="169333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24" y="340822"/>
            <a:ext cx="8487294" cy="4555093"/>
          </a:xfrm>
          <a:prstGeom prst="rect">
            <a:avLst/>
          </a:prstGeom>
        </p:spPr>
        <p:txBody>
          <a:bodyPr wrap="square">
            <a:spAutoFit/>
          </a:bodyPr>
          <a:lstStyle/>
          <a:p>
            <a:pPr lvl="0"/>
            <a:r>
              <a:rPr lang="en-GB" sz="2000" b="1" dirty="0">
                <a:latin typeface="Browallia New" pitchFamily="34" charset="-34"/>
                <a:cs typeface="Browallia New" pitchFamily="34" charset="-34"/>
              </a:rPr>
              <a:t>FORMAT 2 : REEL/ VIDEO POST</a:t>
            </a:r>
          </a:p>
          <a:p>
            <a:pPr lvl="0"/>
            <a:endParaRPr lang="en-GB" sz="1800" b="1" dirty="0">
              <a:latin typeface="Browallia New" pitchFamily="34" charset="-34"/>
              <a:cs typeface="Browallia New" pitchFamily="34" charset="-34"/>
            </a:endParaRPr>
          </a:p>
          <a:p>
            <a:pPr lvl="0"/>
            <a:endParaRPr lang="en-GB" sz="1800" b="1" dirty="0">
              <a:latin typeface="Browallia New" pitchFamily="34" charset="-34"/>
              <a:cs typeface="Browallia New" pitchFamily="34" charset="-34"/>
            </a:endParaRPr>
          </a:p>
          <a:p>
            <a:pPr lvl="0"/>
            <a:r>
              <a:rPr lang="en-GB" sz="1800" b="1" dirty="0">
                <a:latin typeface="Browallia New" pitchFamily="34" charset="-34"/>
                <a:cs typeface="Browallia New" pitchFamily="34" charset="-34"/>
              </a:rPr>
              <a:t>Title              : Chocolate Day Video.</a:t>
            </a:r>
          </a:p>
          <a:p>
            <a:pPr lvl="0"/>
            <a:endParaRPr lang="en-GB" sz="1800" b="1" dirty="0">
              <a:latin typeface="Browallia New" pitchFamily="34" charset="-34"/>
              <a:cs typeface="Browallia New" pitchFamily="34" charset="-34"/>
            </a:endParaRPr>
          </a:p>
          <a:p>
            <a:pPr lvl="0"/>
            <a:r>
              <a:rPr lang="en-GB" sz="1800" b="1" dirty="0">
                <a:latin typeface="Browallia New" pitchFamily="34" charset="-34"/>
                <a:cs typeface="Browallia New" pitchFamily="34" charset="-34"/>
              </a:rPr>
              <a:t>Caption  </a:t>
            </a:r>
            <a:r>
              <a:rPr lang="en-IN" sz="1800" b="1" dirty="0">
                <a:latin typeface="Browallia New" pitchFamily="34" charset="-34"/>
                <a:cs typeface="Browallia New" pitchFamily="34" charset="-34"/>
              </a:rPr>
              <a:t>     :</a:t>
            </a:r>
            <a:r>
              <a:rPr lang="en-GB" sz="1800" b="1" dirty="0">
                <a:latin typeface="Browallia New" pitchFamily="34" charset="-34"/>
                <a:cs typeface="Browallia New" pitchFamily="34" charset="-34"/>
              </a:rPr>
              <a:t>  Celebrate your cho</a:t>
            </a:r>
            <a:r>
              <a:rPr lang="en-GB" sz="1600" b="1" dirty="0">
                <a:latin typeface="Browallia New" pitchFamily="34" charset="-34"/>
                <a:cs typeface="Browallia New" pitchFamily="34" charset="-34"/>
              </a:rPr>
              <a:t>colate day with chocolaty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dark fantasy</a:t>
            </a:r>
          </a:p>
          <a:p>
            <a:pPr lvl="0"/>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choco</a:t>
            </a:r>
            <a:r>
              <a:rPr lang="en-GB" sz="1600" b="1" dirty="0">
                <a:latin typeface="Browallia New" pitchFamily="34" charset="-34"/>
                <a:cs typeface="Browallia New" pitchFamily="34" charset="-34"/>
              </a:rPr>
              <a:t> fills.</a:t>
            </a:r>
          </a:p>
          <a:p>
            <a:pPr lvl="0"/>
            <a:endParaRPr lang="en-GB" sz="1800" b="1" dirty="0">
              <a:latin typeface="Browallia New" pitchFamily="34" charset="-34"/>
              <a:cs typeface="Browallia New" pitchFamily="34" charset="-34"/>
            </a:endParaRPr>
          </a:p>
          <a:p>
            <a:pPr lvl="0"/>
            <a:r>
              <a:rPr lang="en-GB" sz="1800" b="1" dirty="0" err="1">
                <a:latin typeface="Browallia New" pitchFamily="34" charset="-34"/>
                <a:cs typeface="Browallia New" pitchFamily="34" charset="-34"/>
              </a:rPr>
              <a:t>Hashtags</a:t>
            </a:r>
            <a:r>
              <a:rPr lang="en-GB" sz="1800" b="1" dirty="0">
                <a:latin typeface="Browallia New" pitchFamily="34" charset="-34"/>
                <a:cs typeface="Browallia New" pitchFamily="34" charset="-34"/>
              </a:rPr>
              <a:t>     : </a:t>
            </a:r>
            <a:r>
              <a:rPr lang="en-GB" sz="1600" b="1" dirty="0">
                <a:latin typeface="Browallia New" pitchFamily="34" charset="-34"/>
                <a:cs typeface="Browallia New" pitchFamily="34" charset="-34"/>
              </a:rPr>
              <a:t>#</a:t>
            </a:r>
            <a:r>
              <a:rPr lang="en-GB" sz="1600" b="1" dirty="0" err="1">
                <a:latin typeface="Browallia New" pitchFamily="34" charset="-34"/>
                <a:cs typeface="Browallia New" pitchFamily="34" charset="-34"/>
              </a:rPr>
              <a:t>chocolateday</a:t>
            </a:r>
            <a:r>
              <a:rPr lang="en-GB" sz="1600" b="1" dirty="0">
                <a:latin typeface="Browallia New" pitchFamily="34" charset="-34"/>
                <a:cs typeface="Browallia New" pitchFamily="34" charset="-34"/>
              </a:rPr>
              <a:t>  , #</a:t>
            </a:r>
            <a:r>
              <a:rPr lang="en-GB" sz="1600" b="1" dirty="0" err="1">
                <a:latin typeface="Browallia New" pitchFamily="34" charset="-34"/>
                <a:cs typeface="Browallia New" pitchFamily="34" charset="-34"/>
              </a:rPr>
              <a:t>chocofills</a:t>
            </a:r>
            <a:r>
              <a:rPr lang="en-GB" sz="1600" b="1" dirty="0">
                <a:latin typeface="Browallia New" pitchFamily="34" charset="-34"/>
                <a:cs typeface="Browallia New" pitchFamily="34" charset="-34"/>
              </a:rPr>
              <a:t> , #</a:t>
            </a:r>
            <a:r>
              <a:rPr lang="en-GB" sz="1600" b="1" dirty="0" err="1">
                <a:latin typeface="Browallia New" pitchFamily="34" charset="-34"/>
                <a:cs typeface="Browallia New" pitchFamily="34" charset="-34"/>
              </a:rPr>
              <a:t>darkfantasy</a:t>
            </a:r>
            <a:r>
              <a:rPr lang="en-GB" sz="1600" b="1" dirty="0">
                <a:latin typeface="Browallia New" pitchFamily="34" charset="-34"/>
                <a:cs typeface="Browallia New" pitchFamily="34" charset="-34"/>
              </a:rPr>
              <a:t> .</a:t>
            </a:r>
          </a:p>
          <a:p>
            <a:pPr lvl="0"/>
            <a:endParaRPr lang="en-GB" sz="1800" b="1" dirty="0">
              <a:latin typeface="Browallia New" pitchFamily="34" charset="-34"/>
              <a:cs typeface="Browallia New" pitchFamily="34" charset="-34"/>
            </a:endParaRPr>
          </a:p>
          <a:p>
            <a:pPr lvl="0"/>
            <a:r>
              <a:rPr lang="en-GB" sz="1800" b="1" dirty="0">
                <a:latin typeface="Browallia New" pitchFamily="34" charset="-34"/>
                <a:cs typeface="Browallia New" pitchFamily="34" charset="-34"/>
              </a:rPr>
              <a:t>Posted date : </a:t>
            </a:r>
            <a:r>
              <a:rPr lang="en-GB" sz="1600" b="1" dirty="0">
                <a:latin typeface="Browallia New" pitchFamily="34" charset="-34"/>
                <a:cs typeface="Browallia New" pitchFamily="34" charset="-34"/>
              </a:rPr>
              <a:t>7/7/2023</a:t>
            </a:r>
          </a:p>
          <a:p>
            <a:pPr lvl="0"/>
            <a:endParaRPr lang="en-GB" sz="1800" b="1" dirty="0">
              <a:latin typeface="Browallia New" pitchFamily="34" charset="-34"/>
              <a:cs typeface="Browallia New" pitchFamily="34" charset="-34"/>
            </a:endParaRPr>
          </a:p>
          <a:p>
            <a:pPr lvl="0"/>
            <a:r>
              <a:rPr lang="en-GB" sz="1800" b="1" dirty="0">
                <a:latin typeface="Browallia New" pitchFamily="34" charset="-34"/>
                <a:cs typeface="Browallia New" pitchFamily="34" charset="-34"/>
              </a:rPr>
              <a:t>Link              :</a:t>
            </a:r>
          </a:p>
          <a:p>
            <a:pPr lvl="0"/>
            <a:r>
              <a:rPr lang="en-GB" sz="1800" b="1" dirty="0">
                <a:latin typeface="Browallia New" pitchFamily="34" charset="-34"/>
                <a:cs typeface="Browallia New" pitchFamily="34" charset="-34"/>
              </a:rPr>
              <a:t>       </a:t>
            </a:r>
          </a:p>
          <a:p>
            <a:pPr lvl="0"/>
            <a:endParaRPr lang="en-GB" sz="1800" b="1" dirty="0">
              <a:latin typeface="Browallia New" pitchFamily="34" charset="-34"/>
              <a:cs typeface="Browallia New" pitchFamily="34" charset="-34"/>
            </a:endParaRPr>
          </a:p>
          <a:p>
            <a:pPr lvl="0"/>
            <a:r>
              <a:rPr lang="en-GB" sz="2000" b="1" dirty="0">
                <a:latin typeface="Browallia New" pitchFamily="34" charset="-34"/>
                <a:cs typeface="Browallia New" pitchFamily="34" charset="-34"/>
              </a:rPr>
              <a:t>  </a:t>
            </a:r>
          </a:p>
        </p:txBody>
      </p:sp>
      <p:pic>
        <p:nvPicPr>
          <p:cNvPr id="4" name="Picture 3" descr="WhatsApp Image 2023-07-26 at 5.49.39 PM.jpeg"/>
          <p:cNvPicPr>
            <a:picLocks noChangeAspect="1"/>
          </p:cNvPicPr>
          <p:nvPr/>
        </p:nvPicPr>
        <p:blipFill>
          <a:blip r:embed="rId2"/>
          <a:stretch>
            <a:fillRect/>
          </a:stretch>
        </p:blipFill>
        <p:spPr>
          <a:xfrm>
            <a:off x="6777671" y="495377"/>
            <a:ext cx="2033994" cy="4106487"/>
          </a:xfrm>
          <a:prstGeom prst="rect">
            <a:avLst/>
          </a:prstGeom>
        </p:spPr>
      </p:pic>
      <p:sp>
        <p:nvSpPr>
          <p:cNvPr id="6" name="Rectangle 5"/>
          <p:cNvSpPr/>
          <p:nvPr/>
        </p:nvSpPr>
        <p:spPr>
          <a:xfrm>
            <a:off x="1562793" y="3557048"/>
            <a:ext cx="4572000" cy="523220"/>
          </a:xfrm>
          <a:prstGeom prst="rect">
            <a:avLst/>
          </a:prstGeom>
        </p:spPr>
        <p:txBody>
          <a:bodyPr>
            <a:spAutoFit/>
          </a:bodyPr>
          <a:lstStyle/>
          <a:p>
            <a:r>
              <a:rPr lang="en-US" dirty="0">
                <a:hlinkClick r:id="rId3"/>
              </a:rPr>
              <a:t>https://www.instagram.com/reel/CvEeIG0BpRX/?igshid=MzRlODBiNWFlZA</a:t>
            </a: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24" y="191194"/>
            <a:ext cx="8038406" cy="400110"/>
          </a:xfrm>
          <a:prstGeom prst="rect">
            <a:avLst/>
          </a:prstGeom>
        </p:spPr>
        <p:txBody>
          <a:bodyPr wrap="square">
            <a:spAutoFit/>
          </a:bodyPr>
          <a:lstStyle/>
          <a:p>
            <a:pPr lvl="0"/>
            <a:r>
              <a:rPr lang="en-GB" sz="2000" b="1" dirty="0">
                <a:latin typeface="Browallia New" pitchFamily="34" charset="-34"/>
                <a:cs typeface="Browallia New" pitchFamily="34" charset="-34"/>
              </a:rPr>
              <a:t>FORMAT 3 : CREATIVES / MEMES </a:t>
            </a:r>
          </a:p>
        </p:txBody>
      </p:sp>
      <p:pic>
        <p:nvPicPr>
          <p:cNvPr id="3" name="Picture 2" descr="WhatsApp Image 2023-07-26 at 5.16.12 PM.jpeg"/>
          <p:cNvPicPr>
            <a:picLocks noChangeAspect="1"/>
          </p:cNvPicPr>
          <p:nvPr/>
        </p:nvPicPr>
        <p:blipFill>
          <a:blip r:embed="rId2"/>
          <a:stretch>
            <a:fillRect/>
          </a:stretch>
        </p:blipFill>
        <p:spPr>
          <a:xfrm>
            <a:off x="6292735" y="386358"/>
            <a:ext cx="1753306" cy="3495686"/>
          </a:xfrm>
          <a:prstGeom prst="rect">
            <a:avLst/>
          </a:prstGeom>
        </p:spPr>
      </p:pic>
      <p:pic>
        <p:nvPicPr>
          <p:cNvPr id="4" name="Picture 3" descr="WhatsApp Image 2023-07-26 at 5.16.56 PM.jpeg"/>
          <p:cNvPicPr>
            <a:picLocks noChangeAspect="1"/>
          </p:cNvPicPr>
          <p:nvPr/>
        </p:nvPicPr>
        <p:blipFill>
          <a:blip r:embed="rId3"/>
          <a:stretch>
            <a:fillRect/>
          </a:stretch>
        </p:blipFill>
        <p:spPr>
          <a:xfrm>
            <a:off x="3358285" y="590202"/>
            <a:ext cx="1970173" cy="3160177"/>
          </a:xfrm>
          <a:prstGeom prst="rect">
            <a:avLst/>
          </a:prstGeom>
        </p:spPr>
      </p:pic>
      <p:pic>
        <p:nvPicPr>
          <p:cNvPr id="5" name="Picture 4" descr="WhatsApp Image 2023-07-26 at 5.17.49 PM.jpeg"/>
          <p:cNvPicPr>
            <a:picLocks noChangeAspect="1"/>
          </p:cNvPicPr>
          <p:nvPr/>
        </p:nvPicPr>
        <p:blipFill>
          <a:blip r:embed="rId4"/>
          <a:stretch>
            <a:fillRect/>
          </a:stretch>
        </p:blipFill>
        <p:spPr>
          <a:xfrm>
            <a:off x="773084" y="610615"/>
            <a:ext cx="1953491" cy="3141292"/>
          </a:xfrm>
          <a:prstGeom prst="rect">
            <a:avLst/>
          </a:prstGeom>
        </p:spPr>
      </p:pic>
      <p:sp>
        <p:nvSpPr>
          <p:cNvPr id="7" name="Rectangle 6"/>
          <p:cNvSpPr/>
          <p:nvPr/>
        </p:nvSpPr>
        <p:spPr>
          <a:xfrm>
            <a:off x="249382" y="3872820"/>
            <a:ext cx="2759825" cy="1169551"/>
          </a:xfrm>
          <a:prstGeom prst="rect">
            <a:avLst/>
          </a:prstGeom>
        </p:spPr>
        <p:txBody>
          <a:bodyPr wrap="square">
            <a:spAutoFit/>
          </a:bodyPr>
          <a:lstStyle/>
          <a:p>
            <a:r>
              <a:rPr lang="en-US" b="1" dirty="0">
                <a:latin typeface="Browallia New" pitchFamily="34" charset="-34"/>
                <a:cs typeface="Browallia New" pitchFamily="34" charset="-34"/>
              </a:rPr>
              <a:t>AIM   : To make the audience know about </a:t>
            </a:r>
            <a:r>
              <a:rPr lang="en-US" b="1" dirty="0" err="1">
                <a:latin typeface="Browallia New" pitchFamily="34" charset="-34"/>
                <a:cs typeface="Browallia New" pitchFamily="34" charset="-34"/>
              </a:rPr>
              <a:t>relaunch</a:t>
            </a:r>
            <a:r>
              <a:rPr lang="en-US" b="1" dirty="0">
                <a:latin typeface="Browallia New" pitchFamily="34" charset="-34"/>
                <a:cs typeface="Browallia New" pitchFamily="34" charset="-34"/>
              </a:rPr>
              <a:t> of discontinued </a:t>
            </a:r>
            <a:r>
              <a:rPr lang="en-US" b="1" dirty="0" err="1">
                <a:latin typeface="Browallia New" pitchFamily="34" charset="-34"/>
                <a:cs typeface="Browallia New" pitchFamily="34" charset="-34"/>
              </a:rPr>
              <a:t>sunfeast</a:t>
            </a:r>
            <a:r>
              <a:rPr lang="en-US" b="1" dirty="0">
                <a:latin typeface="Browallia New" pitchFamily="34" charset="-34"/>
                <a:cs typeface="Browallia New" pitchFamily="34" charset="-34"/>
              </a:rPr>
              <a:t> biscuits.</a:t>
            </a:r>
          </a:p>
          <a:p>
            <a:r>
              <a:rPr lang="en-US" b="1" dirty="0">
                <a:latin typeface="Browallia New" pitchFamily="34" charset="-34"/>
                <a:cs typeface="Browallia New" pitchFamily="34" charset="-34"/>
              </a:rPr>
              <a:t>LINK : </a:t>
            </a:r>
            <a:r>
              <a:rPr lang="en-US" b="1" dirty="0">
                <a:latin typeface="Browallia New" pitchFamily="34" charset="-34"/>
                <a:cs typeface="Browallia New" pitchFamily="34" charset="-34"/>
                <a:hlinkClick r:id="rId5"/>
              </a:rPr>
              <a:t>https://www.instagram.com/p/CvCBrwyBF4B/?igshid=MzRlODBiNWFlZA</a:t>
            </a:r>
            <a:r>
              <a:rPr lang="en-US" b="1" dirty="0">
                <a:latin typeface="Browallia New" pitchFamily="34" charset="-34"/>
                <a:cs typeface="Browallia New" pitchFamily="34" charset="-34"/>
              </a:rPr>
              <a:t>== </a:t>
            </a:r>
          </a:p>
        </p:txBody>
      </p:sp>
      <p:sp>
        <p:nvSpPr>
          <p:cNvPr id="8" name="Rectangle 7"/>
          <p:cNvSpPr/>
          <p:nvPr/>
        </p:nvSpPr>
        <p:spPr>
          <a:xfrm>
            <a:off x="3124532" y="3905840"/>
            <a:ext cx="2686065" cy="954107"/>
          </a:xfrm>
          <a:prstGeom prst="rect">
            <a:avLst/>
          </a:prstGeom>
        </p:spPr>
        <p:txBody>
          <a:bodyPr wrap="square">
            <a:spAutoFit/>
          </a:bodyPr>
          <a:lstStyle/>
          <a:p>
            <a:r>
              <a:rPr lang="en-US" b="1" dirty="0">
                <a:latin typeface="Browallia New" pitchFamily="34" charset="-34"/>
                <a:cs typeface="Browallia New" pitchFamily="34" charset="-34"/>
              </a:rPr>
              <a:t>AIM   : To engage and entertain the audience. </a:t>
            </a:r>
          </a:p>
          <a:p>
            <a:r>
              <a:rPr lang="en-US" b="1" dirty="0">
                <a:latin typeface="Browallia New" pitchFamily="34" charset="-34"/>
                <a:cs typeface="Browallia New" pitchFamily="34" charset="-34"/>
              </a:rPr>
              <a:t>LINK :  </a:t>
            </a:r>
          </a:p>
          <a:p>
            <a:r>
              <a:rPr lang="en-US" b="1" dirty="0">
                <a:latin typeface="Browallia New" pitchFamily="34" charset="-34"/>
                <a:cs typeface="Browallia New" pitchFamily="34" charset="-34"/>
                <a:hlinkClick r:id="rId6"/>
              </a:rPr>
              <a:t>https://www.instagram.com/p/CvAXVffPIVk/?igshid=MzRlODBiNWFlZA</a:t>
            </a:r>
            <a:r>
              <a:rPr lang="en-US" b="1" dirty="0">
                <a:latin typeface="Browallia New" pitchFamily="34" charset="-34"/>
                <a:cs typeface="Browallia New" pitchFamily="34" charset="-34"/>
              </a:rPr>
              <a:t>== </a:t>
            </a:r>
            <a:endParaRPr lang="en-US" dirty="0"/>
          </a:p>
        </p:txBody>
      </p:sp>
      <p:sp>
        <p:nvSpPr>
          <p:cNvPr id="9" name="Rectangle 8"/>
          <p:cNvSpPr/>
          <p:nvPr/>
        </p:nvSpPr>
        <p:spPr>
          <a:xfrm>
            <a:off x="5960225" y="3972685"/>
            <a:ext cx="2842953" cy="954107"/>
          </a:xfrm>
          <a:prstGeom prst="rect">
            <a:avLst/>
          </a:prstGeom>
        </p:spPr>
        <p:txBody>
          <a:bodyPr wrap="square">
            <a:spAutoFit/>
          </a:bodyPr>
          <a:lstStyle/>
          <a:p>
            <a:r>
              <a:rPr lang="en-US" b="1" dirty="0">
                <a:latin typeface="Browallia New" pitchFamily="34" charset="-34"/>
                <a:cs typeface="Browallia New" pitchFamily="34" charset="-34"/>
              </a:rPr>
              <a:t>AIM : To engage the audience.</a:t>
            </a:r>
          </a:p>
          <a:p>
            <a:r>
              <a:rPr lang="en-US" b="1" dirty="0">
                <a:latin typeface="Browallia New" pitchFamily="34" charset="-34"/>
                <a:cs typeface="Browallia New" pitchFamily="34" charset="-34"/>
              </a:rPr>
              <a:t>LINK : </a:t>
            </a:r>
            <a:r>
              <a:rPr lang="en-US" b="1" dirty="0">
                <a:latin typeface="Browallia New" pitchFamily="34" charset="-34"/>
                <a:cs typeface="Browallia New" pitchFamily="34" charset="-34"/>
                <a:hlinkClick r:id="rId7"/>
              </a:rPr>
              <a:t>https://www.instagram.com/p/CvH6oMBh1me/?igshid=MzRlODBiNWFlZA</a:t>
            </a:r>
            <a:r>
              <a:rPr lang="en-US" b="1" dirty="0">
                <a:latin typeface="Browallia New" pitchFamily="34" charset="-34"/>
                <a:cs typeface="Browallia New" pitchFamily="34" charset="-34"/>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523701"/>
            <a:ext cx="8429105" cy="1754326"/>
          </a:xfrm>
          <a:prstGeom prst="rect">
            <a:avLst/>
          </a:prstGeom>
        </p:spPr>
        <p:txBody>
          <a:bodyPr wrap="square">
            <a:spAutoFit/>
          </a:bodyPr>
          <a:lstStyle/>
          <a:p>
            <a:pPr>
              <a:buFont typeface="Wingdings" pitchFamily="2" charset="2"/>
              <a:buChar char="v"/>
            </a:pPr>
            <a:r>
              <a:rPr lang="en-US" b="1" dirty="0"/>
              <a:t> SUNFEAST’S MISSION / VALUES : </a:t>
            </a:r>
            <a:r>
              <a:rPr lang="en-US" sz="1600" b="1" dirty="0">
                <a:latin typeface="Browallia New" pitchFamily="34" charset="-34"/>
                <a:cs typeface="Browallia New" pitchFamily="34" charset="-34"/>
              </a:rPr>
              <a:t>To enhance the wealth generating capability of the enterprise in a globalised environment, delivering superior and sustainable stakeholder value.</a:t>
            </a:r>
            <a:endParaRPr lang="en-US" sz="1600" b="1" dirty="0"/>
          </a:p>
          <a:p>
            <a:pPr lvl="0">
              <a:buFont typeface="Wingdings" pitchFamily="2" charset="2"/>
              <a:buChar char="Ø"/>
            </a:pPr>
            <a:endParaRPr lang="en-US" sz="1600" b="1" dirty="0"/>
          </a:p>
          <a:p>
            <a:pPr lvl="0"/>
            <a:endParaRPr lang="en-US" b="1" dirty="0"/>
          </a:p>
          <a:p>
            <a:pPr lvl="0"/>
            <a:endParaRPr lang="en-US" b="1" dirty="0"/>
          </a:p>
          <a:p>
            <a:pPr lvl="0">
              <a:buFont typeface="Wingdings" pitchFamily="2" charset="2"/>
              <a:buChar char="v"/>
            </a:pPr>
            <a:r>
              <a:rPr lang="en-US" b="1" dirty="0"/>
              <a:t> SUNFEAST’S USP: </a:t>
            </a:r>
            <a:r>
              <a:rPr lang="en-US" sz="1600" b="1" dirty="0" err="1">
                <a:latin typeface="Browallia New" pitchFamily="34" charset="-34"/>
                <a:cs typeface="Browallia New" pitchFamily="34" charset="-34"/>
              </a:rPr>
              <a:t>Sunfeast</a:t>
            </a:r>
            <a:r>
              <a:rPr lang="en-US" sz="1600" b="1" dirty="0">
                <a:latin typeface="Browallia New" pitchFamily="34" charset="-34"/>
                <a:cs typeface="Browallia New" pitchFamily="34" charset="-34"/>
              </a:rPr>
              <a:t> offers a wide range of products, unique taste and nutrition in every bite and their unique style of packaging make them stand No.1 in the market. </a:t>
            </a:r>
            <a:endParaRPr lang="en-US" sz="16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821" y="290147"/>
            <a:ext cx="8429105" cy="400110"/>
          </a:xfrm>
          <a:prstGeom prst="rect">
            <a:avLst/>
          </a:prstGeom>
        </p:spPr>
        <p:txBody>
          <a:bodyPr wrap="square">
            <a:spAutoFit/>
          </a:bodyPr>
          <a:lstStyle/>
          <a:p>
            <a:r>
              <a:rPr lang="en-US" sz="2000" b="1" dirty="0">
                <a:latin typeface="Browallia New" pitchFamily="34" charset="-34"/>
                <a:cs typeface="Browallia New" pitchFamily="34" charset="-34"/>
              </a:rPr>
              <a:t>INSTAGRAM STORIES : </a:t>
            </a:r>
          </a:p>
        </p:txBody>
      </p:sp>
      <p:sp>
        <p:nvSpPr>
          <p:cNvPr id="4" name="Rectangle 3"/>
          <p:cNvSpPr/>
          <p:nvPr/>
        </p:nvSpPr>
        <p:spPr>
          <a:xfrm>
            <a:off x="299257" y="3440672"/>
            <a:ext cx="2942707" cy="1384995"/>
          </a:xfrm>
          <a:prstGeom prst="rect">
            <a:avLst/>
          </a:prstGeom>
        </p:spPr>
        <p:txBody>
          <a:bodyPr wrap="square">
            <a:spAutoFit/>
          </a:bodyPr>
          <a:lstStyle/>
          <a:p>
            <a:r>
              <a:rPr lang="en-US" b="1" dirty="0">
                <a:latin typeface="Browallia New" pitchFamily="34" charset="-34"/>
                <a:cs typeface="Browallia New" pitchFamily="34" charset="-34"/>
              </a:rPr>
              <a:t>CONCEPT : EMOJI DAY POLL</a:t>
            </a:r>
          </a:p>
          <a:p>
            <a:r>
              <a:rPr lang="en-US" b="1" dirty="0">
                <a:latin typeface="Browallia New" pitchFamily="34" charset="-34"/>
                <a:cs typeface="Browallia New" pitchFamily="34" charset="-34"/>
              </a:rPr>
              <a:t>HIGHLIGHTS LINK : </a:t>
            </a:r>
            <a:r>
              <a:rPr lang="en-US" b="1" dirty="0">
                <a:latin typeface="Browallia New" pitchFamily="34" charset="-34"/>
                <a:cs typeface="Browallia New" pitchFamily="34" charset="-34"/>
                <a:hlinkClick r:id="rId2"/>
              </a:rPr>
              <a:t>https://www.instagram.com/s/aGlnaGxpZ2h0OjE3ODQ3MDYyMDY0MDIyMTEz?story_media_id=3151617102577124470_60690012303&amp;igshid=MzRlODBiNWFlZA</a:t>
            </a:r>
            <a:r>
              <a:rPr lang="en-US" b="1" dirty="0">
                <a:latin typeface="Browallia New" pitchFamily="34" charset="-34"/>
                <a:cs typeface="Browallia New" pitchFamily="34" charset="-34"/>
              </a:rPr>
              <a:t>== </a:t>
            </a:r>
          </a:p>
        </p:txBody>
      </p:sp>
      <p:sp>
        <p:nvSpPr>
          <p:cNvPr id="6" name="Rectangle 5"/>
          <p:cNvSpPr/>
          <p:nvPr/>
        </p:nvSpPr>
        <p:spPr>
          <a:xfrm>
            <a:off x="3192089" y="3449671"/>
            <a:ext cx="2867890" cy="1384995"/>
          </a:xfrm>
          <a:prstGeom prst="rect">
            <a:avLst/>
          </a:prstGeom>
        </p:spPr>
        <p:txBody>
          <a:bodyPr wrap="square">
            <a:spAutoFit/>
          </a:bodyPr>
          <a:lstStyle/>
          <a:p>
            <a:r>
              <a:rPr lang="en-US" b="1" dirty="0">
                <a:latin typeface="Browallia New" pitchFamily="34" charset="-34"/>
                <a:cs typeface="Browallia New" pitchFamily="34" charset="-34"/>
              </a:rPr>
              <a:t>CONCEPT : FAVOURITE NOODLES POLL</a:t>
            </a:r>
          </a:p>
          <a:p>
            <a:r>
              <a:rPr lang="en-US" b="1" dirty="0">
                <a:latin typeface="Browallia New" pitchFamily="34" charset="-34"/>
                <a:cs typeface="Browallia New" pitchFamily="34" charset="-34"/>
              </a:rPr>
              <a:t>HIGHLIGHTS LINK : </a:t>
            </a:r>
            <a:r>
              <a:rPr lang="en-US" b="1" dirty="0">
                <a:latin typeface="Browallia New" pitchFamily="34" charset="-34"/>
                <a:cs typeface="Browallia New" pitchFamily="34" charset="-34"/>
                <a:hlinkClick r:id="rId2"/>
              </a:rPr>
              <a:t>https://www.instagram.com/s/aGlnaGxpZ2h0OjE3ODQ3MDYyMDY0MDIyMTEz?story_media_id=3151617102577124470_60690012303&amp;igshid=MzRlODBiNWFlZA</a:t>
            </a:r>
            <a:r>
              <a:rPr lang="en-US" b="1" dirty="0">
                <a:latin typeface="Browallia New" pitchFamily="34" charset="-34"/>
                <a:cs typeface="Browallia New" pitchFamily="34" charset="-34"/>
              </a:rPr>
              <a:t>== </a:t>
            </a:r>
          </a:p>
        </p:txBody>
      </p:sp>
      <p:sp>
        <p:nvSpPr>
          <p:cNvPr id="7" name="Rectangle 6"/>
          <p:cNvSpPr/>
          <p:nvPr/>
        </p:nvSpPr>
        <p:spPr>
          <a:xfrm>
            <a:off x="6043353" y="3416421"/>
            <a:ext cx="2751513" cy="1384995"/>
          </a:xfrm>
          <a:prstGeom prst="rect">
            <a:avLst/>
          </a:prstGeom>
        </p:spPr>
        <p:txBody>
          <a:bodyPr wrap="square">
            <a:spAutoFit/>
          </a:bodyPr>
          <a:lstStyle/>
          <a:p>
            <a:r>
              <a:rPr lang="en-US" b="1" dirty="0">
                <a:latin typeface="Browallia New" pitchFamily="34" charset="-34"/>
                <a:cs typeface="Browallia New" pitchFamily="34" charset="-34"/>
              </a:rPr>
              <a:t>CONCEPT : SNACK TIME PREFERENCE POLL</a:t>
            </a:r>
          </a:p>
          <a:p>
            <a:r>
              <a:rPr lang="en-US" b="1" dirty="0">
                <a:latin typeface="Browallia New" pitchFamily="34" charset="-34"/>
                <a:cs typeface="Browallia New" pitchFamily="34" charset="-34"/>
              </a:rPr>
              <a:t>HIGLIIGHTS LINK : </a:t>
            </a:r>
            <a:r>
              <a:rPr lang="en-US" b="1" dirty="0">
                <a:latin typeface="Browallia New" pitchFamily="34" charset="-34"/>
                <a:cs typeface="Browallia New" pitchFamily="34" charset="-34"/>
                <a:hlinkClick r:id="rId3"/>
              </a:rPr>
              <a:t>https://www.instagram.com/s/aGlnaGxpZ2h0OjE3OTgxNzQ3Mjg1MTI3Njk3?story_media_id=3154824641965737136_60690012303&amp;igshid=MzRlODBiNWFlZA</a:t>
            </a:r>
            <a:r>
              <a:rPr lang="en-US" b="1" dirty="0">
                <a:latin typeface="Browallia New" pitchFamily="34" charset="-34"/>
                <a:cs typeface="Browallia New" pitchFamily="34" charset="-34"/>
              </a:rPr>
              <a:t>== </a:t>
            </a:r>
          </a:p>
        </p:txBody>
      </p:sp>
      <p:pic>
        <p:nvPicPr>
          <p:cNvPr id="8" name="Picture 7" descr="WhatsApp Image 2023-07-26 at 5.46.17 PM.jpeg"/>
          <p:cNvPicPr>
            <a:picLocks noChangeAspect="1"/>
          </p:cNvPicPr>
          <p:nvPr/>
        </p:nvPicPr>
        <p:blipFill>
          <a:blip r:embed="rId4"/>
          <a:srcRect t="5331" r="-617" b="6183"/>
          <a:stretch>
            <a:fillRect/>
          </a:stretch>
        </p:blipFill>
        <p:spPr>
          <a:xfrm>
            <a:off x="812828" y="640082"/>
            <a:ext cx="1398357" cy="2721700"/>
          </a:xfrm>
          <a:prstGeom prst="rect">
            <a:avLst/>
          </a:prstGeom>
        </p:spPr>
      </p:pic>
      <p:pic>
        <p:nvPicPr>
          <p:cNvPr id="11" name="Picture 10" descr="WhatsApp Image 2023-07-26 at 5.45.48 PM.jpeg"/>
          <p:cNvPicPr>
            <a:picLocks noChangeAspect="1"/>
          </p:cNvPicPr>
          <p:nvPr/>
        </p:nvPicPr>
        <p:blipFill>
          <a:blip r:embed="rId5"/>
          <a:srcRect t="5172" b="4970"/>
          <a:stretch>
            <a:fillRect/>
          </a:stretch>
        </p:blipFill>
        <p:spPr>
          <a:xfrm>
            <a:off x="3699164" y="186803"/>
            <a:ext cx="1596043" cy="3187070"/>
          </a:xfrm>
          <a:prstGeom prst="rect">
            <a:avLst/>
          </a:prstGeom>
        </p:spPr>
      </p:pic>
      <p:pic>
        <p:nvPicPr>
          <p:cNvPr id="12" name="Picture 11" descr="WhatsApp Image 2023-07-26 at 7.23.32 PM.jpeg"/>
          <p:cNvPicPr>
            <a:picLocks noChangeAspect="1"/>
          </p:cNvPicPr>
          <p:nvPr/>
        </p:nvPicPr>
        <p:blipFill>
          <a:blip r:embed="rId6"/>
          <a:stretch>
            <a:fillRect/>
          </a:stretch>
        </p:blipFill>
        <p:spPr>
          <a:xfrm>
            <a:off x="6324566" y="133005"/>
            <a:ext cx="1655652" cy="330098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5"/>
          <p:cNvSpPr txBox="1"/>
          <p:nvPr/>
        </p:nvSpPr>
        <p:spPr>
          <a:xfrm>
            <a:off x="257694" y="249383"/>
            <a:ext cx="8387541" cy="1261854"/>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pPr>
            <a:endParaRPr lang="en-GB" b="1" dirty="0"/>
          </a:p>
          <a:p>
            <a:pPr marL="457200" lvl="0" indent="0" algn="l" rtl="0">
              <a:spcBef>
                <a:spcPts val="0"/>
              </a:spcBef>
              <a:spcAft>
                <a:spcPts val="0"/>
              </a:spcAft>
            </a:pPr>
            <a:endParaRPr b="1"/>
          </a:p>
          <a:p>
            <a:pPr marL="457200" lvl="0" indent="0" algn="l" rtl="0">
              <a:spcBef>
                <a:spcPts val="0"/>
              </a:spcBef>
              <a:spcAft>
                <a:spcPts val="0"/>
              </a:spcAft>
              <a:buNone/>
            </a:pPr>
            <a:endParaRPr b="1"/>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6" name="Rectangle 5"/>
          <p:cNvSpPr/>
          <p:nvPr/>
        </p:nvSpPr>
        <p:spPr>
          <a:xfrm>
            <a:off x="407324" y="390698"/>
            <a:ext cx="8329352" cy="954107"/>
          </a:xfrm>
          <a:prstGeom prst="rect">
            <a:avLst/>
          </a:prstGeom>
        </p:spPr>
        <p:txBody>
          <a:bodyPr wrap="square">
            <a:spAutoFit/>
          </a:bodyPr>
          <a:lstStyle/>
          <a:p>
            <a:pPr>
              <a:buFont typeface="Wingdings" pitchFamily="2" charset="2"/>
              <a:buChar char="v"/>
            </a:pPr>
            <a:r>
              <a:rPr lang="en-US" sz="1800" b="1" dirty="0">
                <a:latin typeface="+mj-lt"/>
              </a:rPr>
              <a:t>  SOCIAL MEDIA CAMPAIGNS :</a:t>
            </a:r>
          </a:p>
          <a:p>
            <a:pPr>
              <a:buFont typeface="Wingdings" pitchFamily="2" charset="2"/>
              <a:buChar char="v"/>
            </a:pPr>
            <a:endParaRPr lang="en-US" sz="1800" b="1" dirty="0">
              <a:latin typeface="+mj-lt"/>
            </a:endParaRPr>
          </a:p>
          <a:p>
            <a:pPr marL="342900" indent="-342900"/>
            <a:r>
              <a:rPr lang="en-US" sz="1800" b="1" dirty="0">
                <a:latin typeface="+mj-lt"/>
              </a:rPr>
              <a:t>1.</a:t>
            </a:r>
            <a:r>
              <a:rPr lang="en-US" sz="1800" b="1" dirty="0">
                <a:latin typeface="Browallia New" pitchFamily="34" charset="-34"/>
                <a:cs typeface="Browallia New" pitchFamily="34" charset="-34"/>
              </a:rPr>
              <a:t> </a:t>
            </a:r>
            <a:r>
              <a:rPr lang="en-US" sz="2000" b="1" dirty="0">
                <a:latin typeface="Browallia New" pitchFamily="34" charset="-34"/>
                <a:cs typeface="Browallia New" pitchFamily="34" charset="-34"/>
              </a:rPr>
              <a:t>BRAND AWARENESS</a:t>
            </a:r>
            <a:r>
              <a:rPr lang="en-US" sz="1800" b="1" dirty="0">
                <a:latin typeface="+mj-lt"/>
              </a:rPr>
              <a:t> :</a:t>
            </a:r>
          </a:p>
        </p:txBody>
      </p:sp>
      <p:sp>
        <p:nvSpPr>
          <p:cNvPr id="12290" name="AutoShape 2" descr="blob:https://web.whatsapp.com/fea26f35-5248-4096-91d1-b6955f0faf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WhatsApp Image 2023-07-25 at 9.36.56 AM.jpeg"/>
          <p:cNvPicPr>
            <a:picLocks noChangeAspect="1"/>
          </p:cNvPicPr>
          <p:nvPr/>
        </p:nvPicPr>
        <p:blipFill>
          <a:blip r:embed="rId3"/>
          <a:srcRect t="9161" b="14323"/>
          <a:stretch>
            <a:fillRect/>
          </a:stretch>
        </p:blipFill>
        <p:spPr>
          <a:xfrm>
            <a:off x="6074437" y="559526"/>
            <a:ext cx="2479359" cy="3521172"/>
          </a:xfrm>
          <a:prstGeom prst="rect">
            <a:avLst/>
          </a:prstGeom>
        </p:spPr>
      </p:pic>
      <p:sp>
        <p:nvSpPr>
          <p:cNvPr id="8" name="Rectangle 7"/>
          <p:cNvSpPr/>
          <p:nvPr/>
        </p:nvSpPr>
        <p:spPr>
          <a:xfrm>
            <a:off x="382386" y="1519195"/>
            <a:ext cx="2053244" cy="492443"/>
          </a:xfrm>
          <a:prstGeom prst="rect">
            <a:avLst/>
          </a:prstGeom>
        </p:spPr>
        <p:txBody>
          <a:bodyPr wrap="square">
            <a:spAutoFit/>
          </a:bodyPr>
          <a:lstStyle/>
          <a:p>
            <a:pPr>
              <a:buFont typeface="Wingdings" pitchFamily="2" charset="2"/>
              <a:buChar char="v"/>
            </a:pPr>
            <a:endParaRPr lang="en-US" sz="1200" b="1" dirty="0"/>
          </a:p>
          <a:p>
            <a:pPr marL="342900" indent="-342900"/>
            <a:r>
              <a:rPr lang="en-US" b="1" dirty="0">
                <a:latin typeface="Browallia New" pitchFamily="34" charset="-34"/>
                <a:cs typeface="Browallia New" pitchFamily="34" charset="-34"/>
              </a:rPr>
              <a:t> </a:t>
            </a:r>
            <a:endParaRPr lang="en-US" dirty="0"/>
          </a:p>
        </p:txBody>
      </p:sp>
      <p:sp>
        <p:nvSpPr>
          <p:cNvPr id="9" name="Rectangle 8"/>
          <p:cNvSpPr/>
          <p:nvPr/>
        </p:nvSpPr>
        <p:spPr>
          <a:xfrm>
            <a:off x="357446" y="1552446"/>
            <a:ext cx="5104016" cy="2062103"/>
          </a:xfrm>
          <a:prstGeom prst="rect">
            <a:avLst/>
          </a:prstGeom>
        </p:spPr>
        <p:txBody>
          <a:bodyPr wrap="square">
            <a:spAutoFit/>
          </a:bodyPr>
          <a:lstStyle/>
          <a:p>
            <a:pPr marL="342900" indent="-342900"/>
            <a:r>
              <a:rPr lang="en-US" sz="1600" b="1" dirty="0">
                <a:latin typeface="Browallia New" pitchFamily="34" charset="-34"/>
                <a:cs typeface="Browallia New" pitchFamily="34" charset="-34"/>
              </a:rPr>
              <a:t> This ad campaign is made to make the customers aware of the </a:t>
            </a:r>
            <a:r>
              <a:rPr lang="en-US" sz="1600" b="1" dirty="0" err="1">
                <a:latin typeface="Browallia New" pitchFamily="34" charset="-34"/>
                <a:cs typeface="Browallia New" pitchFamily="34" charset="-34"/>
              </a:rPr>
              <a:t>sunfeast</a:t>
            </a:r>
            <a:r>
              <a:rPr lang="en-US" sz="1600" b="1" dirty="0">
                <a:latin typeface="Browallia New" pitchFamily="34" charset="-34"/>
                <a:cs typeface="Browallia New" pitchFamily="34" charset="-34"/>
              </a:rPr>
              <a:t> discontinued glucose biscuits are back again into the market .</a:t>
            </a:r>
          </a:p>
          <a:p>
            <a:pPr marL="342900" indent="-342900"/>
            <a:endParaRPr lang="en-US" sz="1600" b="1" dirty="0">
              <a:latin typeface="Browallia New" pitchFamily="34" charset="-34"/>
              <a:cs typeface="Browallia New" pitchFamily="34" charset="-34"/>
            </a:endParaRPr>
          </a:p>
          <a:p>
            <a:pPr marL="342900" indent="-342900"/>
            <a:r>
              <a:rPr lang="en-US" sz="1600" b="1" dirty="0">
                <a:latin typeface="Browallia New" pitchFamily="34" charset="-34"/>
                <a:cs typeface="Browallia New" pitchFamily="34" charset="-34"/>
              </a:rPr>
              <a:t>AD GOALS : To make our customers know / to make them aware of  the      biscuits that are discontinued long back are back again into the market.</a:t>
            </a:r>
          </a:p>
          <a:p>
            <a:pPr marL="342900" indent="-342900"/>
            <a:endParaRPr lang="en-US" sz="1600" b="1" dirty="0">
              <a:latin typeface="Browallia New" pitchFamily="34" charset="-34"/>
              <a:cs typeface="Browallia New" pitchFamily="34" charset="-34"/>
            </a:endParaRPr>
          </a:p>
          <a:p>
            <a:pPr marL="342900" indent="-342900"/>
            <a:r>
              <a:rPr lang="en-US" sz="1600" b="1" dirty="0">
                <a:latin typeface="Browallia New" pitchFamily="34" charset="-34"/>
                <a:cs typeface="Browallia New" pitchFamily="34" charset="-34"/>
              </a:rPr>
              <a:t>AUDIENCE TARGETING : The people has nostalgic feel with these biscuits are the main target for this ad campaign.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7-25 at 10.25.04 AM.jpeg"/>
          <p:cNvPicPr>
            <a:picLocks noChangeAspect="1"/>
          </p:cNvPicPr>
          <p:nvPr/>
        </p:nvPicPr>
        <p:blipFill>
          <a:blip r:embed="rId2"/>
          <a:stretch>
            <a:fillRect/>
          </a:stretch>
        </p:blipFill>
        <p:spPr>
          <a:xfrm>
            <a:off x="5589669" y="532015"/>
            <a:ext cx="2747995" cy="3483032"/>
          </a:xfrm>
          <a:prstGeom prst="rect">
            <a:avLst/>
          </a:prstGeom>
        </p:spPr>
      </p:pic>
      <p:sp>
        <p:nvSpPr>
          <p:cNvPr id="4" name="Rectangle 3"/>
          <p:cNvSpPr/>
          <p:nvPr/>
        </p:nvSpPr>
        <p:spPr>
          <a:xfrm>
            <a:off x="465513" y="448888"/>
            <a:ext cx="4893722" cy="3170099"/>
          </a:xfrm>
          <a:prstGeom prst="rect">
            <a:avLst/>
          </a:prstGeom>
        </p:spPr>
        <p:txBody>
          <a:bodyPr wrap="square">
            <a:spAutoFit/>
          </a:bodyPr>
          <a:lstStyle/>
          <a:p>
            <a:r>
              <a:rPr lang="en-US" sz="2000" b="1" dirty="0">
                <a:latin typeface="Browallia New" pitchFamily="34" charset="-34"/>
                <a:cs typeface="Browallia New" pitchFamily="34" charset="-34"/>
              </a:rPr>
              <a:t>2. LEAD GENERATION:</a:t>
            </a:r>
          </a:p>
          <a:p>
            <a:endParaRPr lang="en-US" sz="1600" b="1" dirty="0">
              <a:latin typeface="Browallia New" pitchFamily="34" charset="-34"/>
              <a:cs typeface="Browallia New" pitchFamily="34" charset="-34"/>
            </a:endParaRPr>
          </a:p>
          <a:p>
            <a:r>
              <a:rPr lang="en-US" sz="1600" b="1" dirty="0">
                <a:latin typeface="Browallia New" pitchFamily="34" charset="-34"/>
                <a:cs typeface="Browallia New" pitchFamily="34" charset="-34"/>
              </a:rPr>
              <a:t>This ad campaign is made to generate more leads by </a:t>
            </a:r>
          </a:p>
          <a:p>
            <a:r>
              <a:rPr lang="en-US" sz="1600" b="1" dirty="0">
                <a:latin typeface="Browallia New" pitchFamily="34" charset="-34"/>
                <a:cs typeface="Browallia New" pitchFamily="34" charset="-34"/>
              </a:rPr>
              <a:t>making them signup for a free gift hamper.  </a:t>
            </a:r>
          </a:p>
          <a:p>
            <a:endParaRPr lang="en-US" sz="1600" b="1" dirty="0">
              <a:latin typeface="Browallia New" pitchFamily="34" charset="-34"/>
              <a:cs typeface="Browallia New" pitchFamily="34" charset="-34"/>
            </a:endParaRPr>
          </a:p>
          <a:p>
            <a:r>
              <a:rPr lang="en-US" sz="1600" b="1" dirty="0">
                <a:latin typeface="Browallia New" pitchFamily="34" charset="-34"/>
                <a:cs typeface="Browallia New" pitchFamily="34" charset="-34"/>
              </a:rPr>
              <a:t>AD GOALS : The main goal of this ad campaign is to generate</a:t>
            </a:r>
          </a:p>
          <a:p>
            <a:r>
              <a:rPr lang="en-US" sz="1600" b="1" dirty="0">
                <a:latin typeface="Browallia New" pitchFamily="34" charset="-34"/>
                <a:cs typeface="Browallia New" pitchFamily="34" charset="-34"/>
              </a:rPr>
              <a:t>                      more leads. </a:t>
            </a:r>
          </a:p>
          <a:p>
            <a:endParaRPr lang="en-US" sz="1600" b="1" dirty="0">
              <a:latin typeface="Browallia New" pitchFamily="34" charset="-34"/>
              <a:cs typeface="Browallia New" pitchFamily="34" charset="-34"/>
            </a:endParaRPr>
          </a:p>
          <a:p>
            <a:r>
              <a:rPr lang="en-US" sz="1600" b="1" dirty="0">
                <a:latin typeface="Browallia New" pitchFamily="34" charset="-34"/>
                <a:cs typeface="Browallia New" pitchFamily="34" charset="-34"/>
              </a:rPr>
              <a:t>AUDIENCE TARGETING : Everyone.    </a:t>
            </a:r>
          </a:p>
          <a:p>
            <a:endParaRPr lang="en-US" sz="1600" b="1" dirty="0">
              <a:latin typeface="Browallia New" pitchFamily="34" charset="-34"/>
              <a:cs typeface="Browallia New" pitchFamily="34" charset="-34"/>
            </a:endParaRPr>
          </a:p>
          <a:p>
            <a:endParaRPr lang="en-US" sz="1600" b="1" dirty="0">
              <a:latin typeface="Browallia New" pitchFamily="34" charset="-34"/>
              <a:cs typeface="Browallia New" pitchFamily="34" charset="-34"/>
            </a:endParaRPr>
          </a:p>
          <a:p>
            <a:r>
              <a:rPr lang="en-US" sz="2000" b="1" dirty="0">
                <a:latin typeface="Browallia New" pitchFamily="34" charset="-34"/>
                <a:cs typeface="Browallia New" pitchFamily="34" charset="-34"/>
              </a:rPr>
              <a:t> </a:t>
            </a:r>
            <a:endParaRPr lang="en-US" sz="2000" dirty="0">
              <a:latin typeface="Browallia New" pitchFamily="34" charset="-34"/>
              <a:cs typeface="Browallia New" pitchFamily="34" charset="-3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505041"/>
            <a:ext cx="4572000" cy="3354765"/>
          </a:xfrm>
          <a:prstGeom prst="rect">
            <a:avLst/>
          </a:prstGeom>
        </p:spPr>
        <p:txBody>
          <a:bodyPr>
            <a:spAutoFit/>
          </a:bodyPr>
          <a:lstStyle/>
          <a:p>
            <a:pPr>
              <a:buFont typeface="Wingdings" pitchFamily="2" charset="2"/>
              <a:buChar char="v"/>
            </a:pPr>
            <a:endParaRPr lang="en-US" sz="1200" b="1" dirty="0"/>
          </a:p>
          <a:p>
            <a:pPr marL="342900" indent="-342900"/>
            <a:r>
              <a:rPr lang="en-US" sz="2000" b="1" dirty="0">
                <a:latin typeface="Browallia New" pitchFamily="34" charset="-34"/>
                <a:cs typeface="Browallia New" pitchFamily="34" charset="-34"/>
              </a:rPr>
              <a:t>3. DRIVING WEBSITE TRAFFIC</a:t>
            </a:r>
            <a:r>
              <a:rPr lang="en-US" b="1" dirty="0">
                <a:latin typeface="Browallia New" pitchFamily="34" charset="-34"/>
                <a:cs typeface="Browallia New" pitchFamily="34" charset="-34"/>
              </a:rPr>
              <a:t> </a:t>
            </a:r>
            <a:r>
              <a:rPr lang="en-US" sz="2000" b="1" dirty="0">
                <a:latin typeface="Browallia New" pitchFamily="34" charset="-34"/>
                <a:cs typeface="Browallia New" pitchFamily="34" charset="-34"/>
              </a:rPr>
              <a:t>:</a:t>
            </a:r>
          </a:p>
          <a:p>
            <a:pPr marL="342900" indent="-342900"/>
            <a:endParaRPr lang="en-US" sz="2000" b="1" dirty="0">
              <a:latin typeface="Browallia New" pitchFamily="34" charset="-34"/>
              <a:cs typeface="Browallia New" pitchFamily="34" charset="-34"/>
            </a:endParaRPr>
          </a:p>
          <a:p>
            <a:pPr marL="342900" indent="-342900"/>
            <a:r>
              <a:rPr lang="en-US" sz="1600" b="1" dirty="0">
                <a:latin typeface="Browallia New" pitchFamily="34" charset="-34"/>
                <a:cs typeface="Browallia New" pitchFamily="34" charset="-34"/>
              </a:rPr>
              <a:t>This ad campaign is made to drive more website</a:t>
            </a:r>
          </a:p>
          <a:p>
            <a:pPr marL="342900" indent="-342900"/>
            <a:r>
              <a:rPr lang="en-US" sz="1600" b="1" dirty="0">
                <a:latin typeface="Browallia New" pitchFamily="34" charset="-34"/>
                <a:cs typeface="Browallia New" pitchFamily="34" charset="-34"/>
              </a:rPr>
              <a:t>traffic by making them curious about the new</a:t>
            </a:r>
          </a:p>
          <a:p>
            <a:pPr marL="342900" indent="-342900"/>
            <a:r>
              <a:rPr lang="en-US" sz="1600" b="1" dirty="0">
                <a:latin typeface="Browallia New" pitchFamily="34" charset="-34"/>
                <a:cs typeface="Browallia New" pitchFamily="34" charset="-34"/>
              </a:rPr>
              <a:t>recipe that is made using dark fantasy.</a:t>
            </a:r>
          </a:p>
          <a:p>
            <a:pPr marL="342900" indent="-342900"/>
            <a:endParaRPr lang="en-US" sz="1600" b="1" dirty="0">
              <a:latin typeface="Browallia New" pitchFamily="34" charset="-34"/>
              <a:cs typeface="Browallia New" pitchFamily="34" charset="-34"/>
            </a:endParaRPr>
          </a:p>
          <a:p>
            <a:pPr marL="342900" indent="-342900"/>
            <a:r>
              <a:rPr lang="en-US" sz="1600" b="1" dirty="0">
                <a:latin typeface="Browallia New" pitchFamily="34" charset="-34"/>
                <a:cs typeface="Browallia New" pitchFamily="34" charset="-34"/>
              </a:rPr>
              <a:t>AD GOALS : To drive website traffic with this </a:t>
            </a:r>
          </a:p>
          <a:p>
            <a:pPr marL="342900" indent="-342900"/>
            <a:r>
              <a:rPr lang="en-US" sz="1600" b="1" dirty="0">
                <a:latin typeface="Browallia New" pitchFamily="34" charset="-34"/>
                <a:cs typeface="Browallia New" pitchFamily="34" charset="-34"/>
              </a:rPr>
              <a:t>                      ad campaign. </a:t>
            </a:r>
          </a:p>
          <a:p>
            <a:pPr marL="342900" indent="-342900"/>
            <a:endParaRPr lang="en-US" sz="1600" b="1" dirty="0">
              <a:latin typeface="Browallia New" pitchFamily="34" charset="-34"/>
              <a:cs typeface="Browallia New" pitchFamily="34" charset="-34"/>
            </a:endParaRPr>
          </a:p>
          <a:p>
            <a:pPr marL="342900" indent="-342900"/>
            <a:r>
              <a:rPr lang="en-US" sz="1600" b="1" dirty="0">
                <a:latin typeface="Browallia New" pitchFamily="34" charset="-34"/>
                <a:cs typeface="Browallia New" pitchFamily="34" charset="-34"/>
              </a:rPr>
              <a:t>AUDIENCE TARGETING : People who try new</a:t>
            </a:r>
          </a:p>
          <a:p>
            <a:pPr marL="342900" indent="-342900"/>
            <a:r>
              <a:rPr lang="en-US" sz="1600" b="1" dirty="0">
                <a:latin typeface="Browallia New" pitchFamily="34" charset="-34"/>
                <a:cs typeface="Browallia New" pitchFamily="34" charset="-34"/>
              </a:rPr>
              <a:t>                                            </a:t>
            </a:r>
            <a:r>
              <a:rPr lang="en-US" sz="1600" b="1" dirty="0" err="1">
                <a:latin typeface="Browallia New" pitchFamily="34" charset="-34"/>
                <a:cs typeface="Browallia New" pitchFamily="34" charset="-34"/>
              </a:rPr>
              <a:t>receipes</a:t>
            </a:r>
            <a:r>
              <a:rPr lang="en-US" sz="1600" b="1" dirty="0">
                <a:latin typeface="Browallia New" pitchFamily="34" charset="-34"/>
                <a:cs typeface="Browallia New" pitchFamily="34" charset="-34"/>
              </a:rPr>
              <a:t> with biscuits. </a:t>
            </a:r>
          </a:p>
          <a:p>
            <a:pPr marL="342900" indent="-342900"/>
            <a:endParaRPr lang="en-US" sz="1600" b="1" dirty="0">
              <a:latin typeface="Browallia New" pitchFamily="34" charset="-34"/>
              <a:cs typeface="Browallia New" pitchFamily="34" charset="-34"/>
            </a:endParaRPr>
          </a:p>
        </p:txBody>
      </p:sp>
      <p:pic>
        <p:nvPicPr>
          <p:cNvPr id="3" name="Picture 2" descr="WhatsApp Image 2023-07-25 at 10.06.15 AM (1).jpeg"/>
          <p:cNvPicPr>
            <a:picLocks noChangeAspect="1"/>
          </p:cNvPicPr>
          <p:nvPr/>
        </p:nvPicPr>
        <p:blipFill>
          <a:blip r:embed="rId2"/>
          <a:stretch>
            <a:fillRect/>
          </a:stretch>
        </p:blipFill>
        <p:spPr>
          <a:xfrm>
            <a:off x="5155874" y="432262"/>
            <a:ext cx="3032162" cy="372410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7"/>
          <p:cNvSpPr txBox="1"/>
          <p:nvPr/>
        </p:nvSpPr>
        <p:spPr>
          <a:xfrm>
            <a:off x="0" y="825493"/>
            <a:ext cx="8187600" cy="830966"/>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Font typeface="Wingdings" pitchFamily="2" charset="2"/>
              <a:buChar char="Ø"/>
            </a:pPr>
            <a:endParaRPr b="1"/>
          </a:p>
          <a:p>
            <a:pPr marL="0" lvl="0" indent="0" algn="l" rtl="0">
              <a:spcBef>
                <a:spcPts val="0"/>
              </a:spcBef>
              <a:spcAft>
                <a:spcPts val="0"/>
              </a:spcAft>
              <a:buFont typeface="Wingdings" pitchFamily="2" charset="2"/>
              <a:buChar char="Ø"/>
            </a:pPr>
            <a:endParaRPr/>
          </a:p>
          <a:p>
            <a:pPr marL="457200" lvl="0" indent="0" algn="l" rtl="0">
              <a:spcBef>
                <a:spcPts val="0"/>
              </a:spcBef>
              <a:spcAft>
                <a:spcPts val="0"/>
              </a:spcAft>
              <a:buFont typeface="Wingdings" pitchFamily="2" charset="2"/>
              <a:buChar char="Ø"/>
            </a:pPr>
            <a:endParaRPr/>
          </a:p>
        </p:txBody>
      </p:sp>
      <p:sp>
        <p:nvSpPr>
          <p:cNvPr id="144" name="Google Shape;144;p27"/>
          <p:cNvSpPr txBox="1"/>
          <p:nvPr/>
        </p:nvSpPr>
        <p:spPr>
          <a:xfrm>
            <a:off x="550819" y="342112"/>
            <a:ext cx="7610100" cy="11756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Font typeface="Wingdings" pitchFamily="2" charset="2"/>
              <a:buChar char="v"/>
            </a:pPr>
            <a:r>
              <a:rPr lang="en-GB" sz="2100" b="1" dirty="0">
                <a:solidFill>
                  <a:srgbClr val="434343"/>
                </a:solidFill>
                <a:latin typeface="+mj-lt"/>
              </a:rPr>
              <a:t> Email Ad Campaigns</a:t>
            </a:r>
            <a:r>
              <a:rPr lang="en-US" sz="2100" b="1" dirty="0">
                <a:solidFill>
                  <a:srgbClr val="434343"/>
                </a:solidFill>
                <a:latin typeface="+mj-lt"/>
              </a:rPr>
              <a:t>: </a:t>
            </a:r>
          </a:p>
          <a:p>
            <a:pPr marL="0" lvl="0" indent="0" algn="l" rtl="0">
              <a:lnSpc>
                <a:spcPct val="115000"/>
              </a:lnSpc>
              <a:spcBef>
                <a:spcPts val="0"/>
              </a:spcBef>
              <a:spcAft>
                <a:spcPts val="0"/>
              </a:spcAft>
              <a:buFont typeface="Wingdings" pitchFamily="2" charset="2"/>
              <a:buChar char="Ø"/>
            </a:pPr>
            <a:endParaRPr lang="en-US" sz="2100" b="1" dirty="0">
              <a:solidFill>
                <a:srgbClr val="434343"/>
              </a:solidFill>
              <a:latin typeface="+mj-lt"/>
            </a:endParaRPr>
          </a:p>
          <a:p>
            <a:pPr lvl="0">
              <a:lnSpc>
                <a:spcPct val="115000"/>
              </a:lnSpc>
              <a:buFont typeface="Wingdings" pitchFamily="2" charset="2"/>
              <a:buChar char="Ø"/>
            </a:pPr>
            <a:r>
              <a:rPr lang="en-US" b="1" dirty="0"/>
              <a:t> BRAND AWARENESS : </a:t>
            </a:r>
            <a:endParaRPr/>
          </a:p>
        </p:txBody>
      </p:sp>
      <p:pic>
        <p:nvPicPr>
          <p:cNvPr id="5" name="Picture 4" descr="WhatsApp Image 2023-07-26 at 6.02.43 PM.jpeg"/>
          <p:cNvPicPr>
            <a:picLocks noChangeAspect="1"/>
          </p:cNvPicPr>
          <p:nvPr/>
        </p:nvPicPr>
        <p:blipFill>
          <a:blip r:embed="rId3"/>
          <a:srcRect t="6981" b="4538"/>
          <a:stretch>
            <a:fillRect/>
          </a:stretch>
        </p:blipFill>
        <p:spPr>
          <a:xfrm>
            <a:off x="4455622" y="116376"/>
            <a:ext cx="4073235" cy="4688379"/>
          </a:xfrm>
          <a:prstGeom prst="rect">
            <a:avLst/>
          </a:prstGeom>
        </p:spPr>
      </p:pic>
      <p:sp>
        <p:nvSpPr>
          <p:cNvPr id="6" name="Rectangle 5"/>
          <p:cNvSpPr/>
          <p:nvPr/>
        </p:nvSpPr>
        <p:spPr>
          <a:xfrm>
            <a:off x="776794" y="1827658"/>
            <a:ext cx="3257623" cy="830997"/>
          </a:xfrm>
          <a:prstGeom prst="rect">
            <a:avLst/>
          </a:prstGeom>
        </p:spPr>
        <p:txBody>
          <a:bodyPr wrap="none">
            <a:spAutoFit/>
          </a:bodyPr>
          <a:lstStyle/>
          <a:p>
            <a:pPr marL="342900" indent="-342900"/>
            <a:r>
              <a:rPr lang="en-GB" sz="1600" b="1" dirty="0">
                <a:latin typeface="Browallia New" pitchFamily="34" charset="-34"/>
                <a:cs typeface="Browallia New" pitchFamily="34" charset="-34"/>
              </a:rPr>
              <a:t>In this mail we have done a brand awareness </a:t>
            </a:r>
          </a:p>
          <a:p>
            <a:pPr marL="342900" indent="-342900"/>
            <a:r>
              <a:rPr lang="en-GB" sz="1600" b="1" dirty="0">
                <a:latin typeface="Browallia New" pitchFamily="34" charset="-34"/>
                <a:cs typeface="Browallia New" pitchFamily="34" charset="-34"/>
              </a:rPr>
              <a:t>Informing the audience about the new launches </a:t>
            </a:r>
          </a:p>
          <a:p>
            <a:pPr marL="342900" indent="-342900"/>
            <a:r>
              <a:rPr lang="en-GB" sz="1600" b="1" dirty="0">
                <a:latin typeface="Browallia New" pitchFamily="34" charset="-34"/>
                <a:cs typeface="Browallia New" pitchFamily="34" charset="-34"/>
              </a:rPr>
              <a:t>On 7</a:t>
            </a:r>
            <a:r>
              <a:rPr lang="en-GB" sz="1600" b="1" baseline="30000" dirty="0">
                <a:latin typeface="Browallia New" pitchFamily="34" charset="-34"/>
                <a:cs typeface="Browallia New" pitchFamily="34" charset="-34"/>
              </a:rPr>
              <a:t>th</a:t>
            </a:r>
            <a:r>
              <a:rPr lang="en-GB" sz="1600" b="1" dirty="0">
                <a:latin typeface="Browallia New" pitchFamily="34" charset="-34"/>
                <a:cs typeface="Browallia New" pitchFamily="34" charset="-34"/>
              </a:rPr>
              <a:t> of </a:t>
            </a:r>
            <a:r>
              <a:rPr lang="en-GB" sz="1600" b="1" dirty="0" err="1">
                <a:latin typeface="Browallia New" pitchFamily="34" charset="-34"/>
                <a:cs typeface="Browallia New" pitchFamily="34" charset="-34"/>
              </a:rPr>
              <a:t>july</a:t>
            </a:r>
            <a:r>
              <a:rPr lang="en-GB" sz="1600" b="1" dirty="0">
                <a:latin typeface="Browallia New" pitchFamily="34" charset="-34"/>
                <a:cs typeface="Browallia New" pitchFamily="34" charset="-34"/>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Rectangle 2"/>
          <p:cNvSpPr/>
          <p:nvPr/>
        </p:nvSpPr>
        <p:spPr>
          <a:xfrm>
            <a:off x="448887" y="482138"/>
            <a:ext cx="4910348" cy="307777"/>
          </a:xfrm>
          <a:prstGeom prst="rect">
            <a:avLst/>
          </a:prstGeom>
        </p:spPr>
        <p:txBody>
          <a:bodyPr wrap="square">
            <a:spAutoFit/>
          </a:bodyPr>
          <a:lstStyle/>
          <a:p>
            <a:pPr>
              <a:buFont typeface="Wingdings" pitchFamily="2" charset="2"/>
              <a:buChar char="Ø"/>
            </a:pPr>
            <a:r>
              <a:rPr lang="en-US" sz="1200" b="1" dirty="0"/>
              <a:t> </a:t>
            </a:r>
            <a:r>
              <a:rPr lang="en-US" b="1" dirty="0"/>
              <a:t>LEAD GENERATION :</a:t>
            </a:r>
            <a:endParaRPr lang="en-US" dirty="0"/>
          </a:p>
        </p:txBody>
      </p:sp>
      <p:pic>
        <p:nvPicPr>
          <p:cNvPr id="4" name="Picture 3" descr="WhatsApp Image 2023-07-27 at 11.39.40 AM.jpeg"/>
          <p:cNvPicPr>
            <a:picLocks noChangeAspect="1"/>
          </p:cNvPicPr>
          <p:nvPr/>
        </p:nvPicPr>
        <p:blipFill>
          <a:blip r:embed="rId3"/>
          <a:stretch>
            <a:fillRect/>
          </a:stretch>
        </p:blipFill>
        <p:spPr>
          <a:xfrm>
            <a:off x="4746567" y="374073"/>
            <a:ext cx="3114376" cy="4339244"/>
          </a:xfrm>
          <a:prstGeom prst="rect">
            <a:avLst/>
          </a:prstGeom>
        </p:spPr>
      </p:pic>
      <p:sp>
        <p:nvSpPr>
          <p:cNvPr id="5" name="Rectangle 4"/>
          <p:cNvSpPr/>
          <p:nvPr/>
        </p:nvSpPr>
        <p:spPr>
          <a:xfrm>
            <a:off x="627164" y="1270706"/>
            <a:ext cx="3708066" cy="830997"/>
          </a:xfrm>
          <a:prstGeom prst="rect">
            <a:avLst/>
          </a:prstGeom>
        </p:spPr>
        <p:txBody>
          <a:bodyPr wrap="none">
            <a:spAutoFit/>
          </a:bodyPr>
          <a:lstStyle/>
          <a:p>
            <a:pPr marL="342900" indent="-342900"/>
            <a:r>
              <a:rPr lang="en-GB" sz="1600" b="1" dirty="0">
                <a:latin typeface="Browallia New" pitchFamily="34" charset="-34"/>
                <a:cs typeface="Browallia New" pitchFamily="34" charset="-34"/>
              </a:rPr>
              <a:t>In this mail we have provided a link to register for the </a:t>
            </a:r>
          </a:p>
          <a:p>
            <a:pPr marL="342900" indent="-342900"/>
            <a:r>
              <a:rPr lang="en-GB" sz="1600" b="1" dirty="0">
                <a:latin typeface="Browallia New" pitchFamily="34" charset="-34"/>
                <a:cs typeface="Browallia New" pitchFamily="34" charset="-34"/>
              </a:rPr>
              <a:t>Contest of give away that we are conducting offering a </a:t>
            </a:r>
          </a:p>
          <a:p>
            <a:pPr marL="342900" indent="-342900"/>
            <a:r>
              <a:rPr lang="en-GB" sz="1600" b="1" dirty="0">
                <a:latin typeface="Browallia New" pitchFamily="34" charset="-34"/>
                <a:cs typeface="Browallia New" pitchFamily="34" charset="-34"/>
              </a:rPr>
              <a:t>Free </a:t>
            </a:r>
            <a:r>
              <a:rPr lang="en-IN" sz="1600" b="1" dirty="0">
                <a:latin typeface="Browallia New" pitchFamily="34" charset="-34"/>
                <a:cs typeface="Browallia New" pitchFamily="34" charset="-34"/>
              </a:rPr>
              <a:t>US</a:t>
            </a:r>
            <a:r>
              <a:rPr lang="en-GB" sz="1600" b="1" dirty="0">
                <a:latin typeface="Browallia New" pitchFamily="34" charset="-34"/>
                <a:cs typeface="Browallia New" pitchFamily="34" charset="-34"/>
              </a:rPr>
              <a:t> trip and some freebies for the winners.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43239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 </a:t>
            </a:r>
            <a:endParaRPr/>
          </a:p>
        </p:txBody>
      </p:sp>
      <p:sp>
        <p:nvSpPr>
          <p:cNvPr id="160" name="Google Shape;160;p30"/>
          <p:cNvSpPr txBox="1"/>
          <p:nvPr/>
        </p:nvSpPr>
        <p:spPr>
          <a:xfrm>
            <a:off x="120753" y="149629"/>
            <a:ext cx="8187600" cy="615523"/>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Font typeface="Wingdings" pitchFamily="2" charset="2"/>
              <a:buChar char="Ø"/>
            </a:pPr>
            <a:r>
              <a:rPr lang="en-US" b="1" dirty="0"/>
              <a:t> CONTENT CREATION AND CREATION PROCESS :</a:t>
            </a:r>
          </a:p>
          <a:p>
            <a:pPr marL="457200" lvl="0" indent="0" algn="l" rtl="0">
              <a:spcBef>
                <a:spcPts val="0"/>
              </a:spcBef>
              <a:spcAft>
                <a:spcPts val="0"/>
              </a:spcAft>
            </a:pPr>
            <a:endParaRPr lang="en-US" b="1" dirty="0"/>
          </a:p>
        </p:txBody>
      </p:sp>
      <p:sp>
        <p:nvSpPr>
          <p:cNvPr id="4" name="Google Shape;160;p30"/>
          <p:cNvSpPr txBox="1"/>
          <p:nvPr/>
        </p:nvSpPr>
        <p:spPr>
          <a:xfrm>
            <a:off x="0" y="434793"/>
            <a:ext cx="8761615" cy="4247286"/>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pPr>
            <a:endParaRPr lang="en-US" b="1" dirty="0"/>
          </a:p>
          <a:p>
            <a:pPr marL="800100" lvl="0" indent="-342900">
              <a:buAutoNum type="arabicPeriod"/>
            </a:pPr>
            <a:r>
              <a:rPr lang="en-US" sz="1800" b="1" dirty="0">
                <a:latin typeface="Browallia New" pitchFamily="34" charset="-34"/>
                <a:cs typeface="Browallia New" pitchFamily="34" charset="-34"/>
              </a:rPr>
              <a:t>Define Goals and Objectives</a:t>
            </a:r>
            <a:r>
              <a:rPr lang="en-US" sz="1600" b="1" dirty="0">
                <a:latin typeface="Browallia New" pitchFamily="34" charset="-34"/>
                <a:cs typeface="Browallia New" pitchFamily="34" charset="-34"/>
              </a:rPr>
              <a:t>: Start by clearly defining the goals and objectives of your content creation. Determine what you want to achieve, whether it's increasing brand awareness, driving website traffic, generating leads, or fostering engagement. Having clear objectives will provide guidance throughout the process.</a:t>
            </a:r>
          </a:p>
          <a:p>
            <a:pPr marL="800100" lvl="0" indent="-342900">
              <a:buAutoNum type="arabicPeriod" startAt="2"/>
            </a:pPr>
            <a:r>
              <a:rPr lang="en-US" sz="1800" b="1" dirty="0">
                <a:latin typeface="Browallia New" pitchFamily="34" charset="-34"/>
                <a:cs typeface="Browallia New" pitchFamily="34" charset="-34"/>
              </a:rPr>
              <a:t>Identify Target Audience</a:t>
            </a:r>
            <a:r>
              <a:rPr lang="en-US" sz="1600" b="1" dirty="0">
                <a:latin typeface="Browallia New" pitchFamily="34" charset="-34"/>
                <a:cs typeface="Browallia New" pitchFamily="34" charset="-34"/>
              </a:rPr>
              <a:t>: Understand who your target audience is and what their interests, preferences, and needs are. Conduct market research to gather insights. </a:t>
            </a:r>
          </a:p>
          <a:p>
            <a:pPr marL="800100" lvl="0" indent="-342900">
              <a:buAutoNum type="arabicPeriod" startAt="2"/>
            </a:pPr>
            <a:r>
              <a:rPr lang="en-US" sz="1800" b="1" dirty="0">
                <a:latin typeface="Browallia New" pitchFamily="34" charset="-34"/>
                <a:cs typeface="Browallia New" pitchFamily="34" charset="-34"/>
              </a:rPr>
              <a:t>Content Ideation</a:t>
            </a:r>
            <a:r>
              <a:rPr lang="en-US" sz="1600" b="1" dirty="0">
                <a:latin typeface="Browallia New" pitchFamily="34" charset="-34"/>
                <a:cs typeface="Browallia New" pitchFamily="34" charset="-34"/>
              </a:rPr>
              <a:t>: Brainstorm ideas that align with your goals and target audience. Consider creating a content calendar to plan and organize your content in advance. Generate ideas based on trends, industry news, customer pain points, and popular topics.</a:t>
            </a:r>
          </a:p>
          <a:p>
            <a:pPr marL="800100" lvl="0" indent="-342900">
              <a:buAutoNum type="arabicPeriod" startAt="2"/>
            </a:pPr>
            <a:r>
              <a:rPr lang="en-US" sz="1800" b="1" dirty="0">
                <a:latin typeface="Browallia New" pitchFamily="34" charset="-34"/>
                <a:cs typeface="Browallia New" pitchFamily="34" charset="-34"/>
              </a:rPr>
              <a:t>Content Creation</a:t>
            </a:r>
            <a:r>
              <a:rPr lang="en-US" sz="1600" b="1" dirty="0">
                <a:latin typeface="Browallia New" pitchFamily="34" charset="-34"/>
                <a:cs typeface="Browallia New" pitchFamily="34" charset="-34"/>
              </a:rPr>
              <a:t>: Once you have solid ideas, it's time to create the content. This involves writing blog posts, designing visuals, or developing any other relevant formats. Pay attention to quality and ensure that the content is well-researched, informative, engaging, and aligns with your brand voice and values.</a:t>
            </a:r>
          </a:p>
          <a:p>
            <a:pPr marL="800100" lvl="0" indent="-342900">
              <a:buAutoNum type="arabicPeriod" startAt="2"/>
            </a:pPr>
            <a:r>
              <a:rPr lang="en-US" sz="1800" b="1" dirty="0">
                <a:latin typeface="Browallia New" pitchFamily="34" charset="-34"/>
                <a:cs typeface="Browallia New" pitchFamily="34" charset="-34"/>
              </a:rPr>
              <a:t>Content Optimization</a:t>
            </a:r>
            <a:r>
              <a:rPr lang="en-US" sz="1600" b="1" dirty="0">
                <a:latin typeface="Browallia New" pitchFamily="34" charset="-34"/>
                <a:cs typeface="Browallia New" pitchFamily="34" charset="-34"/>
              </a:rPr>
              <a:t>: Optimize your content for search engines and social media platforms.</a:t>
            </a:r>
          </a:p>
          <a:p>
            <a:pPr marL="800100" lvl="0" indent="-342900"/>
            <a:r>
              <a:rPr lang="en-US" sz="1600" b="1" dirty="0">
                <a:latin typeface="Browallia New" pitchFamily="34" charset="-34"/>
                <a:cs typeface="Browallia New" pitchFamily="34" charset="-34"/>
              </a:rPr>
              <a:t>6.      </a:t>
            </a:r>
            <a:r>
              <a:rPr lang="en-US" sz="1800" b="1" dirty="0">
                <a:latin typeface="Browallia New" pitchFamily="34" charset="-34"/>
                <a:cs typeface="Browallia New" pitchFamily="34" charset="-34"/>
              </a:rPr>
              <a:t>Publish and Promote</a:t>
            </a:r>
            <a:r>
              <a:rPr lang="en-US" sz="1600" b="1" dirty="0">
                <a:latin typeface="Browallia New" pitchFamily="34" charset="-34"/>
                <a:cs typeface="Browallia New" pitchFamily="34" charset="-34"/>
              </a:rPr>
              <a:t>: Once the content is finalized, publish it on your website, blog, or social media channels. Spread the word through promotional efforts such as email marketing, social media posts, and paid advertising. Consistently monitor the performance of your content.</a:t>
            </a:r>
            <a:endParaRPr lang="en-US" b="1" dirty="0"/>
          </a:p>
        </p:txBody>
      </p:sp>
      <p:sp>
        <p:nvSpPr>
          <p:cNvPr id="5" name="Google Shape;160;p30"/>
          <p:cNvSpPr txBox="1"/>
          <p:nvPr/>
        </p:nvSpPr>
        <p:spPr>
          <a:xfrm>
            <a:off x="539159" y="0"/>
            <a:ext cx="8187600" cy="615523"/>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pPr>
            <a:endParaRPr lang="en-US" b="1" dirty="0"/>
          </a:p>
          <a:p>
            <a:pPr marL="457200" lvl="0" indent="0" algn="l" rtl="0">
              <a:spcBef>
                <a:spcPts val="0"/>
              </a:spcBef>
              <a:spcAft>
                <a:spcPts val="0"/>
              </a:spcAft>
              <a:buFont typeface="Wingdings" pitchFamily="2" charset="2"/>
              <a:buChar char="Ø"/>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357447"/>
            <a:ext cx="7780712" cy="4185761"/>
          </a:xfrm>
          <a:prstGeom prst="rect">
            <a:avLst/>
          </a:prstGeom>
        </p:spPr>
        <p:txBody>
          <a:bodyPr wrap="square">
            <a:spAutoFit/>
          </a:bodyPr>
          <a:lstStyle/>
          <a:p>
            <a:pPr>
              <a:buFont typeface="Wingdings" pitchFamily="2" charset="2"/>
              <a:buChar char="Ø"/>
            </a:pPr>
            <a:r>
              <a:rPr lang="en-US" b="1" dirty="0"/>
              <a:t> CHALLENGES FACED AND LESSONS LEARNED :</a:t>
            </a:r>
          </a:p>
          <a:p>
            <a:pPr>
              <a:buFont typeface="Wingdings" pitchFamily="2" charset="2"/>
              <a:buChar char="Ø"/>
            </a:pPr>
            <a:endParaRPr lang="en-US" b="1" dirty="0"/>
          </a:p>
          <a:p>
            <a:pPr>
              <a:buFont typeface="Arial" pitchFamily="34" charset="0"/>
              <a:buChar char="•"/>
            </a:pPr>
            <a:r>
              <a:rPr lang="en-US" b="1" dirty="0"/>
              <a:t> Challenges Faced:</a:t>
            </a:r>
          </a:p>
          <a:p>
            <a:endParaRPr lang="en-US" b="1" dirty="0"/>
          </a:p>
          <a:p>
            <a:pPr>
              <a:buFont typeface="Wingdings" pitchFamily="2" charset="2"/>
              <a:buChar char="Ø"/>
            </a:pPr>
            <a:endParaRPr lang="en-US" b="1" dirty="0"/>
          </a:p>
          <a:p>
            <a:pPr marL="342900" indent="-342900">
              <a:buAutoNum type="arabicPeriod"/>
            </a:pPr>
            <a:r>
              <a:rPr lang="en-US" sz="1800" b="1" dirty="0">
                <a:latin typeface="Browallia New" pitchFamily="34" charset="-34"/>
                <a:cs typeface="Browallia New" pitchFamily="34" charset="-34"/>
              </a:rPr>
              <a:t>Developing Unique and Engaging Content</a:t>
            </a:r>
            <a:r>
              <a:rPr lang="en-US" sz="1600" b="1" dirty="0">
                <a:latin typeface="Browallia New" pitchFamily="34" charset="-34"/>
                <a:cs typeface="Browallia New" pitchFamily="34" charset="-34"/>
              </a:rPr>
              <a:t>: One of the challenges in content creation for a brand is constantly coming up with fresh, unique, and captivating ideas.</a:t>
            </a:r>
          </a:p>
          <a:p>
            <a:pPr marL="342900" indent="-342900">
              <a:buAutoNum type="arabicPeriod"/>
            </a:pPr>
            <a:endParaRPr lang="en-US" sz="1600" b="1" dirty="0">
              <a:latin typeface="Browallia New" pitchFamily="34" charset="-34"/>
              <a:cs typeface="Browallia New" pitchFamily="34" charset="-34"/>
            </a:endParaRPr>
          </a:p>
          <a:p>
            <a:pPr marL="342900" indent="-342900">
              <a:buAutoNum type="arabicPeriod"/>
            </a:pPr>
            <a:endParaRPr lang="en-US" sz="1600" b="1" dirty="0">
              <a:latin typeface="Browallia New" pitchFamily="34" charset="-34"/>
              <a:cs typeface="Browallia New" pitchFamily="34" charset="-34"/>
            </a:endParaRPr>
          </a:p>
          <a:p>
            <a:pPr marL="342900" indent="-342900">
              <a:buAutoNum type="arabicPeriod"/>
            </a:pPr>
            <a:r>
              <a:rPr lang="en-US" sz="1800" b="1" dirty="0">
                <a:latin typeface="Browallia New" pitchFamily="34" charset="-34"/>
                <a:cs typeface="Browallia New" pitchFamily="34" charset="-34"/>
              </a:rPr>
              <a:t>Understanding the Target Audience</a:t>
            </a:r>
            <a:r>
              <a:rPr lang="en-US" sz="1600" b="1" dirty="0">
                <a:latin typeface="Browallia New" pitchFamily="34" charset="-34"/>
                <a:cs typeface="Browallia New" pitchFamily="34" charset="-34"/>
              </a:rPr>
              <a:t>: Creating content that resonates with the target audience requires a deep understanding of their preferences, interests, and behaviors.</a:t>
            </a:r>
          </a:p>
          <a:p>
            <a:pPr marL="342900" indent="-342900"/>
            <a:endParaRPr lang="en-US" sz="1600" b="1" dirty="0">
              <a:latin typeface="Browallia New" pitchFamily="34" charset="-34"/>
              <a:cs typeface="Browallia New" pitchFamily="34" charset="-34"/>
            </a:endParaRPr>
          </a:p>
          <a:p>
            <a:pPr marL="342900" indent="-342900">
              <a:buAutoNum type="arabicPeriod"/>
            </a:pPr>
            <a:endParaRPr lang="en-US" sz="1600" b="1" dirty="0">
              <a:latin typeface="Browallia New" pitchFamily="34" charset="-34"/>
              <a:cs typeface="Browallia New" pitchFamily="34" charset="-34"/>
            </a:endParaRPr>
          </a:p>
          <a:p>
            <a:pPr marL="342900" indent="-342900">
              <a:buAutoNum type="arabicPeriod"/>
            </a:pPr>
            <a:r>
              <a:rPr lang="en-US" sz="1800" b="1" dirty="0">
                <a:latin typeface="Browallia New" pitchFamily="34" charset="-34"/>
                <a:cs typeface="Browallia New" pitchFamily="34" charset="-34"/>
              </a:rPr>
              <a:t>Keeping Up with Trends and Changes</a:t>
            </a:r>
            <a:r>
              <a:rPr lang="en-US" sz="1600" b="1" dirty="0">
                <a:latin typeface="Browallia New" pitchFamily="34" charset="-34"/>
                <a:cs typeface="Browallia New" pitchFamily="34" charset="-34"/>
              </a:rPr>
              <a:t>: The digital landscape is dynamic, with trends and algorithms constantly evolving. Staying up-to-date with industry trends and adapting to these changes and finding ways to incorporate them into the brand's content strategy is crucial for relevance and engagement.</a:t>
            </a:r>
          </a:p>
          <a:p>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451" y="505526"/>
            <a:ext cx="8096596" cy="3816429"/>
          </a:xfrm>
          <a:prstGeom prst="rect">
            <a:avLst/>
          </a:prstGeom>
        </p:spPr>
        <p:txBody>
          <a:bodyPr wrap="square">
            <a:spAutoFit/>
          </a:bodyPr>
          <a:lstStyle/>
          <a:p>
            <a:pPr>
              <a:buFont typeface="Arial" pitchFamily="34" charset="0"/>
              <a:buChar char="•"/>
            </a:pPr>
            <a:r>
              <a:rPr lang="en-US" b="1" dirty="0"/>
              <a:t> Lessons Learned</a:t>
            </a:r>
            <a:r>
              <a:rPr lang="en-US" dirty="0"/>
              <a:t>: </a:t>
            </a:r>
          </a:p>
          <a:p>
            <a:endParaRPr lang="en-US" dirty="0"/>
          </a:p>
          <a:p>
            <a:pPr marL="342900" indent="-342900">
              <a:buAutoNum type="arabicPeriod"/>
            </a:pPr>
            <a:r>
              <a:rPr lang="en-US" sz="1800" b="1" dirty="0">
                <a:latin typeface="Browallia New" pitchFamily="34" charset="-34"/>
                <a:cs typeface="Browallia New" pitchFamily="34" charset="-34"/>
              </a:rPr>
              <a:t>Consistency is Key</a:t>
            </a:r>
            <a:r>
              <a:rPr lang="en-US" sz="1600" b="1" dirty="0">
                <a:latin typeface="Browallia New" pitchFamily="34" charset="-34"/>
                <a:cs typeface="Browallia New" pitchFamily="34" charset="-34"/>
              </a:rPr>
              <a:t>: Consistency in content creation helps to establish brand recognition and build a loyal audience. Maintaining a consistent brand voice, visual identity, and posting schedule creates a cohesive brand experience for the audience. </a:t>
            </a:r>
          </a:p>
          <a:p>
            <a:pPr marL="342900" indent="-342900">
              <a:buAutoNum type="arabicPeriod"/>
            </a:pPr>
            <a:endParaRPr lang="en-US" sz="1600" b="1" dirty="0">
              <a:latin typeface="Browallia New" pitchFamily="34" charset="-34"/>
              <a:cs typeface="Browallia New" pitchFamily="34" charset="-34"/>
            </a:endParaRPr>
          </a:p>
          <a:p>
            <a:pPr marL="342900" indent="-342900">
              <a:buAutoNum type="arabicPeriod"/>
            </a:pPr>
            <a:endParaRPr lang="en-US" sz="1600" b="1" dirty="0">
              <a:latin typeface="Browallia New" pitchFamily="34" charset="-34"/>
              <a:cs typeface="Browallia New" pitchFamily="34" charset="-34"/>
            </a:endParaRPr>
          </a:p>
          <a:p>
            <a:pPr marL="342900" indent="-342900">
              <a:buAutoNum type="arabicPeriod"/>
            </a:pPr>
            <a:r>
              <a:rPr lang="en-US" sz="1800" b="1" dirty="0">
                <a:latin typeface="Browallia New" pitchFamily="34" charset="-34"/>
                <a:cs typeface="Browallia New" pitchFamily="34" charset="-34"/>
              </a:rPr>
              <a:t>Quality Over Quantity</a:t>
            </a:r>
            <a:r>
              <a:rPr lang="en-US" sz="1600" b="1" dirty="0">
                <a:latin typeface="Browallia New" pitchFamily="34" charset="-34"/>
                <a:cs typeface="Browallia New" pitchFamily="34" charset="-34"/>
              </a:rPr>
              <a:t>: While it's important to consistently create content, focusing on quality should take precedence over quantity. Well-produced and thoughtful content tends to have a more significant impact and can lead to higher engagement and brand loyalty. </a:t>
            </a:r>
          </a:p>
          <a:p>
            <a:pPr marL="342900" indent="-342900">
              <a:buAutoNum type="arabicPeriod"/>
            </a:pPr>
            <a:endParaRPr lang="en-US" sz="1600" b="1" dirty="0">
              <a:latin typeface="Browallia New" pitchFamily="34" charset="-34"/>
              <a:cs typeface="Browallia New" pitchFamily="34" charset="-34"/>
            </a:endParaRPr>
          </a:p>
          <a:p>
            <a:pPr marL="342900" indent="-342900"/>
            <a:endParaRPr lang="en-US" sz="1600" b="1" dirty="0">
              <a:latin typeface="Browallia New" pitchFamily="34" charset="-34"/>
              <a:cs typeface="Browallia New" pitchFamily="34" charset="-34"/>
            </a:endParaRPr>
          </a:p>
          <a:p>
            <a:pPr marL="342900" indent="-342900">
              <a:buAutoNum type="arabicPeriod"/>
            </a:pPr>
            <a:r>
              <a:rPr lang="en-US" sz="1800" b="1" dirty="0">
                <a:latin typeface="Browallia New" pitchFamily="34" charset="-34"/>
                <a:cs typeface="Browallia New" pitchFamily="34" charset="-34"/>
              </a:rPr>
              <a:t>Building Relationships and Collaborations: </a:t>
            </a:r>
            <a:r>
              <a:rPr lang="en-US" sz="1600" b="1" dirty="0">
                <a:latin typeface="Browallia New" pitchFamily="34" charset="-34"/>
                <a:cs typeface="Browallia New" pitchFamily="34" charset="-34"/>
              </a:rPr>
              <a:t>Collaboration with influencers, partners, or customers can provide fresh perspectives and expand the reach of the brand's content. Collaborations help tap into new audiences, bring in diverse ideas, and create engaging content.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6"/>
          <p:cNvSpPr txBox="1"/>
          <p:nvPr/>
        </p:nvSpPr>
        <p:spPr>
          <a:xfrm>
            <a:off x="324197" y="232756"/>
            <a:ext cx="8503920" cy="578616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ingdings" pitchFamily="2" charset="2"/>
              <a:buChar char="v"/>
            </a:pPr>
            <a:r>
              <a:rPr lang="en-GB" b="1" dirty="0"/>
              <a:t>Analyze Brand Messaging: </a:t>
            </a:r>
            <a:r>
              <a:rPr lang="en-GB" dirty="0"/>
              <a:t> </a:t>
            </a:r>
            <a:r>
              <a:rPr lang="en-US" sz="1600" b="1" dirty="0" err="1">
                <a:latin typeface="Browallia New" pitchFamily="34" charset="-34"/>
                <a:cs typeface="Browallia New" pitchFamily="34" charset="-34"/>
              </a:rPr>
              <a:t>Sunfeast</a:t>
            </a:r>
            <a:r>
              <a:rPr lang="en-US" sz="1600" b="1" dirty="0">
                <a:latin typeface="Browallia New" pitchFamily="34" charset="-34"/>
                <a:cs typeface="Browallia New" pitchFamily="34" charset="-34"/>
              </a:rPr>
              <a:t> follows a brand messaging that revolves around the concepts of "Quality, Deliciousness, and Health." The brand focuses on creating delicious and high-quality food products that also cater to the health-conscious consumer. </a:t>
            </a:r>
            <a:r>
              <a:rPr lang="en-US" sz="1600" b="1" dirty="0" err="1">
                <a:latin typeface="Browallia New" pitchFamily="34" charset="-34"/>
                <a:cs typeface="Browallia New" pitchFamily="34" charset="-34"/>
              </a:rPr>
              <a:t>Sunfeast</a:t>
            </a:r>
            <a:r>
              <a:rPr lang="en-US" sz="1600" b="1" dirty="0">
                <a:latin typeface="Browallia New" pitchFamily="34" charset="-34"/>
                <a:cs typeface="Browallia New" pitchFamily="34" charset="-34"/>
              </a:rPr>
              <a:t> emphasizes the use of natural ingredients, nutritional benefits, and innovative flavors in their products. The elements that </a:t>
            </a:r>
            <a:r>
              <a:rPr lang="en-US" sz="1600" b="1" dirty="0" err="1">
                <a:latin typeface="Browallia New" pitchFamily="34" charset="-34"/>
                <a:cs typeface="Browallia New" pitchFamily="34" charset="-34"/>
              </a:rPr>
              <a:t>sunfeast</a:t>
            </a:r>
            <a:r>
              <a:rPr lang="en-US" sz="1600" b="1" dirty="0">
                <a:latin typeface="Browallia New" pitchFamily="34" charset="-34"/>
                <a:cs typeface="Browallia New" pitchFamily="34" charset="-34"/>
              </a:rPr>
              <a:t> follow while it’s brand message are quality, taste sensation, health consciousness, trust and reliability. To sum up </a:t>
            </a:r>
            <a:r>
              <a:rPr lang="en-US" sz="1600" b="1" dirty="0" err="1">
                <a:latin typeface="Browallia New" pitchFamily="34" charset="-34"/>
                <a:cs typeface="Browallia New" pitchFamily="34" charset="-34"/>
              </a:rPr>
              <a:t>sunfeast’s</a:t>
            </a:r>
            <a:r>
              <a:rPr lang="en-US" sz="1600" b="1" dirty="0">
                <a:latin typeface="Browallia New" pitchFamily="34" charset="-34"/>
                <a:cs typeface="Browallia New" pitchFamily="34" charset="-34"/>
              </a:rPr>
              <a:t> brand messaging highlights the combination of  taste, quality and health, appealing to the customers who seek a holistic experience.</a:t>
            </a:r>
            <a:r>
              <a:rPr lang="en-GB" b="1" dirty="0"/>
              <a:t>   </a:t>
            </a:r>
          </a:p>
          <a:p>
            <a:pPr marL="457200" lvl="0" indent="-317500" algn="l" rtl="0">
              <a:spcBef>
                <a:spcPts val="0"/>
              </a:spcBef>
              <a:spcAft>
                <a:spcPts val="0"/>
              </a:spcAft>
              <a:buSzPts val="1400"/>
              <a:buFont typeface="Arial" pitchFamily="34" charset="0"/>
              <a:buChar char="•"/>
            </a:pPr>
            <a:endParaRPr lang="en-GB" b="1" dirty="0"/>
          </a:p>
          <a:p>
            <a:pPr marL="457200" lvl="0" indent="-317500" algn="l" rtl="0">
              <a:spcBef>
                <a:spcPts val="0"/>
              </a:spcBef>
              <a:spcAft>
                <a:spcPts val="0"/>
              </a:spcAft>
              <a:buSzPts val="1400"/>
              <a:buFont typeface="Arial" pitchFamily="34" charset="0"/>
              <a:buChar char="•"/>
            </a:pPr>
            <a:endParaRPr lang="en-GB" b="1" dirty="0"/>
          </a:p>
          <a:p>
            <a:pPr marL="457200" lvl="0" indent="-317500" algn="l" rtl="0">
              <a:spcBef>
                <a:spcPts val="0"/>
              </a:spcBef>
              <a:spcAft>
                <a:spcPts val="0"/>
              </a:spcAft>
              <a:buSzPts val="1400"/>
              <a:buFont typeface="Wingdings" pitchFamily="2" charset="2"/>
              <a:buChar char="v"/>
            </a:pPr>
            <a:r>
              <a:rPr lang="en-GB" b="1" dirty="0"/>
              <a:t>Brand’s online communication:   </a:t>
            </a:r>
            <a:r>
              <a:rPr lang="en-GB" sz="1600" b="1" dirty="0" err="1">
                <a:latin typeface="Browallia New" pitchFamily="34" charset="-34"/>
                <a:cs typeface="Browallia New" pitchFamily="34" charset="-34"/>
              </a:rPr>
              <a:t>Sunfeast</a:t>
            </a:r>
            <a:r>
              <a:rPr lang="en-GB" sz="1600" b="1" dirty="0">
                <a:latin typeface="Browallia New" pitchFamily="34" charset="-34"/>
                <a:cs typeface="Browallia New" pitchFamily="34" charset="-34"/>
              </a:rPr>
              <a:t> dark fantasy’s </a:t>
            </a:r>
            <a:r>
              <a:rPr lang="en-GB" sz="1600" b="1" dirty="0" err="1">
                <a:latin typeface="Browallia New" pitchFamily="34" charset="-34"/>
                <a:cs typeface="Browallia New" pitchFamily="34" charset="-34"/>
              </a:rPr>
              <a:t>instagram</a:t>
            </a:r>
            <a:r>
              <a:rPr lang="en-GB" sz="1600" b="1" dirty="0">
                <a:latin typeface="Browallia New" pitchFamily="34" charset="-34"/>
                <a:cs typeface="Browallia New" pitchFamily="34" charset="-34"/>
              </a:rPr>
              <a:t> post  after</a:t>
            </a:r>
          </a:p>
          <a:p>
            <a:pPr marL="457200" lvl="0" indent="-317500" algn="l" rtl="0">
              <a:spcBef>
                <a:spcPts val="0"/>
              </a:spcBef>
              <a:spcAft>
                <a:spcPts val="0"/>
              </a:spcAft>
              <a:buSzPts val="1400"/>
            </a:pPr>
            <a:r>
              <a:rPr lang="en-GB" sz="1600" b="1" dirty="0">
                <a:latin typeface="Browallia New" pitchFamily="34" charset="-34"/>
                <a:cs typeface="Browallia New" pitchFamily="34" charset="-34"/>
              </a:rPr>
              <a:t>         the </a:t>
            </a:r>
            <a:r>
              <a:rPr lang="en-GB" sz="1600" b="1" dirty="0" err="1">
                <a:latin typeface="Browallia New" pitchFamily="34" charset="-34"/>
                <a:cs typeface="Browallia New" pitchFamily="34" charset="-34"/>
              </a:rPr>
              <a:t>chandrayaan</a:t>
            </a:r>
            <a:r>
              <a:rPr lang="en-GB" sz="1600" b="1" dirty="0">
                <a:latin typeface="Browallia New" pitchFamily="34" charset="-34"/>
                <a:cs typeface="Browallia New" pitchFamily="34" charset="-34"/>
              </a:rPr>
              <a:t> 3 launch. This shows that </a:t>
            </a:r>
            <a:r>
              <a:rPr lang="en-GB" sz="1600" b="1" dirty="0" err="1">
                <a:latin typeface="Browallia New" pitchFamily="34" charset="-34"/>
                <a:cs typeface="Browallia New" pitchFamily="34" charset="-34"/>
              </a:rPr>
              <a:t>sunfeast’s</a:t>
            </a:r>
            <a:r>
              <a:rPr lang="en-GB" sz="1600" b="1" dirty="0">
                <a:latin typeface="Browallia New" pitchFamily="34" charset="-34"/>
                <a:cs typeface="Browallia New" pitchFamily="34" charset="-34"/>
              </a:rPr>
              <a:t> online communication is fun, realistic, </a:t>
            </a:r>
          </a:p>
          <a:p>
            <a:pPr marL="457200" lvl="0" indent="-317500" algn="l" rtl="0">
              <a:spcBef>
                <a:spcPts val="0"/>
              </a:spcBef>
              <a:spcAft>
                <a:spcPts val="0"/>
              </a:spcAft>
              <a:buSzPts val="1400"/>
            </a:pPr>
            <a:r>
              <a:rPr lang="en-GB" sz="1600" b="1" dirty="0">
                <a:latin typeface="Browallia New" pitchFamily="34" charset="-34"/>
                <a:cs typeface="Browallia New" pitchFamily="34" charset="-34"/>
              </a:rPr>
              <a:t>         engaging and aligned with the current affairs and updates. </a:t>
            </a:r>
            <a:endParaRPr lang="en-GB" b="1" dirty="0"/>
          </a:p>
          <a:p>
            <a:pPr marL="482600" lvl="0" indent="-342900" algn="l" rtl="0">
              <a:spcBef>
                <a:spcPts val="0"/>
              </a:spcBef>
              <a:spcAft>
                <a:spcPts val="0"/>
              </a:spcAft>
              <a:buSzPts val="1400"/>
              <a:buFont typeface="Arial" pitchFamily="34" charset="0"/>
              <a:buChar char="•"/>
            </a:pPr>
            <a:endParaRPr lang="en-GB" b="1" dirty="0"/>
          </a:p>
          <a:p>
            <a:pPr marL="482600" lvl="0" indent="-342900" algn="l" rtl="0">
              <a:spcBef>
                <a:spcPts val="0"/>
              </a:spcBef>
              <a:spcAft>
                <a:spcPts val="0"/>
              </a:spcAft>
              <a:buSzPts val="1400"/>
            </a:pPr>
            <a:endParaRPr lang="en-GB" b="1" dirty="0"/>
          </a:p>
          <a:p>
            <a:pPr marL="482600" lvl="0" indent="-342900" algn="l" rtl="0">
              <a:spcBef>
                <a:spcPts val="0"/>
              </a:spcBef>
              <a:spcAft>
                <a:spcPts val="0"/>
              </a:spcAft>
              <a:buSzPts val="1400"/>
              <a:buFont typeface="Wingdings" pitchFamily="2" charset="2"/>
              <a:buChar char="v"/>
            </a:pPr>
            <a:r>
              <a:rPr lang="en-GB" b="1" dirty="0"/>
              <a:t>Examine the brand's tagline: </a:t>
            </a:r>
            <a:r>
              <a:rPr lang="en-GB" sz="1600" b="1" dirty="0" err="1">
                <a:latin typeface="Browallia New" pitchFamily="34" charset="-34"/>
                <a:cs typeface="Browallia New" pitchFamily="34" charset="-34"/>
              </a:rPr>
              <a:t>Sunfeast’s</a:t>
            </a:r>
            <a:r>
              <a:rPr lang="en-GB" sz="1600" b="1" dirty="0">
                <a:latin typeface="Browallia New" pitchFamily="34" charset="-34"/>
                <a:cs typeface="Browallia New" pitchFamily="34" charset="-34"/>
              </a:rPr>
              <a:t> tagline – “SPREAD THE SMILES”</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resembles the brand’s intention to create happiness for their customers through every</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product they produce. This tagline conveys a positive and joyful message combining with the brand’s positioning as a producer of delicious snacks. The brand believes that, spreading smiles will come back in way that no one can imagine. The tag line itself says that the quality and hygiene they follow while producing a product to create a sort of trust among customers.</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pic>
        <p:nvPicPr>
          <p:cNvPr id="2050" name="Picture 2" descr="C:\Users\Office\Downloads\WhatsApp Image 2023-07-23 at 3.47.26 PM.jpeg"/>
          <p:cNvPicPr>
            <a:picLocks noChangeAspect="1" noChangeArrowheads="1"/>
          </p:cNvPicPr>
          <p:nvPr/>
        </p:nvPicPr>
        <p:blipFill>
          <a:blip r:embed="rId3"/>
          <a:srcRect/>
          <a:stretch>
            <a:fillRect/>
          </a:stretch>
        </p:blipFill>
        <p:spPr bwMode="auto">
          <a:xfrm>
            <a:off x="7002512" y="1710422"/>
            <a:ext cx="1542971" cy="180538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p:nvPr/>
        </p:nvSpPr>
        <p:spPr>
          <a:xfrm>
            <a:off x="365760" y="340823"/>
            <a:ext cx="8412480" cy="61247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ingdings" pitchFamily="2" charset="2"/>
              <a:buChar char="v"/>
            </a:pPr>
            <a:r>
              <a:rPr lang="en-GB" b="1" dirty="0"/>
              <a:t>Competitor Analysis:</a:t>
            </a:r>
            <a:endParaRPr/>
          </a:p>
          <a:p>
            <a:pPr marL="0" lvl="0" indent="0" algn="l" rtl="0">
              <a:spcBef>
                <a:spcPts val="0"/>
              </a:spcBef>
              <a:spcAft>
                <a:spcPts val="0"/>
              </a:spcAft>
              <a:buNone/>
            </a:pPr>
            <a:endParaRPr b="1"/>
          </a:p>
          <a:p>
            <a:pPr lvl="0">
              <a:buFont typeface="Wingdings" pitchFamily="2" charset="2"/>
              <a:buChar char="Ø"/>
            </a:pPr>
            <a:r>
              <a:rPr lang="en-US" b="1" dirty="0"/>
              <a:t> </a:t>
            </a:r>
            <a:r>
              <a:rPr lang="en-GB" b="1" dirty="0"/>
              <a:t>Competitor 1: PARLE</a:t>
            </a:r>
            <a:r>
              <a:rPr lang="en-US" b="1" dirty="0"/>
              <a:t>                     </a:t>
            </a:r>
          </a:p>
          <a:p>
            <a:pPr lvl="0"/>
            <a:endParaRPr lang="en-US" b="1" dirty="0"/>
          </a:p>
          <a:p>
            <a:pPr lvl="0"/>
            <a:r>
              <a:rPr lang="en-US" b="1" dirty="0"/>
              <a:t>                      </a:t>
            </a:r>
          </a:p>
          <a:p>
            <a:pPr lvl="0"/>
            <a:r>
              <a:rPr lang="en-US" b="1" dirty="0"/>
              <a:t>                       - </a:t>
            </a:r>
            <a:r>
              <a:rPr lang="en-US" b="1" dirty="0">
                <a:hlinkClick r:id="rId3"/>
              </a:rPr>
              <a:t>https://www.parleproducts.com/</a:t>
            </a:r>
            <a:endParaRPr lang="en-US" b="1" dirty="0"/>
          </a:p>
          <a:p>
            <a:pPr lvl="0"/>
            <a:endParaRPr b="1"/>
          </a:p>
          <a:p>
            <a:pPr marL="0" lvl="0" indent="0" algn="l" rtl="0">
              <a:spcBef>
                <a:spcPts val="0"/>
              </a:spcBef>
              <a:spcAft>
                <a:spcPts val="0"/>
              </a:spcAft>
              <a:buNone/>
            </a:pPr>
            <a:r>
              <a:rPr lang="en-US" b="1" dirty="0"/>
              <a:t>                       - </a:t>
            </a:r>
            <a:r>
              <a:rPr lang="en-US" sz="1600" b="1" dirty="0">
                <a:latin typeface="Browallia New" pitchFamily="34" charset="-34"/>
                <a:cs typeface="Browallia New" pitchFamily="34" charset="-34"/>
              </a:rPr>
              <a:t>USP : India’s most trusted top of the mind brand.</a:t>
            </a:r>
          </a:p>
          <a:p>
            <a:pPr marL="0" lvl="0" indent="0" algn="l" rtl="0">
              <a:spcBef>
                <a:spcPts val="0"/>
              </a:spcBef>
              <a:spcAft>
                <a:spcPts val="0"/>
              </a:spcAft>
              <a:buNone/>
            </a:pPr>
            <a:r>
              <a:rPr lang="en-US" sz="1600" b="1" dirty="0">
                <a:latin typeface="Browallia New" pitchFamily="34" charset="-34"/>
                <a:cs typeface="Browallia New" pitchFamily="34" charset="-34"/>
              </a:rPr>
              <a:t>                               </a:t>
            </a:r>
            <a:r>
              <a:rPr lang="en-US" b="1" dirty="0">
                <a:latin typeface="+mj-lt"/>
                <a:cs typeface="Browallia New" pitchFamily="34" charset="-34"/>
              </a:rPr>
              <a:t>- </a:t>
            </a:r>
            <a:r>
              <a:rPr lang="en-US" sz="1600" b="1" dirty="0">
                <a:latin typeface="Browallia New" pitchFamily="34" charset="-34"/>
                <a:cs typeface="Browallia New" pitchFamily="34" charset="-34"/>
              </a:rPr>
              <a:t>TYPE OF COMMUNICATION : Relatable, up-to-date content, creative and occasion related.</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Font typeface="Wingdings" pitchFamily="2" charset="2"/>
              <a:buChar char="Ø"/>
            </a:pPr>
            <a:r>
              <a:rPr lang="en-GB" b="1" dirty="0"/>
              <a:t> Competitor 2:  BRITANNIA   </a:t>
            </a:r>
            <a:endParaRPr lang="en-US" b="1" dirty="0"/>
          </a:p>
          <a:p>
            <a:pPr marL="0" lvl="0" indent="0" algn="l" rtl="0">
              <a:spcBef>
                <a:spcPts val="0"/>
              </a:spcBef>
              <a:spcAft>
                <a:spcPts val="0"/>
              </a:spcAft>
              <a:buNone/>
            </a:pPr>
            <a:r>
              <a:rPr lang="en-US" b="1" dirty="0"/>
              <a:t>            </a:t>
            </a:r>
          </a:p>
          <a:p>
            <a:pPr marL="0" lvl="0" indent="0" algn="l" rtl="0">
              <a:spcBef>
                <a:spcPts val="0"/>
              </a:spcBef>
              <a:spcAft>
                <a:spcPts val="0"/>
              </a:spcAft>
              <a:buNone/>
            </a:pPr>
            <a:endParaRPr lang="en-US" b="1" dirty="0"/>
          </a:p>
          <a:p>
            <a:pPr lvl="0"/>
            <a:r>
              <a:rPr lang="en-US" b="1" dirty="0"/>
              <a:t>                        - </a:t>
            </a:r>
            <a:r>
              <a:rPr lang="en-US" b="1" dirty="0">
                <a:hlinkClick r:id="rId4"/>
              </a:rPr>
              <a:t>https://www.britannia.co.in/</a:t>
            </a:r>
            <a:r>
              <a:rPr lang="en-US" b="1" dirty="0"/>
              <a:t> </a:t>
            </a:r>
          </a:p>
          <a:p>
            <a:pPr lvl="0"/>
            <a:endParaRPr b="1"/>
          </a:p>
          <a:p>
            <a:pPr marL="0" lvl="0" indent="0" algn="l" rtl="0">
              <a:spcBef>
                <a:spcPts val="0"/>
              </a:spcBef>
              <a:spcAft>
                <a:spcPts val="0"/>
              </a:spcAft>
              <a:buNone/>
            </a:pPr>
            <a:r>
              <a:rPr lang="en-US" b="1" dirty="0"/>
              <a:t>                        -  </a:t>
            </a:r>
            <a:r>
              <a:rPr lang="en-US" sz="1600" b="1" dirty="0">
                <a:latin typeface="Browallia New" pitchFamily="34" charset="-34"/>
                <a:cs typeface="Browallia New" pitchFamily="34" charset="-34"/>
              </a:rPr>
              <a:t>USP : India’s very own baker and dairy products brand that is trusted for its quality.</a:t>
            </a:r>
          </a:p>
          <a:p>
            <a:pPr marL="0" lvl="0" indent="0" algn="l" rtl="0">
              <a:spcBef>
                <a:spcPts val="0"/>
              </a:spcBef>
              <a:spcAft>
                <a:spcPts val="0"/>
              </a:spcAft>
              <a:buNone/>
            </a:pPr>
            <a:r>
              <a:rPr lang="en-US" sz="1600" b="1" dirty="0">
                <a:latin typeface="Browallia New" pitchFamily="34" charset="-34"/>
                <a:cs typeface="Browallia New" pitchFamily="34" charset="-34"/>
              </a:rPr>
              <a:t>                                 </a:t>
            </a:r>
            <a:r>
              <a:rPr lang="en-US" b="1" dirty="0">
                <a:latin typeface="+mj-lt"/>
                <a:cs typeface="Browallia New" pitchFamily="34" charset="-34"/>
              </a:rPr>
              <a:t>-  </a:t>
            </a:r>
            <a:r>
              <a:rPr lang="en-US" sz="1600" b="1" dirty="0">
                <a:latin typeface="Browallia New" pitchFamily="34" charset="-34"/>
                <a:cs typeface="Browallia New" pitchFamily="34" charset="-34"/>
              </a:rPr>
              <a:t>TYPE OF COMMUNICATION : Creative, engaging and attractive content.</a:t>
            </a: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lang="en-GB" b="1" dirty="0"/>
          </a:p>
          <a:p>
            <a:pPr marL="0" lvl="0" indent="0" algn="l" rtl="0">
              <a:spcBef>
                <a:spcPts val="0"/>
              </a:spcBef>
              <a:spcAft>
                <a:spcPts val="0"/>
              </a:spcAft>
              <a:buNone/>
            </a:pPr>
            <a:endParaRPr b="1"/>
          </a:p>
        </p:txBody>
      </p:sp>
      <p:pic>
        <p:nvPicPr>
          <p:cNvPr id="1026" name="Picture 2" descr="C:\Users\Office\Downloads\WhatsApp Image 2023-07-24 at 12.41.55 PM.jpeg"/>
          <p:cNvPicPr>
            <a:picLocks noChangeAspect="1" noChangeArrowheads="1"/>
          </p:cNvPicPr>
          <p:nvPr/>
        </p:nvPicPr>
        <p:blipFill>
          <a:blip r:embed="rId5"/>
          <a:srcRect/>
          <a:stretch>
            <a:fillRect/>
          </a:stretch>
        </p:blipFill>
        <p:spPr bwMode="auto">
          <a:xfrm>
            <a:off x="2832727" y="858194"/>
            <a:ext cx="951874" cy="456270"/>
          </a:xfrm>
          <a:prstGeom prst="rect">
            <a:avLst/>
          </a:prstGeom>
          <a:noFill/>
        </p:spPr>
      </p:pic>
      <p:pic>
        <p:nvPicPr>
          <p:cNvPr id="1027" name="Picture 3" descr="C:\Users\Office\Downloads\WhatsApp Image 2023-07-24 at 12.41.32 PM.jpeg"/>
          <p:cNvPicPr>
            <a:picLocks noChangeAspect="1" noChangeArrowheads="1"/>
          </p:cNvPicPr>
          <p:nvPr/>
        </p:nvPicPr>
        <p:blipFill>
          <a:blip r:embed="rId6"/>
          <a:srcRect/>
          <a:stretch>
            <a:fillRect/>
          </a:stretch>
        </p:blipFill>
        <p:spPr bwMode="auto">
          <a:xfrm>
            <a:off x="-10151534" y="-1079500"/>
            <a:ext cx="2743200" cy="518160"/>
          </a:xfrm>
          <a:prstGeom prst="rect">
            <a:avLst/>
          </a:prstGeom>
          <a:noFill/>
        </p:spPr>
      </p:pic>
      <p:pic>
        <p:nvPicPr>
          <p:cNvPr id="1028" name="Picture 4" descr="C:\Users\Office\Downloads\WhatsApp Image 2023-07-24 at 12.41.32 PM.jpeg"/>
          <p:cNvPicPr>
            <a:picLocks noChangeAspect="1" noChangeArrowheads="1"/>
          </p:cNvPicPr>
          <p:nvPr/>
        </p:nvPicPr>
        <p:blipFill>
          <a:blip r:embed="rId6"/>
          <a:srcRect/>
          <a:stretch>
            <a:fillRect/>
          </a:stretch>
        </p:blipFill>
        <p:spPr bwMode="auto">
          <a:xfrm>
            <a:off x="3225805" y="2836335"/>
            <a:ext cx="1173842" cy="37253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10" y="407325"/>
            <a:ext cx="8445730" cy="4678204"/>
          </a:xfrm>
          <a:prstGeom prst="rect">
            <a:avLst/>
          </a:prstGeom>
        </p:spPr>
        <p:txBody>
          <a:bodyPr wrap="square">
            <a:spAutoFit/>
          </a:bodyPr>
          <a:lstStyle/>
          <a:p>
            <a:pPr>
              <a:buFont typeface="Wingdings" pitchFamily="2" charset="2"/>
              <a:buChar char="Ø"/>
            </a:pPr>
            <a:endParaRPr lang="en-GB" b="1" dirty="0"/>
          </a:p>
          <a:p>
            <a:pPr>
              <a:buFont typeface="Wingdings" pitchFamily="2" charset="2"/>
              <a:buChar char="Ø"/>
            </a:pPr>
            <a:r>
              <a:rPr lang="en-GB" b="1" dirty="0"/>
              <a:t> Competitor 3 :                      </a:t>
            </a:r>
          </a:p>
          <a:p>
            <a:r>
              <a:rPr lang="en-GB" b="1" dirty="0"/>
              <a:t>                        </a:t>
            </a:r>
          </a:p>
          <a:p>
            <a:r>
              <a:rPr lang="en-GB" b="1" dirty="0"/>
              <a:t>                        -  </a:t>
            </a:r>
            <a:r>
              <a:rPr lang="en-GB" b="1" dirty="0">
                <a:hlinkClick r:id="rId2"/>
              </a:rPr>
              <a:t>https://www.unibicfoods.com/</a:t>
            </a:r>
            <a:r>
              <a:rPr lang="en-GB" b="1" dirty="0"/>
              <a:t> </a:t>
            </a:r>
          </a:p>
          <a:p>
            <a:endParaRPr lang="en-GB" b="1" dirty="0"/>
          </a:p>
          <a:p>
            <a:r>
              <a:rPr lang="en-GB" b="1" dirty="0"/>
              <a:t>                        - </a:t>
            </a:r>
            <a:r>
              <a:rPr lang="en-GB" sz="1600" b="1" dirty="0">
                <a:latin typeface="Browallia New" pitchFamily="34" charset="-34"/>
                <a:cs typeface="Browallia New" pitchFamily="34" charset="-34"/>
              </a:rPr>
              <a:t>USP : Premium quality, nutritious and rich feel of </a:t>
            </a:r>
            <a:r>
              <a:rPr lang="en-GB" sz="1600" b="1" dirty="0" err="1">
                <a:latin typeface="Browallia New" pitchFamily="34" charset="-34"/>
                <a:cs typeface="Browallia New" pitchFamily="34" charset="-34"/>
              </a:rPr>
              <a:t>fiber</a:t>
            </a:r>
            <a:r>
              <a:rPr lang="en-GB" sz="1600" b="1" dirty="0">
                <a:latin typeface="Browallia New" pitchFamily="34" charset="-34"/>
                <a:cs typeface="Browallia New" pitchFamily="34" charset="-34"/>
              </a:rPr>
              <a:t>. </a:t>
            </a:r>
          </a:p>
          <a:p>
            <a:r>
              <a:rPr lang="en-GB" sz="1600" b="1" dirty="0">
                <a:latin typeface="Browallia New" pitchFamily="34" charset="-34"/>
                <a:cs typeface="Browallia New" pitchFamily="34" charset="-34"/>
              </a:rPr>
              <a:t>                                </a:t>
            </a:r>
            <a:r>
              <a:rPr lang="en-GB" b="1" dirty="0">
                <a:latin typeface="+mj-lt"/>
                <a:cs typeface="Browallia New" pitchFamily="34" charset="-34"/>
              </a:rPr>
              <a:t>- </a:t>
            </a:r>
            <a:r>
              <a:rPr lang="en-GB" sz="1600" b="1" dirty="0">
                <a:latin typeface="Browallia New" pitchFamily="34" charset="-34"/>
                <a:cs typeface="Browallia New" pitchFamily="34" charset="-34"/>
              </a:rPr>
              <a:t>TYPE OF COMMUNICATION : Engaging, creative and informative. </a:t>
            </a:r>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US" dirty="0"/>
          </a:p>
        </p:txBody>
      </p:sp>
      <p:pic>
        <p:nvPicPr>
          <p:cNvPr id="3" name="Picture 2" descr="WhatsApp Image 2023-07-24 at 12.41.34 PM.jpeg"/>
          <p:cNvPicPr>
            <a:picLocks noChangeAspect="1"/>
          </p:cNvPicPr>
          <p:nvPr/>
        </p:nvPicPr>
        <p:blipFill>
          <a:blip r:embed="rId3"/>
          <a:stretch>
            <a:fillRect/>
          </a:stretch>
        </p:blipFill>
        <p:spPr>
          <a:xfrm>
            <a:off x="2514427" y="493914"/>
            <a:ext cx="1018482" cy="4383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p:nvPr/>
        </p:nvSpPr>
        <p:spPr>
          <a:xfrm>
            <a:off x="399862" y="313098"/>
            <a:ext cx="8428254" cy="572461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Font typeface="Wingdings" pitchFamily="2" charset="2"/>
              <a:buChar char="v"/>
            </a:pPr>
            <a:r>
              <a:rPr lang="en-GB" b="1" dirty="0"/>
              <a:t>Buyer's/Audience's Persona: </a:t>
            </a:r>
          </a:p>
          <a:p>
            <a:pPr marL="457200" lvl="0" indent="-317500" algn="l" rtl="0">
              <a:spcBef>
                <a:spcPts val="0"/>
              </a:spcBef>
              <a:spcAft>
                <a:spcPts val="0"/>
              </a:spcAft>
              <a:buSzPts val="1400"/>
            </a:pPr>
            <a:r>
              <a:rPr lang="en-GB" b="1" dirty="0"/>
              <a:t>   </a:t>
            </a:r>
          </a:p>
          <a:p>
            <a:pPr marL="482600" lvl="0" indent="-342900" algn="l" rtl="0">
              <a:spcBef>
                <a:spcPts val="0"/>
              </a:spcBef>
              <a:spcAft>
                <a:spcPts val="0"/>
              </a:spcAft>
              <a:buSzPts val="1400"/>
              <a:buFont typeface="+mj-lt"/>
              <a:buAutoNum type="arabicPeriod"/>
            </a:pPr>
            <a:r>
              <a:rPr lang="en-GB" b="1" dirty="0"/>
              <a:t>DEMOGRAPHIC PERSONA :     </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AGE  RANGE          : Every one who loves to eat biscuits.</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GENDER                 : Everyone.</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MARITAL STATUS : Everyone.</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LOCATION              : India.</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INCOME                  : Low, medium, high.</a:t>
            </a:r>
          </a:p>
          <a:p>
            <a:pPr marL="482600" lvl="0" indent="-342900" algn="l" rtl="0">
              <a:spcBef>
                <a:spcPts val="0"/>
              </a:spcBef>
              <a:spcAft>
                <a:spcPts val="0"/>
              </a:spcAft>
              <a:buSzPts val="1400"/>
            </a:pPr>
            <a:endParaRPr lang="en-GB" b="1" dirty="0"/>
          </a:p>
          <a:p>
            <a:pPr marL="482600" lvl="0" indent="-342900" algn="l" rtl="0">
              <a:spcBef>
                <a:spcPts val="0"/>
              </a:spcBef>
              <a:spcAft>
                <a:spcPts val="0"/>
              </a:spcAft>
              <a:buSzPts val="1400"/>
              <a:buAutoNum type="arabicPeriod" startAt="2"/>
            </a:pPr>
            <a:r>
              <a:rPr lang="en-GB" b="1" dirty="0"/>
              <a:t>PSYCHOGRAPHIC PERSONA :  </a:t>
            </a:r>
          </a:p>
          <a:p>
            <a:pPr marL="482600" lvl="0" indent="-342900" algn="l" rtl="0">
              <a:spcBef>
                <a:spcPts val="0"/>
              </a:spcBef>
              <a:spcAft>
                <a:spcPts val="0"/>
              </a:spcAft>
              <a:buSzPts val="1400"/>
            </a:pPr>
            <a:r>
              <a:rPr lang="en-GB" b="1" dirty="0"/>
              <a:t>        </a:t>
            </a:r>
          </a:p>
          <a:p>
            <a:pPr marL="482600" lvl="0" indent="-342900" algn="l" rtl="0">
              <a:spcBef>
                <a:spcPts val="0"/>
              </a:spcBef>
              <a:spcAft>
                <a:spcPts val="0"/>
              </a:spcAft>
              <a:buSzPts val="1400"/>
            </a:pPr>
            <a:r>
              <a:rPr lang="en-GB" b="1" dirty="0"/>
              <a:t>      </a:t>
            </a:r>
            <a:r>
              <a:rPr lang="en-GB" sz="1600" b="1" dirty="0">
                <a:latin typeface="Browallia New" pitchFamily="34" charset="-34"/>
                <a:cs typeface="Browallia New" pitchFamily="34" charset="-34"/>
              </a:rPr>
              <a:t>-</a:t>
            </a:r>
            <a:r>
              <a:rPr lang="en-GB" b="1" dirty="0"/>
              <a:t> </a:t>
            </a:r>
            <a:r>
              <a:rPr lang="en-GB" sz="1600" b="1" dirty="0">
                <a:latin typeface="Browallia New" pitchFamily="34" charset="-34"/>
                <a:cs typeface="Browallia New" pitchFamily="34" charset="-34"/>
              </a:rPr>
              <a:t>Are you connected with the right individual ?</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Yes, we are connected with the right people by their past purchase history and with the help of our social media   handles by their search history.</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  what social media channels our customer are using ?</a:t>
            </a:r>
          </a:p>
          <a:p>
            <a:pPr marL="482600" lvl="0" indent="-342900" algn="l" rtl="0">
              <a:spcBef>
                <a:spcPts val="0"/>
              </a:spcBef>
              <a:spcAft>
                <a:spcPts val="0"/>
              </a:spcAft>
              <a:buSzPts val="1400"/>
            </a:pPr>
            <a:r>
              <a:rPr lang="en-GB" sz="1600" b="1" dirty="0">
                <a:latin typeface="Browallia New" pitchFamily="34" charset="-34"/>
                <a:cs typeface="Browallia New" pitchFamily="34" charset="-34"/>
              </a:rPr>
              <a:t>               As the world is becoming  fully digital, each and everyone is having all social media accounts to socialize and follow updates in the world. ( </a:t>
            </a:r>
            <a:r>
              <a:rPr lang="en-GB" sz="1600" b="1" dirty="0" err="1">
                <a:latin typeface="Browallia New" pitchFamily="34" charset="-34"/>
                <a:cs typeface="Browallia New" pitchFamily="34" charset="-34"/>
              </a:rPr>
              <a:t>Instagram</a:t>
            </a:r>
            <a:r>
              <a:rPr lang="en-GB" sz="1600" b="1" dirty="0">
                <a:latin typeface="Browallia New" pitchFamily="34" charset="-34"/>
                <a:cs typeface="Browallia New" pitchFamily="34" charset="-34"/>
              </a:rPr>
              <a:t>, </a:t>
            </a:r>
            <a:r>
              <a:rPr lang="en-GB" sz="1600" b="1" dirty="0" err="1">
                <a:latin typeface="Browallia New" pitchFamily="34" charset="-34"/>
                <a:cs typeface="Browallia New" pitchFamily="34" charset="-34"/>
              </a:rPr>
              <a:t>facebook</a:t>
            </a:r>
            <a:r>
              <a:rPr lang="en-GB" sz="1600" b="1" dirty="0">
                <a:latin typeface="Browallia New" pitchFamily="34" charset="-34"/>
                <a:cs typeface="Browallia New" pitchFamily="34" charset="-34"/>
              </a:rPr>
              <a:t>, twitter, </a:t>
            </a:r>
            <a:r>
              <a:rPr lang="en-GB" sz="1600" b="1" dirty="0" err="1">
                <a:latin typeface="Browallia New" pitchFamily="34" charset="-34"/>
                <a:cs typeface="Browallia New" pitchFamily="34" charset="-34"/>
              </a:rPr>
              <a:t>youtube</a:t>
            </a:r>
            <a:r>
              <a:rPr lang="en-GB" sz="1600" b="1" dirty="0">
                <a:latin typeface="Browallia New" pitchFamily="34" charset="-34"/>
                <a:cs typeface="Browallia New" pitchFamily="34" charset="-34"/>
              </a:rPr>
              <a:t>, threads, etc...).</a:t>
            </a:r>
            <a:endParaRPr lang="en-GB" b="1" dirty="0"/>
          </a:p>
          <a:p>
            <a:pPr marL="457200" lvl="0" indent="-317500" algn="l" rtl="0">
              <a:spcBef>
                <a:spcPts val="0"/>
              </a:spcBef>
              <a:spcAft>
                <a:spcPts val="0"/>
              </a:spcAft>
              <a:buSzPts val="1400"/>
              <a:buFont typeface="Arial" pitchFamily="34" charset="0"/>
              <a:buChar char="•"/>
            </a:pPr>
            <a:endParaRPr lang="en-GB" b="1" dirty="0"/>
          </a:p>
          <a:p>
            <a:pPr marL="457200" lvl="0" indent="-317500" algn="l" rtl="0">
              <a:spcBef>
                <a:spcPts val="0"/>
              </a:spcBef>
              <a:spcAft>
                <a:spcPts val="0"/>
              </a:spcAft>
              <a:buSzPts val="1400"/>
            </a:pPr>
            <a:r>
              <a:rPr lang="en-GB" b="1" dirty="0"/>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24" y="307572"/>
            <a:ext cx="8237912" cy="4835928"/>
          </a:xfrm>
          <a:prstGeom prst="rect">
            <a:avLst/>
          </a:prstGeom>
        </p:spPr>
        <p:txBody>
          <a:bodyPr wrap="square">
            <a:spAutoFit/>
          </a:bodyPr>
          <a:lstStyle/>
          <a:p>
            <a:pPr marL="482600" lvl="0" indent="-342900">
              <a:buSzPts val="1400"/>
            </a:pPr>
            <a:r>
              <a:rPr lang="en-GB" b="1" dirty="0">
                <a:latin typeface="Browallia New" pitchFamily="34" charset="-34"/>
                <a:cs typeface="Browallia New" pitchFamily="34" charset="-34"/>
              </a:rPr>
              <a:t>        - What social media channel do they use the most ?</a:t>
            </a:r>
          </a:p>
          <a:p>
            <a:pPr marL="482600" lvl="0" indent="-342900">
              <a:buSzPts val="1400"/>
            </a:pPr>
            <a:r>
              <a:rPr lang="en-GB" b="1" dirty="0">
                <a:latin typeface="Browallia New" pitchFamily="34" charset="-34"/>
                <a:cs typeface="Browallia New" pitchFamily="34" charset="-34"/>
              </a:rPr>
              <a:t>               Most of our targeted customers are consuming most of their time in </a:t>
            </a:r>
            <a:r>
              <a:rPr lang="en-GB" b="1" dirty="0" err="1">
                <a:latin typeface="Browallia New" pitchFamily="34" charset="-34"/>
                <a:cs typeface="Browallia New" pitchFamily="34" charset="-34"/>
              </a:rPr>
              <a:t>Instagram</a:t>
            </a:r>
            <a:r>
              <a:rPr lang="en-GB" b="1" dirty="0">
                <a:latin typeface="Browallia New" pitchFamily="34" charset="-34"/>
                <a:cs typeface="Browallia New" pitchFamily="34" charset="-34"/>
              </a:rPr>
              <a:t> and </a:t>
            </a:r>
            <a:r>
              <a:rPr lang="en-GB" b="1" dirty="0" err="1">
                <a:latin typeface="Browallia New" pitchFamily="34" charset="-34"/>
                <a:cs typeface="Browallia New" pitchFamily="34" charset="-34"/>
              </a:rPr>
              <a:t>Facebook</a:t>
            </a:r>
            <a:r>
              <a:rPr lang="en-GB" b="1" dirty="0">
                <a:latin typeface="Browallia New" pitchFamily="34" charset="-34"/>
                <a:cs typeface="Browallia New" pitchFamily="34" charset="-34"/>
              </a:rPr>
              <a:t>. So marketing in these platforms makes us reach more customers.</a:t>
            </a:r>
          </a:p>
          <a:p>
            <a:pPr marL="482600" lvl="0" indent="-342900">
              <a:buSzPts val="1400"/>
            </a:pPr>
            <a:r>
              <a:rPr lang="en-GB" b="1" dirty="0">
                <a:latin typeface="Browallia New" pitchFamily="34" charset="-34"/>
                <a:cs typeface="Browallia New" pitchFamily="34" charset="-34"/>
              </a:rPr>
              <a:t>     </a:t>
            </a:r>
          </a:p>
          <a:p>
            <a:pPr marL="482600" lvl="0" indent="-342900">
              <a:buSzPts val="1400"/>
            </a:pPr>
            <a:r>
              <a:rPr lang="en-GB" b="1" dirty="0">
                <a:latin typeface="Browallia New" pitchFamily="34" charset="-34"/>
                <a:cs typeface="Browallia New" pitchFamily="34" charset="-34"/>
              </a:rPr>
              <a:t>       - How do they get the information about our products ?</a:t>
            </a:r>
          </a:p>
          <a:p>
            <a:pPr marL="482600" lvl="0" indent="-342900">
              <a:buSzPts val="1400"/>
            </a:pPr>
            <a:r>
              <a:rPr lang="en-GB" b="1" dirty="0">
                <a:latin typeface="Browallia New" pitchFamily="34" charset="-34"/>
                <a:cs typeface="Browallia New" pitchFamily="34" charset="-34"/>
              </a:rPr>
              <a:t>               Customers get the information about our products through television ads and social media ads.</a:t>
            </a:r>
          </a:p>
          <a:p>
            <a:pPr marL="482600" lvl="0" indent="-342900">
              <a:buSzPts val="1400"/>
            </a:pPr>
            <a:r>
              <a:rPr lang="en-GB" b="1" dirty="0">
                <a:latin typeface="Browallia New" pitchFamily="34" charset="-34"/>
                <a:cs typeface="Browallia New" pitchFamily="34" charset="-34"/>
              </a:rPr>
              <a:t>     </a:t>
            </a:r>
          </a:p>
          <a:p>
            <a:pPr marL="482600" lvl="0" indent="-342900">
              <a:buSzPts val="1400"/>
            </a:pPr>
            <a:r>
              <a:rPr lang="en-GB" b="1" dirty="0">
                <a:latin typeface="Browallia New" pitchFamily="34" charset="-34"/>
                <a:cs typeface="Browallia New" pitchFamily="34" charset="-34"/>
              </a:rPr>
              <a:t>       - What is important to them when considering our products ?</a:t>
            </a:r>
          </a:p>
          <a:p>
            <a:pPr marL="482600" lvl="0" indent="-342900">
              <a:buSzPts val="1400"/>
            </a:pPr>
            <a:r>
              <a:rPr lang="en-GB" b="1" dirty="0">
                <a:latin typeface="Browallia New" pitchFamily="34" charset="-34"/>
                <a:cs typeface="Browallia New" pitchFamily="34" charset="-34"/>
              </a:rPr>
              <a:t>              Now-a-days  every one is becoming fitness freaks, so most of them will check health benefits in every thing they consume. And the other aspects maybe quality, taste and price.</a:t>
            </a:r>
          </a:p>
          <a:p>
            <a:pPr marL="482600" lvl="0" indent="-342900">
              <a:buSzPts val="1400"/>
            </a:pPr>
            <a:r>
              <a:rPr lang="en-GB" b="1" dirty="0">
                <a:latin typeface="Browallia New" pitchFamily="34" charset="-34"/>
                <a:cs typeface="Browallia New" pitchFamily="34" charset="-34"/>
              </a:rPr>
              <a:t>   </a:t>
            </a:r>
          </a:p>
          <a:p>
            <a:pPr marL="482600" lvl="0" indent="-342900">
              <a:buSzPts val="1400"/>
            </a:pPr>
            <a:r>
              <a:rPr lang="en-GB" b="1" dirty="0">
                <a:latin typeface="Browallia New" pitchFamily="34" charset="-34"/>
                <a:cs typeface="Browallia New" pitchFamily="34" charset="-34"/>
              </a:rPr>
              <a:t>       -  What objections someone might have while buying ? </a:t>
            </a:r>
          </a:p>
          <a:p>
            <a:pPr marL="482600" lvl="0" indent="-342900">
              <a:buSzPts val="1400"/>
            </a:pPr>
            <a:r>
              <a:rPr lang="en-GB" b="1" dirty="0">
                <a:latin typeface="Browallia New" pitchFamily="34" charset="-34"/>
                <a:cs typeface="Browallia New" pitchFamily="34" charset="-34"/>
              </a:rPr>
              <a:t>              Most of the people will price before buying. The other one would  be quality of the product.  </a:t>
            </a:r>
          </a:p>
          <a:p>
            <a:pPr marL="482600" lvl="0" indent="-342900">
              <a:buSzPts val="1400"/>
            </a:pPr>
            <a:r>
              <a:rPr lang="en-GB" b="1" dirty="0">
                <a:latin typeface="Browallia New" pitchFamily="34" charset="-34"/>
                <a:cs typeface="Browallia New" pitchFamily="34" charset="-34"/>
              </a:rPr>
              <a:t>               </a:t>
            </a:r>
          </a:p>
          <a:p>
            <a:pPr marL="482600" lvl="0" indent="-342900">
              <a:buSzPts val="1400"/>
            </a:pPr>
            <a:endParaRPr lang="en-GB" b="1" dirty="0">
              <a:latin typeface="Browallia New" pitchFamily="34" charset="-34"/>
              <a:cs typeface="Browallia New" pitchFamily="34" charset="-34"/>
            </a:endParaRPr>
          </a:p>
          <a:p>
            <a:pPr marL="482600" lvl="0" indent="-342900">
              <a:buSzPts val="1400"/>
            </a:pPr>
            <a:endParaRPr lang="en-GB" b="1" dirty="0">
              <a:latin typeface="Browallia New" pitchFamily="34" charset="-34"/>
              <a:cs typeface="Browallia New" pitchFamily="34" charset="-34"/>
            </a:endParaRPr>
          </a:p>
          <a:p>
            <a:pPr marL="482600" lvl="0" indent="-342900">
              <a:buSzPts val="1400"/>
            </a:pPr>
            <a:endParaRPr lang="en-GB" b="1" dirty="0">
              <a:latin typeface="Browallia New" pitchFamily="34" charset="-34"/>
              <a:cs typeface="Browallia New" pitchFamily="34" charset="-34"/>
            </a:endParaRPr>
          </a:p>
          <a:p>
            <a:pPr marL="482600" lvl="0" indent="-342900">
              <a:buSzPts val="1400"/>
            </a:pPr>
            <a:endParaRPr lang="en-GB" b="1" dirty="0">
              <a:latin typeface="Browallia New" pitchFamily="34" charset="-34"/>
              <a:cs typeface="Browallia New" pitchFamily="34" charset="-34"/>
            </a:endParaRPr>
          </a:p>
          <a:p>
            <a:pPr marL="482600" lvl="0" indent="-342900">
              <a:buSzPts val="1400"/>
            </a:pPr>
            <a:endParaRPr lang="en-GB" b="1" dirty="0">
              <a:latin typeface="Browallia New" pitchFamily="34" charset="-34"/>
              <a:cs typeface="Browallia New" pitchFamily="34" charset="-34"/>
            </a:endParaRPr>
          </a:p>
          <a:p>
            <a:pPr marL="482600" lvl="0" indent="-342900">
              <a:buSzPts val="1400"/>
            </a:pPr>
            <a:endParaRPr lang="en-GB" b="1" dirty="0">
              <a:latin typeface="Browallia New" pitchFamily="34" charset="-34"/>
              <a:cs typeface="Browallia New" pitchFamily="34" charset="-34"/>
            </a:endParaRPr>
          </a:p>
          <a:p>
            <a:pPr marL="482600" lvl="0" indent="-342900">
              <a:buSzPts val="1400"/>
            </a:pPr>
            <a:r>
              <a:rPr lang="en-GB" b="1" dirty="0">
                <a:latin typeface="Browallia New" pitchFamily="34" charset="-34"/>
                <a:cs typeface="Browallia New" pitchFamily="34" charset="-34"/>
              </a:rPr>
              <a:t>                </a:t>
            </a:r>
          </a:p>
          <a:p>
            <a:pPr marL="482600" lvl="0" indent="-342900">
              <a:buSzPts val="1400"/>
            </a:pPr>
            <a:r>
              <a:rPr lang="en-GB" b="1" dirty="0">
                <a:latin typeface="Browallia New" pitchFamily="34" charset="-34"/>
                <a:cs typeface="Browallia New" pitchFamily="34" charset="-34"/>
              </a:rPr>
              <a:t>                  </a:t>
            </a:r>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282633"/>
            <a:ext cx="7610100" cy="52088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2: SEO &amp; Keyword Research</a:t>
            </a:r>
            <a:endParaRPr sz="1900"/>
          </a:p>
        </p:txBody>
      </p:sp>
      <p:sp>
        <p:nvSpPr>
          <p:cNvPr id="92" name="Google Shape;92;p19"/>
          <p:cNvSpPr txBox="1"/>
          <p:nvPr/>
        </p:nvSpPr>
        <p:spPr>
          <a:xfrm>
            <a:off x="340823" y="781396"/>
            <a:ext cx="8287788" cy="3980181"/>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ingdings" pitchFamily="2" charset="2"/>
              <a:buChar char="v"/>
            </a:pPr>
            <a:r>
              <a:rPr lang="en-GB" b="1" dirty="0"/>
              <a:t>SEO </a:t>
            </a:r>
            <a:r>
              <a:rPr lang="en-GB" b="1" dirty="0">
                <a:latin typeface="Arial" pitchFamily="34" charset="0"/>
                <a:cs typeface="Arial" pitchFamily="34" charset="0"/>
              </a:rPr>
              <a:t>Audit</a:t>
            </a:r>
            <a:r>
              <a:rPr lang="en-GB" b="1" dirty="0"/>
              <a:t>:</a:t>
            </a:r>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buFont typeface="Wingdings" pitchFamily="2" charset="2"/>
              <a:buChar char="v"/>
            </a:pPr>
            <a:endParaRPr lang="en-GB" b="1" dirty="0"/>
          </a:p>
          <a:p>
            <a:pPr marL="457200" lvl="0" indent="-317500" algn="l" rtl="0">
              <a:spcBef>
                <a:spcPts val="0"/>
              </a:spcBef>
              <a:spcAft>
                <a:spcPts val="0"/>
              </a:spcAft>
              <a:buSzPts val="1400"/>
            </a:pPr>
            <a:endParaRPr/>
          </a:p>
          <a:p>
            <a:pPr marL="457200" lvl="0" indent="-317500" algn="l" rtl="0">
              <a:spcBef>
                <a:spcPts val="0"/>
              </a:spcBef>
              <a:spcAft>
                <a:spcPts val="0"/>
              </a:spcAft>
              <a:buSzPts val="1400"/>
            </a:pPr>
            <a:endParaRPr/>
          </a:p>
        </p:txBody>
      </p:sp>
      <p:pic>
        <p:nvPicPr>
          <p:cNvPr id="1026" name="Picture 2" descr="C:\Users\Office\Downloads\WhatsApp Image 2023-07-22 at 10.24.49 AM.jpeg"/>
          <p:cNvPicPr>
            <a:picLocks noChangeAspect="1" noChangeArrowheads="1"/>
          </p:cNvPicPr>
          <p:nvPr/>
        </p:nvPicPr>
        <p:blipFill>
          <a:blip r:embed="rId3"/>
          <a:srcRect/>
          <a:stretch>
            <a:fillRect/>
          </a:stretch>
        </p:blipFill>
        <p:spPr bwMode="auto">
          <a:xfrm>
            <a:off x="956270" y="1206898"/>
            <a:ext cx="7235883" cy="1611115"/>
          </a:xfrm>
          <a:prstGeom prst="rect">
            <a:avLst/>
          </a:prstGeom>
          <a:noFill/>
        </p:spPr>
      </p:pic>
      <p:pic>
        <p:nvPicPr>
          <p:cNvPr id="1027" name="Picture 3" descr="C:\Users\Office\Downloads\WhatsApp Image 2023-07-22 at 10.24.49 AM (1).jpeg"/>
          <p:cNvPicPr>
            <a:picLocks noChangeAspect="1" noChangeArrowheads="1"/>
          </p:cNvPicPr>
          <p:nvPr/>
        </p:nvPicPr>
        <p:blipFill>
          <a:blip r:embed="rId4"/>
          <a:srcRect/>
          <a:stretch>
            <a:fillRect/>
          </a:stretch>
        </p:blipFill>
        <p:spPr bwMode="auto">
          <a:xfrm>
            <a:off x="1000831" y="2867892"/>
            <a:ext cx="6962761" cy="2028992"/>
          </a:xfrm>
          <a:prstGeom prst="rect">
            <a:avLst/>
          </a:prstGeom>
          <a:noFill/>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4083</Words>
  <Application>Microsoft Office PowerPoint</Application>
  <PresentationFormat>On-screen Show (16:9)</PresentationFormat>
  <Paragraphs>625</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917416842421</cp:lastModifiedBy>
  <cp:revision>95</cp:revision>
  <dcterms:modified xsi:type="dcterms:W3CDTF">2023-07-30T16:56:23Z</dcterms:modified>
</cp:coreProperties>
</file>