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2" r:id="rId6"/>
    <p:sldId id="291" r:id="rId7"/>
    <p:sldId id="292" r:id="rId8"/>
    <p:sldId id="293" r:id="rId9"/>
    <p:sldId id="294" r:id="rId10"/>
    <p:sldId id="295" r:id="rId11"/>
    <p:sldId id="296" r:id="rId12"/>
    <p:sldId id="28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BE2557-0553-4625-BA33-A5D0919373AF}">
  <a:tblStyle styleId="{D2BE2557-0553-4625-BA33-A5D0919373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74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111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447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78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6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9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81193" y="247052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lang="en-US" sz="4800" b="1" dirty="0"/>
              <a:t>“HOW A NON CODER CAN MAKE A CAREER IN DATA SCIENCE”</a:t>
            </a:r>
            <a:endParaRPr sz="4800" b="1" dirty="0"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07" name="Google Shape;107;p14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08" name="Google Shape;10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How much coding is required?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5713BC-6800-480B-92C3-B0CCE62B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1872" y="2856380"/>
            <a:ext cx="6179494" cy="692294"/>
          </a:xfrm>
        </p:spPr>
        <p:txBody>
          <a:bodyPr/>
          <a:lstStyle/>
          <a:p>
            <a:pPr marL="123444" indent="0">
              <a:buNone/>
            </a:pPr>
            <a:r>
              <a:rPr lang="en-US" sz="2400" dirty="0"/>
              <a:t>Short Answer – Not very extensive. Certainly not extensive if you are just starting up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B97C49-1F0D-4B9B-B6E7-BDC1BA0A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34" y="1990950"/>
            <a:ext cx="3316431" cy="17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63F2635-F060-47F7-9B5A-2CB5EF591676}"/>
              </a:ext>
            </a:extLst>
          </p:cNvPr>
          <p:cNvSpPr txBox="1">
            <a:spLocks/>
          </p:cNvSpPr>
          <p:nvPr/>
        </p:nvSpPr>
        <p:spPr>
          <a:xfrm>
            <a:off x="1022819" y="4319174"/>
            <a:ext cx="10354229" cy="10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/>
              <a:t> Long Answer – There’s no escaping code. You need to be good at coding to make sure your projects are automated and scalable. This </a:t>
            </a:r>
            <a:r>
              <a:rPr lang="en-US" sz="2400" dirty="0" err="1"/>
              <a:t>diffrentaites</a:t>
            </a:r>
            <a:r>
              <a:rPr lang="en-US" sz="2400" dirty="0"/>
              <a:t> from a good data scientists to a great one.</a:t>
            </a:r>
          </a:p>
        </p:txBody>
      </p:sp>
    </p:spTree>
    <p:extLst>
      <p:ext uri="{BB962C8B-B14F-4D97-AF65-F5344CB8AC3E}">
        <p14:creationId xmlns:p14="http://schemas.microsoft.com/office/powerpoint/2010/main" val="33785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</a:pPr>
            <a:r>
              <a:rPr lang="en-US" dirty="0"/>
              <a:t>Sample set of questions you are expected to solve in daily life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5591808-91F2-4E54-95C7-72FC1FB0B1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8556" y="2066641"/>
            <a:ext cx="7604334" cy="3304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7AF421-936F-457E-A13D-CAC8A8CD1374}"/>
              </a:ext>
            </a:extLst>
          </p:cNvPr>
          <p:cNvSpPr txBox="1"/>
          <p:nvPr/>
        </p:nvSpPr>
        <p:spPr>
          <a:xfrm>
            <a:off x="581192" y="5542793"/>
            <a:ext cx="9855485" cy="106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total amount each customer spent at the restaurant?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days has each customer visited the restaurant?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the first item from the menu purchased by each customer?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/>
        </p:nvSpPr>
        <p:spPr>
          <a:xfrm>
            <a:off x="2780146" y="2558473"/>
            <a:ext cx="647469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Questions ?</a:t>
            </a:r>
            <a:endParaRPr sz="9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96" name="Google Shape;496;p42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497" name="Google Shape;497;p42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498" name="Google Shape;498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7355" y="1749939"/>
            <a:ext cx="4093650" cy="37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27719" y="1749939"/>
            <a:ext cx="4609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mic Sans MS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Spamming on the chat window</a:t>
            </a:r>
            <a:br>
              <a:rPr lang="en-US" sz="1800" b="0" i="0" u="none" strike="noStrike" cap="non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mic Sans MS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 should be relevant to the current topic</a:t>
            </a: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mic Sans MS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Phones to be switched off</a:t>
            </a: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mic Sans MS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down the important points on a notepad</a:t>
            </a:r>
            <a:endParaRPr sz="1800" b="0" i="0" u="none" strike="noStrike" cap="non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8" name="Google Shape;98;p13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99" name="Google Shape;99;p13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00" name="Google Shape;100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14" name="Google Shape;114;p15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15" name="Google Shape;11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937" y="1500362"/>
            <a:ext cx="2485108" cy="248510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18" name="Google Shape;118;p15"/>
          <p:cNvSpPr txBox="1"/>
          <p:nvPr/>
        </p:nvSpPr>
        <p:spPr>
          <a:xfrm>
            <a:off x="1138937" y="4371276"/>
            <a:ext cx="25773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4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Sreemanta Kesh</a:t>
            </a:r>
            <a:endParaRPr lang="en-US"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DataFolkz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Mentor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367242" y="1159778"/>
            <a:ext cx="2577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Experience-</a:t>
            </a:r>
            <a:endParaRPr sz="2400" b="1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769915" y="1720122"/>
            <a:ext cx="41609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Assistant Manager,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Scientist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Deloitte India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790254" y="2677190"/>
            <a:ext cx="45867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Former Data Scientist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Accenture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728806" y="3393846"/>
            <a:ext cx="44316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Science Mentor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Datafolkz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 rot="10800000" flipH="1">
            <a:off x="6451134" y="1603966"/>
            <a:ext cx="4798503" cy="17477"/>
          </a:xfrm>
          <a:prstGeom prst="straightConnector1">
            <a:avLst/>
          </a:prstGeom>
          <a:noFill/>
          <a:ln w="12700" cap="rnd" cmpd="sng">
            <a:solidFill>
              <a:srgbClr val="4511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5"/>
          <p:cNvSpPr txBox="1"/>
          <p:nvPr/>
        </p:nvSpPr>
        <p:spPr>
          <a:xfrm>
            <a:off x="6367242" y="4267776"/>
            <a:ext cx="2577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Education-</a:t>
            </a:r>
            <a:endParaRPr sz="2400" b="1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>
            <a:off x="6451134" y="4667180"/>
            <a:ext cx="4798503" cy="44784"/>
          </a:xfrm>
          <a:prstGeom prst="straightConnector1">
            <a:avLst/>
          </a:prstGeom>
          <a:noFill/>
          <a:ln w="12700" cap="rnd" cmpd="sng">
            <a:solidFill>
              <a:srgbClr val="4511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5"/>
          <p:cNvSpPr/>
          <p:nvPr/>
        </p:nvSpPr>
        <p:spPr>
          <a:xfrm>
            <a:off x="6728806" y="4571331"/>
            <a:ext cx="402413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Bachelor of Technology-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BTech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Civil Engineering.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3" grpId="0"/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About me 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Journey from a non coder to Data Scientist</a:t>
            </a:r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Road Map in Becoming a Data Scientist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How much coding is required</a:t>
            </a:r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Sample set of questions you are expected to solve in daily life</a:t>
            </a:r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Questions</a:t>
            </a:r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Datafolkz</a:t>
            </a:r>
            <a:r>
              <a:rPr lang="en-US" dirty="0"/>
              <a:t> is here to help</a:t>
            </a: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35" name="Google Shape;135;p16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36" name="Google Shape;13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About Me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4785-6735-406E-A4D6-0E859932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11318"/>
            <a:ext cx="7175797" cy="644897"/>
          </a:xfrm>
        </p:spPr>
        <p:txBody>
          <a:bodyPr/>
          <a:lstStyle/>
          <a:p>
            <a:pPr marL="123444" indent="0">
              <a:buNone/>
            </a:pPr>
            <a:r>
              <a:rPr lang="en-US" sz="2400" dirty="0"/>
              <a:t>Graduated as a Civil Engineer in the Year 2015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EF12B5-D903-4224-AA83-CCB9777DC9E1}"/>
              </a:ext>
            </a:extLst>
          </p:cNvPr>
          <p:cNvSpPr txBox="1">
            <a:spLocks/>
          </p:cNvSpPr>
          <p:nvPr/>
        </p:nvSpPr>
        <p:spPr>
          <a:xfrm>
            <a:off x="4641225" y="2856215"/>
            <a:ext cx="7175797" cy="64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/>
              <a:t>Placed at Accenture from college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161578-780D-479E-AB49-55FF013512FC}"/>
              </a:ext>
            </a:extLst>
          </p:cNvPr>
          <p:cNvSpPr txBox="1">
            <a:spLocks/>
          </p:cNvSpPr>
          <p:nvPr/>
        </p:nvSpPr>
        <p:spPr>
          <a:xfrm>
            <a:off x="581192" y="3726073"/>
            <a:ext cx="7175797" cy="64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 err="1"/>
              <a:t>Satarted</a:t>
            </a:r>
            <a:r>
              <a:rPr lang="en-US" sz="2400" dirty="0"/>
              <a:t> working as Software Tester. Hated my Job.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6D590B-AEA2-4035-8135-AAD055D81EF7}"/>
              </a:ext>
            </a:extLst>
          </p:cNvPr>
          <p:cNvSpPr txBox="1">
            <a:spLocks/>
          </p:cNvSpPr>
          <p:nvPr/>
        </p:nvSpPr>
        <p:spPr>
          <a:xfrm>
            <a:off x="4641225" y="4494811"/>
            <a:ext cx="7175797" cy="64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/>
              <a:t>Decided to prepare for CAT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4726256-0776-4D03-9EBF-5658D664703E}"/>
              </a:ext>
            </a:extLst>
          </p:cNvPr>
          <p:cNvSpPr txBox="1">
            <a:spLocks/>
          </p:cNvSpPr>
          <p:nvPr/>
        </p:nvSpPr>
        <p:spPr>
          <a:xfrm>
            <a:off x="581191" y="5141497"/>
            <a:ext cx="7175797" cy="64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/>
              <a:t>Two failed attempts 2016 and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About Me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4785-6735-406E-A4D6-0E859932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754" y="2798784"/>
            <a:ext cx="8085762" cy="2245827"/>
          </a:xfrm>
        </p:spPr>
        <p:txBody>
          <a:bodyPr/>
          <a:lstStyle/>
          <a:p>
            <a:pPr marL="123444" indent="0">
              <a:buNone/>
            </a:pPr>
            <a:r>
              <a:rPr lang="en-US" sz="6000" dirty="0"/>
              <a:t>MBA was my only plan.  What next now?</a:t>
            </a:r>
          </a:p>
        </p:txBody>
      </p:sp>
    </p:spTree>
    <p:extLst>
      <p:ext uri="{BB962C8B-B14F-4D97-AF65-F5344CB8AC3E}">
        <p14:creationId xmlns:p14="http://schemas.microsoft.com/office/powerpoint/2010/main" val="34459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My Data Science Journey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4785-6735-406E-A4D6-0E859932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693" y="2061179"/>
            <a:ext cx="9431675" cy="1013801"/>
          </a:xfrm>
        </p:spPr>
        <p:txBody>
          <a:bodyPr/>
          <a:lstStyle/>
          <a:p>
            <a:pPr marL="123444" indent="0">
              <a:buNone/>
            </a:pPr>
            <a:r>
              <a:rPr lang="en-US" dirty="0"/>
              <a:t>By now, I had decided to continue working in the IT Industry as by the time of two failed attempts I’d already had 2+ years of experience in the Industry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F66D35-A4AD-4797-AAE2-8F7FB6C4254D}"/>
              </a:ext>
            </a:extLst>
          </p:cNvPr>
          <p:cNvSpPr txBox="1">
            <a:spLocks/>
          </p:cNvSpPr>
          <p:nvPr/>
        </p:nvSpPr>
        <p:spPr>
          <a:xfrm>
            <a:off x="400692" y="2796424"/>
            <a:ext cx="9431675" cy="101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dirty="0"/>
              <a:t>2018 January – Started reaching out to my friends. How to learn code. What to learn and from where to learn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51A64D-4F69-4431-8DA1-5E800BFD504B}"/>
              </a:ext>
            </a:extLst>
          </p:cNvPr>
          <p:cNvSpPr txBox="1">
            <a:spLocks/>
          </p:cNvSpPr>
          <p:nvPr/>
        </p:nvSpPr>
        <p:spPr>
          <a:xfrm>
            <a:off x="400692" y="3420203"/>
            <a:ext cx="9431675" cy="101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dirty="0"/>
              <a:t>2018 Feb – Started learning Python. Wrote my first code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00A7AC-CB59-428D-ADBC-2F842702EFF1}"/>
              </a:ext>
            </a:extLst>
          </p:cNvPr>
          <p:cNvSpPr txBox="1">
            <a:spLocks/>
          </p:cNvSpPr>
          <p:nvPr/>
        </p:nvSpPr>
        <p:spPr>
          <a:xfrm>
            <a:off x="400691" y="4101435"/>
            <a:ext cx="10633754" cy="101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dirty="0"/>
              <a:t>2018 Feb –December – Learning Data Science by following Data  </a:t>
            </a:r>
            <a:r>
              <a:rPr lang="en-US" dirty="0" err="1"/>
              <a:t>Scientsits</a:t>
            </a:r>
            <a:r>
              <a:rPr lang="en-US" dirty="0"/>
              <a:t> of Facebook/Google in LinkedIn. Was lucky enough to get an internship where I learned the </a:t>
            </a:r>
            <a:r>
              <a:rPr lang="en-US" dirty="0" err="1"/>
              <a:t>actualy</a:t>
            </a:r>
            <a:r>
              <a:rPr lang="en-US" dirty="0"/>
              <a:t> application of these concepts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798BD78-3AE5-4DE4-B5C5-E2E8359C3E64}"/>
              </a:ext>
            </a:extLst>
          </p:cNvPr>
          <p:cNvSpPr txBox="1">
            <a:spLocks/>
          </p:cNvSpPr>
          <p:nvPr/>
        </p:nvSpPr>
        <p:spPr>
          <a:xfrm>
            <a:off x="400691" y="5199126"/>
            <a:ext cx="10633754" cy="101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dirty="0"/>
              <a:t>2019 Jan – Internship Over. How do I keep learning and stay updated?</a:t>
            </a:r>
          </a:p>
          <a:p>
            <a:pPr marL="123444" indent="0">
              <a:buFont typeface="Noto Sans Symbols"/>
              <a:buNone/>
            </a:pPr>
            <a:r>
              <a:rPr lang="en-US" dirty="0"/>
              <a:t>How do I target a DS Job?</a:t>
            </a:r>
          </a:p>
          <a:p>
            <a:pPr marL="123444" indent="0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Data Science RoadMap 2022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5713BC-6800-480B-92C3-B0CCE62B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1830" y="2817832"/>
            <a:ext cx="2784295" cy="692294"/>
          </a:xfrm>
        </p:spPr>
        <p:txBody>
          <a:bodyPr/>
          <a:lstStyle/>
          <a:p>
            <a:pPr marL="123444" indent="0">
              <a:buNone/>
            </a:pPr>
            <a:r>
              <a:rPr lang="en-US" sz="2400" dirty="0"/>
              <a:t>Learning Timeline -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68D3F8-0BCD-4A22-BD07-45A5A0626C4E}"/>
              </a:ext>
            </a:extLst>
          </p:cNvPr>
          <p:cNvSpPr txBox="1">
            <a:spLocks/>
          </p:cNvSpPr>
          <p:nvPr/>
        </p:nvSpPr>
        <p:spPr>
          <a:xfrm>
            <a:off x="5476125" y="2961784"/>
            <a:ext cx="2196958" cy="4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en-US" sz="2400" dirty="0"/>
              <a:t>4-6 months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1FFFC2-E496-44CB-8295-226580ED4207}"/>
              </a:ext>
            </a:extLst>
          </p:cNvPr>
          <p:cNvSpPr txBox="1">
            <a:spLocks/>
          </p:cNvSpPr>
          <p:nvPr/>
        </p:nvSpPr>
        <p:spPr>
          <a:xfrm>
            <a:off x="493161" y="4024900"/>
            <a:ext cx="10203349" cy="69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dirty="0"/>
              <a:t>Anything between 10–12 </a:t>
            </a:r>
            <a:r>
              <a:rPr lang="en-US" dirty="0" err="1"/>
              <a:t>hrs</a:t>
            </a:r>
            <a:r>
              <a:rPr lang="en-US" dirty="0"/>
              <a:t> a week stretched for continuous 18–20 weeks should be enough. Remember consistency is the key, remaining consistent can be a big challenge and this where most learners break.</a:t>
            </a:r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F2E0D4-ACA4-4C01-BE9D-F5C86EB2107B}"/>
              </a:ext>
            </a:extLst>
          </p:cNvPr>
          <p:cNvSpPr txBox="1">
            <a:spLocks/>
          </p:cNvSpPr>
          <p:nvPr/>
        </p:nvSpPr>
        <p:spPr>
          <a:xfrm>
            <a:off x="400692" y="5029772"/>
            <a:ext cx="10203349" cy="69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dirty="0"/>
              <a:t> In this case, you don't have the burden of working 6–8hrs a day and you can devote more time to learning. If you can manage 20+ </a:t>
            </a:r>
            <a:r>
              <a:rPr lang="en-US" dirty="0" err="1"/>
              <a:t>hrs</a:t>
            </a:r>
            <a:r>
              <a:rPr lang="en-US" dirty="0"/>
              <a:t> week 10–12 weeks you should be ready and if you are choosing a training program select one that fits this timeline.</a:t>
            </a: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9DC0C0-F18F-4D36-A468-8EF257EC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00892"/>
            <a:ext cx="2056330" cy="136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Data Science RoadMap 2022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9057" y="25167"/>
            <a:ext cx="12040998" cy="6753138"/>
            <a:chOff x="109057" y="25167"/>
            <a:chExt cx="12040998" cy="6753138"/>
          </a:xfrm>
        </p:grpSpPr>
        <p:sp>
          <p:nvSpPr>
            <p:cNvPr id="161" name="Google Shape;161;p19"/>
            <p:cNvSpPr/>
            <p:nvPr/>
          </p:nvSpPr>
          <p:spPr>
            <a:xfrm>
              <a:off x="109057" y="109057"/>
              <a:ext cx="11979479" cy="6669248"/>
            </a:xfrm>
            <a:prstGeom prst="rect">
              <a:avLst/>
            </a:prstGeom>
            <a:noFill/>
            <a:ln w="22225" cap="rnd" cmpd="sng">
              <a:solidFill>
                <a:srgbClr val="380E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041" y="25167"/>
              <a:ext cx="1546014" cy="394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5713BC-6800-480B-92C3-B0CCE62B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6114" y="2389671"/>
            <a:ext cx="4438435" cy="692294"/>
          </a:xfrm>
        </p:spPr>
        <p:txBody>
          <a:bodyPr/>
          <a:lstStyle/>
          <a:p>
            <a:pPr marL="123444" indent="0">
              <a:buNone/>
            </a:pPr>
            <a:r>
              <a:rPr lang="en-US" sz="2400" dirty="0"/>
              <a:t>Data Science Skill Set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1FFFC2-E496-44CB-8295-226580ED4207}"/>
              </a:ext>
            </a:extLst>
          </p:cNvPr>
          <p:cNvSpPr txBox="1">
            <a:spLocks/>
          </p:cNvSpPr>
          <p:nvPr/>
        </p:nvSpPr>
        <p:spPr>
          <a:xfrm>
            <a:off x="493161" y="3429000"/>
            <a:ext cx="10203349" cy="69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dirty="0"/>
              <a:t>Here’s the list of skills you should acquire before applying for a Data Science job:</a:t>
            </a:r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F2E0D4-ACA4-4C01-BE9D-F5C86EB2107B}"/>
              </a:ext>
            </a:extLst>
          </p:cNvPr>
          <p:cNvSpPr txBox="1">
            <a:spLocks/>
          </p:cNvSpPr>
          <p:nvPr/>
        </p:nvSpPr>
        <p:spPr>
          <a:xfrm>
            <a:off x="493161" y="4294811"/>
            <a:ext cx="1376737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1. Python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679BC1-C1E1-41F6-BA49-D057D947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9311"/>
            <a:ext cx="2965297" cy="11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359C865-4D68-4C40-B6F3-F6876AD27626}"/>
              </a:ext>
            </a:extLst>
          </p:cNvPr>
          <p:cNvSpPr txBox="1">
            <a:spLocks/>
          </p:cNvSpPr>
          <p:nvPr/>
        </p:nvSpPr>
        <p:spPr>
          <a:xfrm>
            <a:off x="431642" y="4617396"/>
            <a:ext cx="4294472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2. Statistics and Machine Learning</a:t>
            </a:r>
            <a:endParaRPr lang="en-US"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8167710-B438-4EA5-8173-DC1D846666EC}"/>
              </a:ext>
            </a:extLst>
          </p:cNvPr>
          <p:cNvSpPr txBox="1">
            <a:spLocks/>
          </p:cNvSpPr>
          <p:nvPr/>
        </p:nvSpPr>
        <p:spPr>
          <a:xfrm>
            <a:off x="411221" y="4968527"/>
            <a:ext cx="5455450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3. One Data Viz. Tool – Tableau/Powe BI</a:t>
            </a:r>
            <a:endParaRPr lang="en-US" sz="24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E9119C0-A4B5-4091-8406-AAD263E7E8AB}"/>
              </a:ext>
            </a:extLst>
          </p:cNvPr>
          <p:cNvSpPr txBox="1">
            <a:spLocks/>
          </p:cNvSpPr>
          <p:nvPr/>
        </p:nvSpPr>
        <p:spPr>
          <a:xfrm>
            <a:off x="399824" y="5291112"/>
            <a:ext cx="5455450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4. SQL</a:t>
            </a:r>
            <a:endParaRPr lang="en-US" sz="24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C4CBB96-9C20-49AB-87E5-3E4033F5DADF}"/>
              </a:ext>
            </a:extLst>
          </p:cNvPr>
          <p:cNvSpPr txBox="1">
            <a:spLocks/>
          </p:cNvSpPr>
          <p:nvPr/>
        </p:nvSpPr>
        <p:spPr>
          <a:xfrm>
            <a:off x="411221" y="5291112"/>
            <a:ext cx="5455450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4. SQL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CA89C46-9EE3-4A53-A9A0-96A8FD8EB4F9}"/>
              </a:ext>
            </a:extLst>
          </p:cNvPr>
          <p:cNvSpPr txBox="1">
            <a:spLocks/>
          </p:cNvSpPr>
          <p:nvPr/>
        </p:nvSpPr>
        <p:spPr>
          <a:xfrm>
            <a:off x="399823" y="5579623"/>
            <a:ext cx="10819557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5. Exposure to at least one cloud platforms from AWS/Azure/GCP (good to have) 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C594C7C-63B1-47A1-92A3-431151B52158}"/>
              </a:ext>
            </a:extLst>
          </p:cNvPr>
          <p:cNvSpPr txBox="1">
            <a:spLocks/>
          </p:cNvSpPr>
          <p:nvPr/>
        </p:nvSpPr>
        <p:spPr>
          <a:xfrm>
            <a:off x="338304" y="5884922"/>
            <a:ext cx="8394855" cy="45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None/>
            </a:pPr>
            <a:r>
              <a:rPr lang="en-US" b="1" i="1" dirty="0"/>
              <a:t>6. Exposure to at least one web frameworks Flask/Django (good to have)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2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587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Segoe UI</vt:lpstr>
      <vt:lpstr>Comic Sans MS</vt:lpstr>
      <vt:lpstr>Calibri</vt:lpstr>
      <vt:lpstr>Gill Sans</vt:lpstr>
      <vt:lpstr>Arial</vt:lpstr>
      <vt:lpstr>Dividend</vt:lpstr>
      <vt:lpstr>“HOW A NON CODER CAN MAKE A CAREER IN DATA SCIENCE”</vt:lpstr>
      <vt:lpstr>PowerPoint Presentation</vt:lpstr>
      <vt:lpstr>PowerPoint Presentation</vt:lpstr>
      <vt:lpstr>SESSION AGENDA</vt:lpstr>
      <vt:lpstr>About Me</vt:lpstr>
      <vt:lpstr>About Me</vt:lpstr>
      <vt:lpstr>My Data Science Journey</vt:lpstr>
      <vt:lpstr>Data Science RoadMap 2022</vt:lpstr>
      <vt:lpstr>Data Science RoadMap 2022</vt:lpstr>
      <vt:lpstr>How much coding is required?</vt:lpstr>
      <vt:lpstr>Sample set of questions you are expected to solve in daily life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Kesh, Sreemanta</dc:creator>
  <cp:lastModifiedBy>Kesh, Sreemanta</cp:lastModifiedBy>
  <cp:revision>21</cp:revision>
  <dcterms:modified xsi:type="dcterms:W3CDTF">2022-01-12T08:41:39Z</dcterms:modified>
</cp:coreProperties>
</file>