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5" r:id="rId18"/>
    <p:sldId id="273" r:id="rId19"/>
    <p:sldId id="278" r:id="rId20"/>
    <p:sldId id="276" r:id="rId21"/>
    <p:sldId id="274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DB66-3CE1-454A-875A-497AFC4B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6A64-9F23-40B1-B580-CB9EA5915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D7AF-8A24-4B87-AE2B-1DFEF0A4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B487-B08F-404D-AB2E-9097564D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7B68-42D8-4ADD-ABAE-AB0EC3D3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9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2E87-7959-48AC-9F0B-D7C0C2C1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011BD-7184-4249-B626-FE2D0A22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1F40F-F477-4B9F-81C6-B412F05E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B918-ACE4-4801-894E-90993DFD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D93B-50A5-49FA-A842-E1EF06A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49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BD64E-4413-42C7-9B28-FD541F7A2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823EC-7DAB-40F4-85AA-ACFAA15B8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218C-100E-441C-BD01-C98DD41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9649-EBFE-42AB-BB79-43D6ACF5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3A9F2-BAA9-44FB-A7FB-D516A27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0148-579A-46B4-867C-3EB83823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B5EA-6482-45E4-B6E3-620912DC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EDF7-9D24-4527-BD60-36A622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3F2A-F7F8-4F4E-991F-E09D637E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8B73-B1AB-4002-B126-34E2E60A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5A8F-6551-4EF6-BFFF-AACD498A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A218-3216-4FA6-845F-AA763265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91AB-3C51-4307-8B74-D830B45D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B796-A853-451B-B5D2-207452C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3BD0-7D0C-411D-944A-25896B2F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4335-0BB3-4808-B3C1-75A9E97B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6E8BB-F6B3-4C9E-A373-54CDEAB0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49E8-0379-4159-8E1A-91FA1C54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270C-81CF-47E6-B42C-22674D54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8B6E9-2C4C-4C0C-8CC7-752704F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20D1-A6C7-437C-8F18-E983989F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3247-A034-4B36-801B-8DE4DF2B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4A963-9F01-4A48-AF13-0D89B69D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E925-4926-4A09-880F-5B967ED2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FF8C6-6525-4795-8E00-E41841A62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586B-3376-4837-A697-84269E535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29762-BC1A-476C-90B3-5690169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DE26C-F4C3-4E63-BA2A-8DB8FA07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0E924-34A7-463D-B053-681CD0A3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0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DFBC-0259-4453-8A11-AB8AB4D4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9821B-CF8D-471F-BFA1-9DD71C2A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E273F-FE65-4412-B5AD-6502EC6E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F667-E936-44F6-9F25-00A29B5C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02811-2791-42D4-9596-F48D0E22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C37C4-30BE-4EBB-B984-36419393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C522-D887-42D6-9C48-7CFF4246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D2F4-CDD1-4ED9-ABCA-328D06D7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2C0C-F437-47C8-BE11-74565D46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DB2A-BD63-4671-908B-8BA58CD7C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78D4-2BF4-48A9-8D84-71DD8BEB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9CE5-B2B5-4060-827F-485FB7A0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2CAA-7FFB-46E0-9F7E-DF1DD748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2651-223E-4599-93CB-A294047C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7F1B6-27D6-4BA6-A3D5-9FF6E98C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7053A-C3C2-401F-BFFF-B0E6FF21C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723F-3F11-49C6-A35F-1BBB390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19FA-90F3-4DFB-BF63-CDA98840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DFD0-69A2-4688-B8B8-994F1DC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C505F-2C38-411C-8A7C-0D71C2BB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2371-BB0F-4EF9-ACD0-CF145739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484D-7C84-4631-8B43-09FBF19E2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0A94-4218-4B3A-962A-AF8AC08EA58D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0D18-51A1-485F-BA70-CF897938B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3C60-23FE-4C7D-8C40-8FECAC37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B7182-8E15-4DE4-835B-4D3A39B6D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anikanusheela/flight-departure-delay-prediction-417240a72e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4F21FC-98E1-49BD-91CA-22BF8F99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4045CA-DF5A-4BB1-8096-99916011A70F}"/>
              </a:ext>
            </a:extLst>
          </p:cNvPr>
          <p:cNvSpPr/>
          <p:nvPr/>
        </p:nvSpPr>
        <p:spPr>
          <a:xfrm>
            <a:off x="10217426" y="450574"/>
            <a:ext cx="1709531" cy="5963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F4C41-A30A-4676-92F5-C57F3D2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9B7879-F342-4872-816A-651B1EB1A6B3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3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6CC259-0FA2-4BA7-8741-0FF7E217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5B08FF-0CD7-4120-96AE-039C4BD88952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7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A3D98A-A882-4815-981D-FCC23359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C496B8-8121-4B9C-B07C-770576F47865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9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1844EC-F6DD-443E-8B5B-2D52B21D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58A361-E1FC-4FA0-86B3-0B92C0CA3089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2D7ED-216A-4FDF-BB3B-98DB01E9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6184F-7A3C-4EB7-B459-DCDF6D0D5A29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0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FE7C-0A3A-4D62-AEB3-2F731C70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Popular 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A4B9-B1BE-4BF9-90DC-EA569687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510748"/>
            <a:ext cx="10942983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Bagging</a:t>
            </a:r>
          </a:p>
          <a:p>
            <a:r>
              <a:rPr lang="en-IN" dirty="0"/>
              <a:t>Bagging Tree Classifier</a:t>
            </a:r>
          </a:p>
          <a:p>
            <a:r>
              <a:rPr lang="en-IN" dirty="0"/>
              <a:t>Random Forest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Boosting</a:t>
            </a:r>
          </a:p>
          <a:p>
            <a:r>
              <a:rPr lang="en-IN" dirty="0"/>
              <a:t>Adaptive Boosting</a:t>
            </a:r>
          </a:p>
          <a:p>
            <a:r>
              <a:rPr lang="en-IN" dirty="0"/>
              <a:t>Gradient Boosted Trees</a:t>
            </a:r>
          </a:p>
          <a:p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59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5828-6A7A-4794-BA0A-A449351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637B-296C-4F0F-BB59-5E151708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dataset is used</a:t>
            </a:r>
          </a:p>
          <a:p>
            <a:r>
              <a:rPr lang="en-IN" dirty="0"/>
              <a:t>Considers no. of features at a node randomly</a:t>
            </a:r>
          </a:p>
          <a:p>
            <a:r>
              <a:rPr lang="en-IN" dirty="0"/>
              <a:t>No. of random features considered at each node = sqrt(N)</a:t>
            </a:r>
          </a:p>
          <a:p>
            <a:r>
              <a:rPr lang="en-IN" dirty="0"/>
              <a:t>Trees are grown to full length until the stopping criterion is reached</a:t>
            </a:r>
          </a:p>
          <a:p>
            <a:r>
              <a:rPr lang="en-IN" dirty="0"/>
              <a:t>All the trees are independent of each other</a:t>
            </a:r>
          </a:p>
          <a:p>
            <a:r>
              <a:rPr lang="en-IN" dirty="0"/>
              <a:t>Test data set is passed through all the trees.</a:t>
            </a:r>
          </a:p>
          <a:p>
            <a:r>
              <a:rPr lang="en-IN" dirty="0"/>
              <a:t>Final prediction is taken as the majority vote of all the tress in case of classification and in case of regression final value is the average of all the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56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56221F-2174-415A-A646-F94F2949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942628"/>
            <a:ext cx="952632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F8C4-B607-4646-AF1E-3862424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720B-A0E6-4654-8C8A-0C1C9246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subset of the total data points are used in training</a:t>
            </a:r>
          </a:p>
          <a:p>
            <a:r>
              <a:rPr lang="en-IN" dirty="0"/>
              <a:t>Only one feature the most important feature is considered at the node</a:t>
            </a:r>
          </a:p>
          <a:p>
            <a:r>
              <a:rPr lang="en-IN" dirty="0"/>
              <a:t>We have stumps instead of trees. Meaning just a single node.</a:t>
            </a:r>
          </a:p>
          <a:p>
            <a:r>
              <a:rPr lang="en-IN" dirty="0"/>
              <a:t>Trees are dependent on the test performance of the previous tree.</a:t>
            </a:r>
          </a:p>
          <a:p>
            <a:r>
              <a:rPr lang="en-IN" dirty="0"/>
              <a:t>Miss-classified samples in T1 are weighed heavily in T2 thus encouraging the </a:t>
            </a:r>
          </a:p>
          <a:p>
            <a:r>
              <a:rPr lang="en-IN" dirty="0"/>
              <a:t>Unlike Random Forest each trees here have their say according to how well they have performed.</a:t>
            </a:r>
          </a:p>
          <a:p>
            <a:r>
              <a:rPr lang="en-IN" dirty="0"/>
              <a:t>Meaning if T1 has a greater accuracy than T2 then it’s vote share will be more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60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60B47-9D0D-4A0C-A28A-D6FAAE02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469" y="927100"/>
            <a:ext cx="4437062" cy="47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554571-3CBA-4182-9925-BF544D02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B0066F-B33A-4F5E-929F-E23F2531A6B6}"/>
              </a:ext>
            </a:extLst>
          </p:cNvPr>
          <p:cNvSpPr/>
          <p:nvPr/>
        </p:nvSpPr>
        <p:spPr>
          <a:xfrm>
            <a:off x="10283686" y="755374"/>
            <a:ext cx="1709531" cy="5963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EE98F-99A3-4D1F-AE5F-93E1D71F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F282-44FF-4010-94A2-298374E6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1354-8EF0-4F48-99A4-30909F5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subset of the total data points are used in training.</a:t>
            </a:r>
          </a:p>
          <a:p>
            <a:r>
              <a:rPr lang="en-IN" dirty="0"/>
              <a:t>Considers all features at the root node</a:t>
            </a:r>
          </a:p>
          <a:p>
            <a:r>
              <a:rPr lang="en-IN" dirty="0"/>
              <a:t>Trees are grown to full length.</a:t>
            </a:r>
          </a:p>
          <a:p>
            <a:r>
              <a:rPr lang="en-IN" dirty="0"/>
              <a:t>Tress are dependent on each other.</a:t>
            </a:r>
          </a:p>
          <a:p>
            <a:r>
              <a:rPr lang="en-IN" dirty="0"/>
              <a:t>We try to minimize the loss/cost or errors in T1 by introducing </a:t>
            </a:r>
            <a:r>
              <a:rPr lang="en-IN" dirty="0" err="1"/>
              <a:t>th</a:t>
            </a:r>
            <a:r>
              <a:rPr lang="en-IN" dirty="0"/>
              <a:t> concept of learning rate and then build another Tree T2.</a:t>
            </a:r>
          </a:p>
          <a:p>
            <a:r>
              <a:rPr lang="en-IN" dirty="0"/>
              <a:t>Optimizing process is similar to what we saw in Linear Regression using gradient descent method.</a:t>
            </a:r>
          </a:p>
          <a:p>
            <a:r>
              <a:rPr lang="en-IN" dirty="0"/>
              <a:t>We keep making tress until and unless we cannot improve the process further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42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620EB-FE75-4876-B7F7-95B88BF6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" y="2216301"/>
            <a:ext cx="11949206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7222-6E5C-45FB-AE2E-9A81C61E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6585-0F1F-41E9-8D80-85A2326E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https://medium.com/@banikanusheela/flight-departure-delay-prediction-417240a72ea4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3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7775DE-016A-459F-929F-00203960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02F854-4C2E-4BAD-AFD2-0D7F74CA39E9}"/>
              </a:ext>
            </a:extLst>
          </p:cNvPr>
          <p:cNvSpPr/>
          <p:nvPr/>
        </p:nvSpPr>
        <p:spPr>
          <a:xfrm>
            <a:off x="10376452" y="649356"/>
            <a:ext cx="1709531" cy="59634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9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7E1A-F3BC-4A26-90C9-C935D7E6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531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E973CA-6CCA-48F7-9042-B720D0AF12EA}"/>
              </a:ext>
            </a:extLst>
          </p:cNvPr>
          <p:cNvSpPr/>
          <p:nvPr/>
        </p:nvSpPr>
        <p:spPr>
          <a:xfrm>
            <a:off x="10257183" y="4359964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8E4C0-616B-4DBE-9849-38464BA3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7494"/>
          <a:stretch/>
        </p:blipFill>
        <p:spPr>
          <a:xfrm>
            <a:off x="424071" y="1238742"/>
            <a:ext cx="10984646" cy="53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49840-BDE8-435A-BEE4-B256DA30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5A61C9-BB9F-41FB-8A0A-0C1372F43E5E}"/>
              </a:ext>
            </a:extLst>
          </p:cNvPr>
          <p:cNvSpPr/>
          <p:nvPr/>
        </p:nvSpPr>
        <p:spPr>
          <a:xfrm>
            <a:off x="10283687" y="4492485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1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254F4-8D02-475A-AA6E-E45F2E16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891D34-F165-4834-8B85-F89ACC237A5B}"/>
              </a:ext>
            </a:extLst>
          </p:cNvPr>
          <p:cNvSpPr/>
          <p:nvPr/>
        </p:nvSpPr>
        <p:spPr>
          <a:xfrm>
            <a:off x="10363200" y="4505738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6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E025F-6DD4-4928-8F77-8BBE7522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7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1D3574-C7D5-4F41-B8D0-1D7D0233A6DE}"/>
              </a:ext>
            </a:extLst>
          </p:cNvPr>
          <p:cNvSpPr/>
          <p:nvPr/>
        </p:nvSpPr>
        <p:spPr>
          <a:xfrm>
            <a:off x="10363199" y="4532242"/>
            <a:ext cx="1709531" cy="2226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3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9A6135-7C0F-40B4-BAE8-78DB7ABD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79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D8E6F4-B71D-4B66-9538-E6D3195AF2BC}"/>
              </a:ext>
            </a:extLst>
          </p:cNvPr>
          <p:cNvSpPr/>
          <p:nvPr/>
        </p:nvSpPr>
        <p:spPr>
          <a:xfrm>
            <a:off x="10734261" y="5393635"/>
            <a:ext cx="1232453" cy="1351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91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303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 Ensemble Models</vt:lpstr>
      <vt:lpstr>Random Forest</vt:lpstr>
      <vt:lpstr>PowerPoint Presentation</vt:lpstr>
      <vt:lpstr>Adaptive boosting</vt:lpstr>
      <vt:lpstr>PowerPoint Presentation</vt:lpstr>
      <vt:lpstr>PowerPoint Presentation</vt:lpstr>
      <vt:lpstr>Gradient Boosted Trees</vt:lpstr>
      <vt:lpstr>PowerPoint Presentation</vt:lpstr>
      <vt:lpstr>Explore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Sreemanto Kesh</dc:creator>
  <cp:lastModifiedBy>Sreemanto Kesh</cp:lastModifiedBy>
  <cp:revision>12</cp:revision>
  <dcterms:created xsi:type="dcterms:W3CDTF">2018-12-10T16:54:06Z</dcterms:created>
  <dcterms:modified xsi:type="dcterms:W3CDTF">2019-08-12T20:10:00Z</dcterms:modified>
</cp:coreProperties>
</file>