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sldIdLst>
    <p:sldId id="298" r:id="rId4"/>
    <p:sldId id="299" r:id="rId5"/>
    <p:sldId id="300" r:id="rId6"/>
    <p:sldId id="301" r:id="rId7"/>
    <p:sldId id="303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88" autoAdjust="0"/>
  </p:normalViewPr>
  <p:slideViewPr>
    <p:cSldViewPr snapToGrid="0">
      <p:cViewPr>
        <p:scale>
          <a:sx n="75" d="100"/>
          <a:sy n="75" d="100"/>
        </p:scale>
        <p:origin x="93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273" y="-12700"/>
            <a:ext cx="12191980" cy="6858000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1900" y="1561622"/>
            <a:ext cx="3797340" cy="134850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Algorithmic Trading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4640" y="3241675"/>
            <a:ext cx="3635375" cy="535940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endParaRPr lang="en-US" sz="2000" b="1" dirty="0">
              <a:solidFill>
                <a:schemeClr val="accent3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Sreemanta</a:t>
            </a:r>
            <a:r>
              <a:rPr lang="en-US" b="1" dirty="0">
                <a:solidFill>
                  <a:schemeClr val="accent3"/>
                </a:solidFill>
              </a:rPr>
              <a:t> kesh Julia Luz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77360" y="3093104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7000" contrast="15000"/>
                    </a14:imgEffect>
                    <a14:imgEffect>
                      <a14:colorTemperature colorTemp="6400"/>
                    </a14:imgEffect>
                    <a14:imgEffect>
                      <a14:saturation sat="167000"/>
                    </a14:imgEffect>
                    <a14:imgEffect>
                      <a14:sharpenSoften amoun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26434"/>
            <a:ext cx="12192000" cy="5575965"/>
          </a:xfrm>
          <a:prstGeom prst="rect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0" y="117404"/>
            <a:ext cx="12192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Table of Contents</a:t>
            </a:r>
            <a:endParaRPr lang="en-IN" sz="3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0" y="2114887"/>
            <a:ext cx="11023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INTRODUCTION TO ALGOTRADING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TERMINOLOGIES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THE STRATEGY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BACKTESTING THE STRATEGY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Introduction to Algo-Trading</a:t>
            </a:r>
            <a:endParaRPr lang="en-IN" sz="3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6608"/>
            <a:ext cx="12192000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b="1" dirty="0"/>
          </a:p>
          <a:p>
            <a:r>
              <a:rPr lang="en-US" sz="1800" b="1" dirty="0"/>
              <a:t>Normal trading</a:t>
            </a:r>
            <a:r>
              <a:rPr lang="en-US" sz="1800" dirty="0"/>
              <a:t> is simply doing trade </a:t>
            </a:r>
            <a:r>
              <a:rPr lang="en-US" sz="1800" b="1" dirty="0"/>
              <a:t>Manually </a:t>
            </a:r>
            <a:r>
              <a:rPr lang="en-US" sz="1800" dirty="0"/>
              <a:t>by trader i.e. Buying &amp; Selling stocks under the supervision of a human.</a:t>
            </a:r>
            <a:endParaRPr lang="en-US" sz="1800" dirty="0"/>
          </a:p>
          <a:p>
            <a:r>
              <a:rPr lang="en-US" sz="1800" dirty="0"/>
              <a:t>But there are limits for doing trade manually. Like constantly monitoring charts, human errors, emotional intervention affect strategies, delay in performing actions, etc.</a:t>
            </a:r>
            <a:endParaRPr lang="en-US" sz="1800" dirty="0"/>
          </a:p>
          <a:p>
            <a:r>
              <a:rPr lang="en-US" sz="1800" dirty="0">
                <a:solidFill>
                  <a:srgbClr val="292929"/>
                </a:solidFill>
              </a:rPr>
              <a:t>These factors might lead to failure in achieving targets of a trader.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292929"/>
              </a:solidFill>
            </a:endParaRPr>
          </a:p>
          <a:p>
            <a:endParaRPr lang="en-US" sz="1800" dirty="0">
              <a:solidFill>
                <a:srgbClr val="292929"/>
              </a:solidFill>
            </a:endParaRPr>
          </a:p>
          <a:p>
            <a:endParaRPr lang="en-US" sz="1800" dirty="0">
              <a:solidFill>
                <a:srgbClr val="292929"/>
              </a:solidFill>
            </a:endParaRPr>
          </a:p>
          <a:p>
            <a:r>
              <a:rPr lang="en-US" sz="1800" dirty="0">
                <a:solidFill>
                  <a:srgbClr val="292929"/>
                </a:solidFill>
              </a:rPr>
              <a:t>On the other hand, with the help of  </a:t>
            </a:r>
            <a:r>
              <a:rPr lang="en-US" sz="1800" b="1" dirty="0" err="1">
                <a:solidFill>
                  <a:srgbClr val="292929"/>
                </a:solidFill>
              </a:rPr>
              <a:t>AlgoTrading</a:t>
            </a:r>
            <a:r>
              <a:rPr lang="en-US" sz="1800" dirty="0">
                <a:solidFill>
                  <a:srgbClr val="292929"/>
                </a:solidFill>
              </a:rPr>
              <a:t>, trading process can be </a:t>
            </a:r>
            <a:r>
              <a:rPr lang="en-US" sz="1800" b="1" dirty="0">
                <a:solidFill>
                  <a:srgbClr val="292929"/>
                </a:solidFill>
              </a:rPr>
              <a:t>automated</a:t>
            </a:r>
            <a:r>
              <a:rPr lang="en-US" sz="1800" dirty="0">
                <a:solidFill>
                  <a:srgbClr val="292929"/>
                </a:solidFill>
              </a:rPr>
              <a:t>.</a:t>
            </a:r>
            <a:endParaRPr lang="en-US" sz="1800" dirty="0">
              <a:solidFill>
                <a:srgbClr val="292929"/>
              </a:solidFill>
            </a:endParaRPr>
          </a:p>
          <a:p>
            <a:r>
              <a:rPr lang="en-US" sz="1800" dirty="0" err="1">
                <a:solidFill>
                  <a:srgbClr val="292929"/>
                </a:solidFill>
                <a:effectLst/>
              </a:rPr>
              <a:t>AlgoTrading</a:t>
            </a:r>
            <a:r>
              <a:rPr lang="en-US" sz="1800" b="1" dirty="0">
                <a:solidFill>
                  <a:srgbClr val="292929"/>
                </a:solidFill>
                <a:effectLst/>
              </a:rPr>
              <a:t> </a:t>
            </a:r>
            <a:r>
              <a:rPr lang="en-US" sz="1800" dirty="0">
                <a:solidFill>
                  <a:srgbClr val="292929"/>
                </a:solidFill>
                <a:effectLst/>
              </a:rPr>
              <a:t>is a form of Automated trading that uses computer programs to analyze market data based on pre-defined parameters.</a:t>
            </a:r>
            <a:endParaRPr lang="en-US" sz="1800" dirty="0">
              <a:solidFill>
                <a:srgbClr val="292929"/>
              </a:solidFill>
              <a:effectLst/>
            </a:endParaRPr>
          </a:p>
          <a:p>
            <a:r>
              <a:rPr lang="en-US" sz="1800" dirty="0">
                <a:solidFill>
                  <a:srgbClr val="292929"/>
                </a:solidFill>
              </a:rPr>
              <a:t>Simply, trading will be done by the computers without any delay in action, without any emotions involved or with least errors possible.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252595" y="1190625"/>
            <a:ext cx="2701925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Normal Trading</a:t>
            </a:r>
            <a:endParaRPr lang="en-IN" sz="2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51960" y="3713480"/>
            <a:ext cx="270256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 err="1"/>
              <a:t>AlgoTrading</a:t>
            </a:r>
            <a:endParaRPr lang="en-IN" sz="2100" dirty="0"/>
          </a:p>
        </p:txBody>
      </p:sp>
      <p:pic>
        <p:nvPicPr>
          <p:cNvPr id="21" name="Graphic 20" descr="Programm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014796" y="5737828"/>
            <a:ext cx="873332" cy="873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endParaRPr lang="en-US" sz="2100" dirty="0"/>
          </a:p>
          <a:p>
            <a:pPr marL="0" indent="0">
              <a:buFont typeface="Arial" panose="020B0604020202090204" pitchFamily="34" charset="0"/>
              <a:buNone/>
            </a:pPr>
            <a:endParaRPr lang="en-US" sz="2100" dirty="0"/>
          </a:p>
          <a:p>
            <a:r>
              <a:rPr lang="en-US" sz="1800" b="0" i="0" dirty="0">
                <a:solidFill>
                  <a:srgbClr val="111111"/>
                </a:solidFill>
                <a:effectLst/>
              </a:rPr>
              <a:t>Everything can be 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automated</a:t>
            </a:r>
            <a:r>
              <a:rPr lang="en-US" sz="1800" i="0" dirty="0">
                <a:solidFill>
                  <a:srgbClr val="111111"/>
                </a:solidFill>
                <a:effectLst/>
              </a:rPr>
              <a:t>.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 No human intervention required.</a:t>
            </a:r>
            <a:endParaRPr lang="en-US" sz="1800" b="0" i="0" dirty="0">
              <a:solidFill>
                <a:srgbClr val="111111"/>
              </a:solidFill>
              <a:effectLst/>
            </a:endParaRPr>
          </a:p>
          <a:p>
            <a:r>
              <a:rPr lang="en-US" sz="1800" b="0" i="0" dirty="0">
                <a:solidFill>
                  <a:srgbClr val="111111"/>
                </a:solidFill>
                <a:effectLst/>
              </a:rPr>
              <a:t>Trade order placement is 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instant and accurate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.</a:t>
            </a:r>
            <a:endParaRPr lang="en-US" sz="1800" b="0" i="0" dirty="0">
              <a:solidFill>
                <a:srgbClr val="111111"/>
              </a:solidFill>
              <a:effectLst/>
            </a:endParaRPr>
          </a:p>
          <a:p>
            <a:r>
              <a:rPr lang="en-US" sz="1800" b="0" i="0" dirty="0">
                <a:solidFill>
                  <a:srgbClr val="111111"/>
                </a:solidFill>
                <a:effectLst/>
              </a:rPr>
              <a:t>Reduced risk of 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manual errors 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when placing trades.</a:t>
            </a:r>
            <a:endParaRPr lang="en-US" sz="1800" b="0" i="0" dirty="0">
              <a:solidFill>
                <a:srgbClr val="111111"/>
              </a:solidFill>
              <a:effectLst/>
            </a:endParaRPr>
          </a:p>
          <a:p>
            <a:r>
              <a:rPr lang="en-US" sz="1800" b="0" i="0" dirty="0">
                <a:solidFill>
                  <a:srgbClr val="111111"/>
                </a:solidFill>
                <a:effectLst/>
              </a:rPr>
              <a:t>Algo-trading can be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 </a:t>
            </a:r>
            <a:r>
              <a:rPr lang="en-US" sz="1800" b="1" i="0" dirty="0" err="1">
                <a:solidFill>
                  <a:srgbClr val="111111"/>
                </a:solidFill>
                <a:effectLst/>
              </a:rPr>
              <a:t>backtested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using historical and real-time data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 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to test the strategy.</a:t>
            </a:r>
            <a:endParaRPr lang="en-US" sz="1800" b="0" i="0" dirty="0">
              <a:solidFill>
                <a:srgbClr val="111111"/>
              </a:solidFill>
              <a:effectLst/>
            </a:endParaRPr>
          </a:p>
          <a:p>
            <a:r>
              <a:rPr lang="en-US" sz="1800" b="0" i="0" dirty="0">
                <a:solidFill>
                  <a:srgbClr val="111111"/>
                </a:solidFill>
                <a:effectLst/>
              </a:rPr>
              <a:t>Reduced the possibility of mistakes by human traders based on </a:t>
            </a:r>
            <a:r>
              <a:rPr lang="en-US" sz="1800" b="1" i="0" dirty="0">
                <a:solidFill>
                  <a:srgbClr val="111111"/>
                </a:solidFill>
                <a:effectLst/>
              </a:rPr>
              <a:t>emotional and psychological factors</a:t>
            </a:r>
            <a:r>
              <a:rPr lang="en-US" sz="1800" b="0" i="0" dirty="0">
                <a:solidFill>
                  <a:srgbClr val="111111"/>
                </a:solidFill>
                <a:effectLst/>
              </a:rPr>
              <a:t>.</a:t>
            </a:r>
            <a:endParaRPr lang="en-US" sz="1800" b="0" i="0" dirty="0">
              <a:solidFill>
                <a:srgbClr val="111111"/>
              </a:solidFill>
              <a:effectLst/>
            </a:endParaRPr>
          </a:p>
          <a:p>
            <a:endParaRPr lang="en-US" sz="2100" dirty="0"/>
          </a:p>
          <a:p>
            <a:pPr marL="0" indent="0" algn="ctr">
              <a:buFont typeface="Arial" panose="020B0604020202090204" pitchFamily="34" charset="0"/>
              <a:buNone/>
            </a:pP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3580765" y="220345"/>
            <a:ext cx="4180205" cy="445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300" dirty="0"/>
              <a:t>Benefits of Algo-Trading</a:t>
            </a:r>
            <a:endParaRPr lang="en-IN" sz="2300" dirty="0"/>
          </a:p>
        </p:txBody>
      </p:sp>
      <p:pic>
        <p:nvPicPr>
          <p:cNvPr id="1026" name="Picture 2" descr="Can algorithmic trading systems beat human traders? - Quora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54" y="2895894"/>
            <a:ext cx="7084089" cy="37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90204" pitchFamily="34" charset="0"/>
                <a:cs typeface="Arial" panose="020B0604020202090204" pitchFamily="34" charset="0"/>
              </a:rPr>
              <a:t>Terminologies</a:t>
            </a:r>
            <a:endParaRPr lang="en-IN" sz="4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6608"/>
            <a:ext cx="7594762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Target is the price at which a trader wishes to </a:t>
            </a:r>
            <a:r>
              <a:rPr lang="en-US" sz="1800" b="1" dirty="0"/>
              <a:t>exit the trade to get profit</a:t>
            </a:r>
            <a:r>
              <a:rPr lang="en-US" sz="1800" dirty="0"/>
              <a:t>. </a:t>
            </a:r>
            <a:endParaRPr lang="en-US" sz="1800" dirty="0"/>
          </a:p>
          <a:p>
            <a:r>
              <a:rPr lang="en-US" sz="1800" dirty="0"/>
              <a:t>Assume you bought a share at some price and want to sell it at higher price. That higher price will be the Target price.</a:t>
            </a:r>
            <a:endParaRPr lang="en-US" sz="1800" dirty="0"/>
          </a:p>
          <a:p>
            <a:r>
              <a:rPr lang="en-US" sz="1800" dirty="0"/>
              <a:t>As soon as price reaches target price, you should sell to book a profit.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Stop loss as the name indicates, is the price limit which is set to minimize the loss of stakeholder.</a:t>
            </a:r>
            <a:endParaRPr lang="en-US" sz="1800" dirty="0"/>
          </a:p>
          <a:p>
            <a:r>
              <a:rPr lang="en-US" sz="1800" dirty="0"/>
              <a:t>Let’s say you bought a share at some price. And the price goes down. When it reaches stoploss price, you should sell.</a:t>
            </a:r>
            <a:endParaRPr lang="en-US" sz="1800" dirty="0"/>
          </a:p>
          <a:p>
            <a:r>
              <a:rPr lang="en-US" sz="1800" dirty="0"/>
              <a:t>You’ll be in loss but the </a:t>
            </a:r>
            <a:r>
              <a:rPr lang="en-US" sz="1800" b="1" dirty="0"/>
              <a:t>loss is reduced </a:t>
            </a:r>
            <a:r>
              <a:rPr lang="en-US" sz="1800" dirty="0"/>
              <a:t>using stoploss price.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155950" y="1029970"/>
            <a:ext cx="211328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Target Price</a:t>
            </a:r>
            <a:endParaRPr lang="en-IN" sz="2100" dirty="0"/>
          </a:p>
        </p:txBody>
      </p:sp>
      <p:sp>
        <p:nvSpPr>
          <p:cNvPr id="9" name="TextBox 8"/>
          <p:cNvSpPr txBox="1"/>
          <p:nvPr/>
        </p:nvSpPr>
        <p:spPr>
          <a:xfrm>
            <a:off x="3155950" y="3429000"/>
            <a:ext cx="211328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Stop Loss</a:t>
            </a:r>
            <a:endParaRPr lang="en-IN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9807" y="956677"/>
            <a:ext cx="4058757" cy="2789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28" y="3937000"/>
            <a:ext cx="3915321" cy="2867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69807" y="2351314"/>
            <a:ext cx="10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844226" y="1260509"/>
            <a:ext cx="15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SELL (Profit)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03168" y="5716657"/>
            <a:ext cx="131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SELL (Loss)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90204" pitchFamily="34" charset="0"/>
                <a:cs typeface="Arial" panose="020B0604020202090204" pitchFamily="34" charset="0"/>
              </a:rPr>
              <a:t>Terminologies</a:t>
            </a:r>
            <a:endParaRPr lang="en-IN" sz="4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6608"/>
            <a:ext cx="7549960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When you expect the price to go up, you BUY the share first.</a:t>
            </a:r>
            <a:endParaRPr lang="en-US" sz="1800" dirty="0"/>
          </a:p>
          <a:p>
            <a:r>
              <a:rPr lang="en-US" sz="1800" dirty="0"/>
              <a:t>After reaching either Target or Stoploss you SELL.</a:t>
            </a:r>
            <a:endParaRPr lang="en-US" sz="1800" dirty="0"/>
          </a:p>
          <a:p>
            <a:r>
              <a:rPr lang="en-US" sz="1800" dirty="0"/>
              <a:t>This process of </a:t>
            </a:r>
            <a:r>
              <a:rPr lang="en-US" sz="1800" b="1" dirty="0"/>
              <a:t>Buying first and Selling later is Long Trading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b="1" dirty="0"/>
              <a:t>LONG = BUY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When you expect the price to go down, you SELL the share first.</a:t>
            </a:r>
            <a:endParaRPr lang="en-US" sz="1800" dirty="0"/>
          </a:p>
          <a:p>
            <a:r>
              <a:rPr lang="en-US" sz="1800" dirty="0"/>
              <a:t>After reaching either Target or Stoploss you BUY.</a:t>
            </a:r>
            <a:endParaRPr lang="en-US" sz="1800" dirty="0"/>
          </a:p>
          <a:p>
            <a:r>
              <a:rPr lang="en-US" sz="1800" dirty="0"/>
              <a:t>This process of </a:t>
            </a:r>
            <a:r>
              <a:rPr lang="en-US" sz="1800" b="1" dirty="0"/>
              <a:t>Selling first and Buying later</a:t>
            </a:r>
            <a:r>
              <a:rPr lang="en-US" sz="1800" dirty="0"/>
              <a:t> </a:t>
            </a:r>
            <a:r>
              <a:rPr lang="en-US" sz="1800" b="1" dirty="0"/>
              <a:t>is Short Trading</a:t>
            </a:r>
            <a:r>
              <a:rPr lang="en-US" sz="1800" dirty="0"/>
              <a:t>.</a:t>
            </a:r>
            <a:endParaRPr lang="en-US" sz="1800" dirty="0"/>
          </a:p>
          <a:p>
            <a:r>
              <a:rPr lang="en-US" sz="1800" b="1" dirty="0"/>
              <a:t>SHORT = SELL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9961" y="908367"/>
            <a:ext cx="3858261" cy="3014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75" y="3765500"/>
            <a:ext cx="3858261" cy="3092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55753" y="1029677"/>
            <a:ext cx="1492823" cy="415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LONG</a:t>
            </a:r>
            <a:endParaRPr lang="en-IN" sz="2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55753" y="3429000"/>
            <a:ext cx="1492823" cy="415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SHORT</a:t>
            </a:r>
            <a:endParaRPr lang="en-IN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The Strategy</a:t>
            </a:r>
            <a:endParaRPr lang="en-IN" sz="3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6608"/>
            <a:ext cx="12191998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A</a:t>
            </a:r>
            <a:r>
              <a:rPr lang="en-US" sz="1800" b="0" i="0" dirty="0">
                <a:effectLst/>
              </a:rPr>
              <a:t> trading strategy is </a:t>
            </a:r>
            <a:r>
              <a:rPr lang="en-US" sz="1800" i="0" dirty="0">
                <a:effectLst/>
              </a:rPr>
              <a:t>a fixed plan that is designed to achieve a profitable return by going long or short in market.</a:t>
            </a:r>
            <a:endParaRPr lang="en-US" sz="1800" i="0" dirty="0">
              <a:effectLst/>
            </a:endParaRPr>
          </a:p>
          <a:p>
            <a:pPr algn="just"/>
            <a:r>
              <a:rPr lang="en-US" sz="1800" dirty="0"/>
              <a:t>Strategy is the most important part in Algo-Trading because the code that will be written is wrote according to the Strategy.</a:t>
            </a:r>
            <a:endParaRPr lang="en-US" sz="1800" dirty="0"/>
          </a:p>
          <a:p>
            <a:pPr algn="just"/>
            <a:r>
              <a:rPr lang="en-US" sz="1800" dirty="0"/>
              <a:t>The strategy we will use and code is a simple strategy that depends on interval high &amp; low price.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Check for </a:t>
            </a:r>
            <a:r>
              <a:rPr lang="en-US" sz="1800" b="1" dirty="0"/>
              <a:t>Interval High </a:t>
            </a:r>
            <a:r>
              <a:rPr lang="en-US" sz="1800" dirty="0"/>
              <a:t>&amp; </a:t>
            </a:r>
            <a:r>
              <a:rPr lang="en-US" sz="1800" b="1" dirty="0"/>
              <a:t>Interval Low </a:t>
            </a:r>
            <a:r>
              <a:rPr lang="en-US" sz="1800" dirty="0"/>
              <a:t>at exactly </a:t>
            </a:r>
            <a:r>
              <a:rPr lang="en-US" sz="1800" b="1" dirty="0"/>
              <a:t>11 a.m.</a:t>
            </a:r>
            <a:endParaRPr lang="en-US" sz="1800" b="1" dirty="0"/>
          </a:p>
          <a:p>
            <a:pPr algn="just"/>
            <a:r>
              <a:rPr lang="en-US" sz="1800" dirty="0"/>
              <a:t>Interval high &amp; low are highest &amp; lowest price for specific time interval.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We will not enter the trade as soon as market opens.</a:t>
            </a:r>
            <a:endParaRPr lang="en-US" sz="1800" dirty="0"/>
          </a:p>
          <a:p>
            <a:pPr algn="just"/>
            <a:r>
              <a:rPr lang="en-US" sz="1800" dirty="0"/>
              <a:t>We will start trading after 11 a.m.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434590" y="2776855"/>
            <a:ext cx="344678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Step-1 </a:t>
            </a:r>
            <a:r>
              <a:rPr lang="en-IN" sz="2100" b="1" dirty="0"/>
              <a:t>(High &amp; Low)</a:t>
            </a:r>
            <a:endParaRPr lang="en-IN" sz="21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78" y="2779705"/>
            <a:ext cx="4729955" cy="3742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28469" y="2823319"/>
            <a:ext cx="16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High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8360" y="6045411"/>
            <a:ext cx="16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Low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9" name="Graphic 18" descr="Playbook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3520" y="-63941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86677" y="6192599"/>
            <a:ext cx="11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9:15 a.m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1241055" y="6196727"/>
            <a:ext cx="8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11 a.m.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The Strategy</a:t>
            </a:r>
            <a:endParaRPr lang="en-IN" sz="3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6608"/>
            <a:ext cx="7264400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After defining interval high &amp; interval low, we will wait for the price to either cross the interval high or interval low.</a:t>
            </a: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                                             </a:t>
            </a:r>
            <a:r>
              <a:rPr lang="en-US" sz="1800" b="1" dirty="0"/>
              <a:t>Condition-1</a:t>
            </a:r>
            <a:endParaRPr lang="en-US" sz="1800" b="1" dirty="0"/>
          </a:p>
          <a:p>
            <a:pPr algn="just"/>
            <a:r>
              <a:rPr lang="en-US" sz="1800" dirty="0"/>
              <a:t>If price </a:t>
            </a:r>
            <a:r>
              <a:rPr lang="en-US" sz="1800" b="1" dirty="0"/>
              <a:t>crosses the interval high</a:t>
            </a:r>
            <a:r>
              <a:rPr lang="en-US" sz="1800" dirty="0"/>
              <a:t>, our position will be </a:t>
            </a:r>
            <a:r>
              <a:rPr lang="en-US" sz="1800" b="1" dirty="0"/>
              <a:t>LONG</a:t>
            </a:r>
            <a:endParaRPr lang="en-US" sz="1800" b="1" dirty="0"/>
          </a:p>
          <a:p>
            <a:pPr algn="just"/>
            <a:r>
              <a:rPr lang="en-US" sz="1800" dirty="0"/>
              <a:t>i.e. We will </a:t>
            </a:r>
            <a:r>
              <a:rPr lang="en-US" sz="1800" b="1" dirty="0"/>
              <a:t>BUY</a:t>
            </a:r>
            <a:r>
              <a:rPr lang="en-US" sz="1800" dirty="0"/>
              <a:t> the share and SELL later.</a:t>
            </a:r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                                             Condition-2</a:t>
            </a:r>
            <a:endParaRPr lang="en-US" sz="1800" b="1" dirty="0"/>
          </a:p>
          <a:p>
            <a:pPr algn="just"/>
            <a:r>
              <a:rPr lang="en-US" sz="1800" dirty="0"/>
              <a:t>If price </a:t>
            </a:r>
            <a:r>
              <a:rPr lang="en-US" sz="1800" b="1" dirty="0"/>
              <a:t>crosses the interval low</a:t>
            </a:r>
            <a:r>
              <a:rPr lang="en-US" sz="1800" dirty="0"/>
              <a:t>, our position will be </a:t>
            </a:r>
            <a:r>
              <a:rPr lang="en-US" sz="1800" b="1" dirty="0"/>
              <a:t>SHORT</a:t>
            </a:r>
            <a:endParaRPr lang="en-US" sz="1800" b="1" dirty="0"/>
          </a:p>
          <a:p>
            <a:pPr algn="just"/>
            <a:r>
              <a:rPr lang="en-US" sz="1800" dirty="0"/>
              <a:t>i.e. We will </a:t>
            </a:r>
            <a:r>
              <a:rPr lang="en-US" sz="1800" b="1" dirty="0"/>
              <a:t>SELL</a:t>
            </a:r>
            <a:r>
              <a:rPr lang="en-US" sz="1800" dirty="0"/>
              <a:t> the share first and BUY later.</a:t>
            </a: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                                            Condition-3</a:t>
            </a:r>
            <a:endParaRPr lang="en-US" sz="1800" b="1" dirty="0"/>
          </a:p>
          <a:p>
            <a:pPr algn="just"/>
            <a:r>
              <a:rPr lang="en-US" sz="1800" dirty="0"/>
              <a:t>If there is no breach in either high or low, we will not enter the trade.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                    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553970" y="1001395"/>
            <a:ext cx="306705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Step-2 </a:t>
            </a:r>
            <a:r>
              <a:rPr lang="en-IN" sz="2100" b="1" dirty="0"/>
              <a:t>(Trade Entry)</a:t>
            </a:r>
            <a:endParaRPr lang="en-IN" sz="2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67511" y="2725854"/>
            <a:ext cx="16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High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84078" y="5876726"/>
            <a:ext cx="16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Low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9" name="Graphic 18" descr="Playboo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53520" y="-63941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50" y="4153683"/>
            <a:ext cx="4703559" cy="26960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66298" y="5867830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Low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0665" y="5867829"/>
            <a:ext cx="741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 flipV="1">
            <a:off x="10780941" y="5844970"/>
            <a:ext cx="1036322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519777" y="5687612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Low crossed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950" y="1139142"/>
            <a:ext cx="4703559" cy="272544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146440" y="1978812"/>
            <a:ext cx="741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 flipV="1">
            <a:off x="10617999" y="1974345"/>
            <a:ext cx="1036322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808042" y="1632868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Interval High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1690" y="1678066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High crossed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20618" y="631996"/>
            <a:ext cx="169770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Position = LONG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875205" y="3642723"/>
            <a:ext cx="178771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Position = SHORT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6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90204" pitchFamily="34" charset="0"/>
                <a:cs typeface="Arial" panose="020B0604020202090204" pitchFamily="34" charset="0"/>
              </a:rPr>
              <a:t>The Strategy</a:t>
            </a:r>
            <a:endParaRPr lang="en-IN" sz="3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6608"/>
            <a:ext cx="7747954" cy="606139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LONG Position :</a:t>
            </a:r>
            <a:endParaRPr lang="en-US" sz="1800" b="1" dirty="0"/>
          </a:p>
          <a:p>
            <a:r>
              <a:rPr lang="en-US" sz="1800" dirty="0"/>
              <a:t>In case of long trading we need to </a:t>
            </a:r>
            <a:r>
              <a:rPr lang="en-US" sz="1800" b="1" dirty="0"/>
              <a:t>SELL to exit </a:t>
            </a:r>
            <a:r>
              <a:rPr lang="en-US" sz="1800" dirty="0"/>
              <a:t>the trade.</a:t>
            </a:r>
            <a:endParaRPr lang="en-US" sz="1800" dirty="0"/>
          </a:p>
          <a:p>
            <a:r>
              <a:rPr lang="en-US" sz="1800" dirty="0"/>
              <a:t>Target price     = Interval High + some amount</a:t>
            </a:r>
            <a:endParaRPr lang="en-US" sz="1800" dirty="0"/>
          </a:p>
          <a:p>
            <a:r>
              <a:rPr lang="en-US" sz="1800" dirty="0"/>
              <a:t>Stoploss price = Interval High -  some amount</a:t>
            </a:r>
            <a:endParaRPr lang="en-US" sz="1800" dirty="0"/>
          </a:p>
          <a:p>
            <a:r>
              <a:rPr lang="en-US" sz="1800" dirty="0"/>
              <a:t>After entering trade, we will wait for price to either cross target or stop-loss</a:t>
            </a:r>
            <a:endParaRPr lang="en-US" sz="1800" dirty="0"/>
          </a:p>
          <a:p>
            <a:r>
              <a:rPr lang="en-US" sz="1800" dirty="0"/>
              <a:t>If target is crossed, we SELL and book profit. If stop-loss is crossed, we SELL but at loss.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SHORT Position :</a:t>
            </a:r>
            <a:endParaRPr lang="en-US" sz="1800" b="1" dirty="0"/>
          </a:p>
          <a:p>
            <a:r>
              <a:rPr lang="en-US" sz="1800" dirty="0"/>
              <a:t>In case of short trading we need to </a:t>
            </a:r>
            <a:r>
              <a:rPr lang="en-US" sz="1800" b="1" dirty="0"/>
              <a:t>BUY to exit </a:t>
            </a:r>
            <a:r>
              <a:rPr lang="en-US" sz="1800" dirty="0"/>
              <a:t>the trade.</a:t>
            </a:r>
            <a:endParaRPr lang="en-US" sz="1800" dirty="0"/>
          </a:p>
          <a:p>
            <a:r>
              <a:rPr lang="en-US" sz="1800" dirty="0"/>
              <a:t>Target price     = Interval Low  -  some amount</a:t>
            </a:r>
            <a:endParaRPr lang="en-US" sz="1800" dirty="0"/>
          </a:p>
          <a:p>
            <a:r>
              <a:rPr lang="en-US" sz="1800" dirty="0"/>
              <a:t>Stoploss price = Interval Low +  some amount</a:t>
            </a:r>
            <a:endParaRPr lang="en-US" sz="1800" dirty="0"/>
          </a:p>
          <a:p>
            <a:r>
              <a:rPr lang="en-US" sz="1800" dirty="0"/>
              <a:t>If target is crossed, we BUY and book profit. If stop-loss is crossed, we BUY but at loss.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neither target nor stop-loss is breached, we will exit trade at predefined time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2252" y="910701"/>
            <a:ext cx="4414700" cy="27646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4333" y="983228"/>
            <a:ext cx="118165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PROFIT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51" y="3976739"/>
            <a:ext cx="4414700" cy="28812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05298" y="4037796"/>
            <a:ext cx="118165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LOSS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8064768" y="3226536"/>
            <a:ext cx="741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768276" y="2880063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Trade Entry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2693" y="3990083"/>
            <a:ext cx="1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Trade Entry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9813" y="4151889"/>
            <a:ext cx="7416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 flipV="1">
            <a:off x="10861912" y="1212093"/>
            <a:ext cx="909309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 flipV="1">
            <a:off x="10586815" y="6397656"/>
            <a:ext cx="90930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030945" y="6212990"/>
            <a:ext cx="17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Stoploss breach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10076" y="1027038"/>
            <a:ext cx="17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Target breach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200" y="-62935"/>
            <a:ext cx="914479" cy="9144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53970" y="1001395"/>
            <a:ext cx="3289300" cy="4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100" dirty="0"/>
              <a:t>Step-3 </a:t>
            </a:r>
            <a:r>
              <a:rPr lang="en-IN" sz="2100" b="1" dirty="0"/>
              <a:t>(Trade Exit)</a:t>
            </a:r>
            <a:endParaRPr lang="en-IN" sz="2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4395</Words>
  <Application>WPS Spreadsheets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Franklin Gothic Book</vt:lpstr>
      <vt:lpstr>苹方-简</vt:lpstr>
      <vt:lpstr>Bookman Old Style</vt:lpstr>
      <vt:lpstr>微软雅黑</vt:lpstr>
      <vt:lpstr>汉仪旗黑</vt:lpstr>
      <vt:lpstr>Arial Unicode MS</vt:lpstr>
      <vt:lpstr>Franklin Gothic Book</vt:lpstr>
      <vt:lpstr>宋体-简</vt:lpstr>
      <vt:lpstr>Calibri Light</vt:lpstr>
      <vt:lpstr>1_RetrospectVTI</vt:lpstr>
      <vt:lpstr>Office Theme</vt:lpstr>
      <vt:lpstr>Algorithmic Trading</vt:lpstr>
      <vt:lpstr>PowerPoint 演示文稿</vt:lpstr>
      <vt:lpstr>Introduction to Algo-Trading</vt:lpstr>
      <vt:lpstr>PowerPoint 演示文稿</vt:lpstr>
      <vt:lpstr>Terminologies</vt:lpstr>
      <vt:lpstr>Terminologies</vt:lpstr>
      <vt:lpstr>The Strategy</vt:lpstr>
      <vt:lpstr>The Strategy</vt:lpstr>
      <vt:lpstr>The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</dc:title>
  <dc:creator>GANESH</dc:creator>
  <cp:lastModifiedBy>sreemantakesh</cp:lastModifiedBy>
  <cp:revision>18</cp:revision>
  <dcterms:created xsi:type="dcterms:W3CDTF">2022-06-06T18:50:38Z</dcterms:created>
  <dcterms:modified xsi:type="dcterms:W3CDTF">2022-06-06T18:50:38Z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1033-3.2.0.6370</vt:lpwstr>
  </property>
</Properties>
</file>