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2" r:id="rId22"/>
    <p:sldId id="273"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55C0D7E2-EE7A-4D88-95F6-FC8A01EAC850}" type="datetimeFigureOut">
              <a:rPr lang="en-US" smtClean="0"/>
              <a:pPr/>
              <a:t>12/18/2019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DDBC491-9304-4DAF-9545-03EF7E4700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0D7E2-EE7A-4D88-95F6-FC8A01EAC850}"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0D7E2-EE7A-4D88-95F6-FC8A01EAC850}"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5C0D7E2-EE7A-4D88-95F6-FC8A01EAC850}" type="datetimeFigureOut">
              <a:rPr lang="en-US" smtClean="0"/>
              <a:pPr/>
              <a:t>12/18/2019</a:t>
            </a:fld>
            <a:endParaRPr lang="en-US"/>
          </a:p>
        </p:txBody>
      </p:sp>
      <p:sp>
        <p:nvSpPr>
          <p:cNvPr id="9" name="Slide Number Placeholder 8"/>
          <p:cNvSpPr>
            <a:spLocks noGrp="1"/>
          </p:cNvSpPr>
          <p:nvPr>
            <p:ph type="sldNum" sz="quarter" idx="15"/>
          </p:nvPr>
        </p:nvSpPr>
        <p:spPr/>
        <p:txBody>
          <a:bodyPr rtlCol="0"/>
          <a:lstStyle/>
          <a:p>
            <a:fld id="{1DDBC491-9304-4DAF-9545-03EF7E47009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C0D7E2-EE7A-4D88-95F6-FC8A01EAC850}" type="datetimeFigureOut">
              <a:rPr lang="en-US" smtClean="0"/>
              <a:pPr/>
              <a:t>12/18/2019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DDBC491-9304-4DAF-9545-03EF7E4700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5C0D7E2-EE7A-4D88-95F6-FC8A01EAC850}"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BC491-9304-4DAF-9545-03EF7E47009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5C0D7E2-EE7A-4D88-95F6-FC8A01EAC850}" type="datetimeFigureOut">
              <a:rPr lang="en-US" smtClean="0"/>
              <a:pPr/>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BC491-9304-4DAF-9545-03EF7E47009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5C0D7E2-EE7A-4D88-95F6-FC8A01EAC850}" type="datetimeFigureOut">
              <a:rPr lang="en-US" smtClean="0"/>
              <a:pPr/>
              <a:t>12/18/2019</a:t>
            </a:fld>
            <a:endParaRPr lang="en-US"/>
          </a:p>
        </p:txBody>
      </p:sp>
      <p:sp>
        <p:nvSpPr>
          <p:cNvPr id="7" name="Slide Number Placeholder 6"/>
          <p:cNvSpPr>
            <a:spLocks noGrp="1"/>
          </p:cNvSpPr>
          <p:nvPr>
            <p:ph type="sldNum" sz="quarter" idx="11"/>
          </p:nvPr>
        </p:nvSpPr>
        <p:spPr/>
        <p:txBody>
          <a:bodyPr rtlCol="0"/>
          <a:lstStyle/>
          <a:p>
            <a:fld id="{1DDBC491-9304-4DAF-9545-03EF7E47009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0D7E2-EE7A-4D88-95F6-FC8A01EAC850}" type="datetimeFigureOut">
              <a:rPr lang="en-US" smtClean="0"/>
              <a:pPr/>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5C0D7E2-EE7A-4D88-95F6-FC8A01EAC850}" type="datetimeFigureOut">
              <a:rPr lang="en-US" smtClean="0"/>
              <a:pPr/>
              <a:t>12/18/2019</a:t>
            </a:fld>
            <a:endParaRPr lang="en-US"/>
          </a:p>
        </p:txBody>
      </p:sp>
      <p:sp>
        <p:nvSpPr>
          <p:cNvPr id="22" name="Slide Number Placeholder 21"/>
          <p:cNvSpPr>
            <a:spLocks noGrp="1"/>
          </p:cNvSpPr>
          <p:nvPr>
            <p:ph type="sldNum" sz="quarter" idx="15"/>
          </p:nvPr>
        </p:nvSpPr>
        <p:spPr/>
        <p:txBody>
          <a:bodyPr rtlCol="0"/>
          <a:lstStyle/>
          <a:p>
            <a:fld id="{1DDBC491-9304-4DAF-9545-03EF7E47009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5C0D7E2-EE7A-4D88-95F6-FC8A01EAC850}" type="datetimeFigureOut">
              <a:rPr lang="en-US" smtClean="0"/>
              <a:pPr/>
              <a:t>12/18/2019</a:t>
            </a:fld>
            <a:endParaRPr lang="en-US"/>
          </a:p>
        </p:txBody>
      </p:sp>
      <p:sp>
        <p:nvSpPr>
          <p:cNvPr id="18" name="Slide Number Placeholder 17"/>
          <p:cNvSpPr>
            <a:spLocks noGrp="1"/>
          </p:cNvSpPr>
          <p:nvPr>
            <p:ph type="sldNum" sz="quarter" idx="11"/>
          </p:nvPr>
        </p:nvSpPr>
        <p:spPr/>
        <p:txBody>
          <a:bodyPr rtlCol="0"/>
          <a:lstStyle/>
          <a:p>
            <a:fld id="{1DDBC491-9304-4DAF-9545-03EF7E47009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C0D7E2-EE7A-4D88-95F6-FC8A01EAC850}" type="datetimeFigureOut">
              <a:rPr lang="en-US" smtClean="0"/>
              <a:pPr/>
              <a:t>12/18/2019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DDBC491-9304-4DAF-9545-03EF7E470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Selenium training		</a:t>
            </a:r>
          </a:p>
        </p:txBody>
      </p:sp>
      <p:sp>
        <p:nvSpPr>
          <p:cNvPr id="3" name="Subtitle 2"/>
          <p:cNvSpPr>
            <a:spLocks noGrp="1"/>
          </p:cNvSpPr>
          <p:nvPr>
            <p:ph type="subTitle" idx="1"/>
          </p:nvPr>
        </p:nvSpPr>
        <p:spPr/>
        <p:txBody>
          <a:bodyPr anchor="ctr">
            <a:normAutofit/>
          </a:bodyPr>
          <a:lstStyle/>
          <a:p>
            <a:pPr algn="ctr"/>
            <a:r>
              <a:rPr lang="en-US" sz="2800" dirty="0"/>
              <a:t>JAVA CONCEPTS</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Multilevel inheritance</a:t>
            </a:r>
          </a:p>
        </p:txBody>
      </p:sp>
      <p:sp>
        <p:nvSpPr>
          <p:cNvPr id="3" name="Content Placeholder 2"/>
          <p:cNvSpPr>
            <a:spLocks noGrp="1"/>
          </p:cNvSpPr>
          <p:nvPr>
            <p:ph sz="quarter" idx="1"/>
          </p:nvPr>
        </p:nvSpPr>
        <p:spPr/>
        <p:txBody>
          <a:bodyPr/>
          <a:lstStyle/>
          <a:p>
            <a:r>
              <a:rPr lang="en-US" dirty="0"/>
              <a:t>In Multilevel inheritance there are multiple levels of inheritances that is in multilevel inheritance every sub class behaves like a super class and a subclass</a:t>
            </a:r>
          </a:p>
          <a:p>
            <a:r>
              <a:rPr lang="en-US" dirty="0"/>
              <a:t>The subclass has states and behaviors of its super most classes.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Multiple inheritance</a:t>
            </a:r>
          </a:p>
        </p:txBody>
      </p:sp>
      <p:sp>
        <p:nvSpPr>
          <p:cNvPr id="3" name="Content Placeholder 2"/>
          <p:cNvSpPr>
            <a:spLocks noGrp="1"/>
          </p:cNvSpPr>
          <p:nvPr>
            <p:ph sz="quarter" idx="1"/>
          </p:nvPr>
        </p:nvSpPr>
        <p:spPr/>
        <p:txBody>
          <a:bodyPr/>
          <a:lstStyle/>
          <a:p>
            <a:pPr>
              <a:buNone/>
            </a:pPr>
            <a:endParaRPr lang="en-US" dirty="0"/>
          </a:p>
        </p:txBody>
      </p:sp>
      <p:sp>
        <p:nvSpPr>
          <p:cNvPr id="4" name="Rounded Rectangle 3"/>
          <p:cNvSpPr/>
          <p:nvPr/>
        </p:nvSpPr>
        <p:spPr>
          <a:xfrm>
            <a:off x="3200400" y="1752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object</a:t>
            </a:r>
          </a:p>
        </p:txBody>
      </p:sp>
      <p:sp>
        <p:nvSpPr>
          <p:cNvPr id="5" name="Rounded Rectangle 4"/>
          <p:cNvSpPr/>
          <p:nvPr/>
        </p:nvSpPr>
        <p:spPr>
          <a:xfrm>
            <a:off x="762000" y="35814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A</a:t>
            </a:r>
          </a:p>
        </p:txBody>
      </p:sp>
      <p:sp>
        <p:nvSpPr>
          <p:cNvPr id="6" name="Rounded Rectangle 5"/>
          <p:cNvSpPr/>
          <p:nvPr/>
        </p:nvSpPr>
        <p:spPr>
          <a:xfrm>
            <a:off x="5715000" y="3581400"/>
            <a:ext cx="1524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B</a:t>
            </a:r>
          </a:p>
        </p:txBody>
      </p:sp>
      <p:sp>
        <p:nvSpPr>
          <p:cNvPr id="7" name="Rounded Rectangle 6"/>
          <p:cNvSpPr/>
          <p:nvPr/>
        </p:nvSpPr>
        <p:spPr>
          <a:xfrm>
            <a:off x="3276600" y="52578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C</a:t>
            </a:r>
          </a:p>
        </p:txBody>
      </p:sp>
      <p:sp>
        <p:nvSpPr>
          <p:cNvPr id="8" name="Up Arrow 7"/>
          <p:cNvSpPr/>
          <p:nvPr/>
        </p:nvSpPr>
        <p:spPr>
          <a:xfrm rot="18954971">
            <a:off x="2006288" y="4830856"/>
            <a:ext cx="457200" cy="914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Up Arrow 8"/>
          <p:cNvSpPr/>
          <p:nvPr/>
        </p:nvSpPr>
        <p:spPr>
          <a:xfrm rot="2831811">
            <a:off x="1905000" y="2209800"/>
            <a:ext cx="4572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Up Arrow 10"/>
          <p:cNvSpPr/>
          <p:nvPr/>
        </p:nvSpPr>
        <p:spPr>
          <a:xfrm rot="8385384">
            <a:off x="5538265" y="2144062"/>
            <a:ext cx="404847" cy="1016591"/>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Up Arrow 11"/>
          <p:cNvSpPr/>
          <p:nvPr/>
        </p:nvSpPr>
        <p:spPr>
          <a:xfrm rot="13944533">
            <a:off x="5804577" y="4758393"/>
            <a:ext cx="3810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Multiple inheritance</a:t>
            </a:r>
          </a:p>
        </p:txBody>
      </p:sp>
      <p:sp>
        <p:nvSpPr>
          <p:cNvPr id="3" name="Content Placeholder 2"/>
          <p:cNvSpPr>
            <a:spLocks noGrp="1"/>
          </p:cNvSpPr>
          <p:nvPr>
            <p:ph sz="quarter" idx="1"/>
          </p:nvPr>
        </p:nvSpPr>
        <p:spPr/>
        <p:txBody>
          <a:bodyPr/>
          <a:lstStyle/>
          <a:p>
            <a:r>
              <a:rPr lang="en-US" dirty="0"/>
              <a:t>In Multiple inheritance every sub class have multiple super class hence the subclass must have states and behaviors of all the super class.</a:t>
            </a:r>
          </a:p>
          <a:p>
            <a:r>
              <a:rPr lang="en-US" dirty="0"/>
              <a:t>Multiple inheritance cannot be achieved by java classes.</a:t>
            </a:r>
          </a:p>
          <a:p>
            <a:r>
              <a:rPr lang="en-US" dirty="0"/>
              <a:t>It can be achieved by java interface.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85800"/>
          </a:xfrm>
        </p:spPr>
        <p:txBody>
          <a:bodyPr anchor="ctr"/>
          <a:lstStyle/>
          <a:p>
            <a:r>
              <a:rPr lang="en-US" dirty="0"/>
              <a:t>Hierarchical inheritance</a:t>
            </a:r>
          </a:p>
        </p:txBody>
      </p:sp>
      <p:sp>
        <p:nvSpPr>
          <p:cNvPr id="3" name="Content Placeholder 2"/>
          <p:cNvSpPr>
            <a:spLocks noGrp="1"/>
          </p:cNvSpPr>
          <p:nvPr>
            <p:ph sz="quarter" idx="1"/>
          </p:nvPr>
        </p:nvSpPr>
        <p:spPr>
          <a:xfrm>
            <a:off x="457200" y="1143000"/>
            <a:ext cx="8305800" cy="5330952"/>
          </a:xfrm>
        </p:spPr>
        <p:txBody>
          <a:bodyPr>
            <a:normAutofit fontScale="55000" lnSpcReduction="20000"/>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endParaRPr lang="en-US" sz="3800" dirty="0"/>
          </a:p>
          <a:p>
            <a:endParaRPr lang="en-US" sz="4400" dirty="0"/>
          </a:p>
          <a:p>
            <a:r>
              <a:rPr lang="en-US" sz="4400" dirty="0"/>
              <a:t>In hierarchical inheritance a single super class has multiple sub classes hence all the sub classes has states and behaviors of all the super class. </a:t>
            </a:r>
          </a:p>
          <a:p>
            <a:pPr>
              <a:buNone/>
            </a:pPr>
            <a:endParaRPr lang="en-US" dirty="0"/>
          </a:p>
          <a:p>
            <a:pPr>
              <a:buNone/>
            </a:pPr>
            <a:endParaRPr lang="en-US" dirty="0"/>
          </a:p>
          <a:p>
            <a:pPr>
              <a:buNone/>
            </a:pPr>
            <a:r>
              <a:rPr lang="en-US" dirty="0"/>
              <a:t>																												 </a:t>
            </a:r>
          </a:p>
          <a:p>
            <a:pPr>
              <a:buNone/>
            </a:pPr>
            <a:endParaRPr lang="en-US" dirty="0"/>
          </a:p>
        </p:txBody>
      </p:sp>
      <p:sp>
        <p:nvSpPr>
          <p:cNvPr id="4" name="Rounded Rectangle 3"/>
          <p:cNvSpPr/>
          <p:nvPr/>
        </p:nvSpPr>
        <p:spPr>
          <a:xfrm>
            <a:off x="3505200" y="12192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object</a:t>
            </a:r>
          </a:p>
        </p:txBody>
      </p:sp>
      <p:sp>
        <p:nvSpPr>
          <p:cNvPr id="5" name="Rounded Rectangle 4"/>
          <p:cNvSpPr/>
          <p:nvPr/>
        </p:nvSpPr>
        <p:spPr>
          <a:xfrm>
            <a:off x="1066800" y="2895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A</a:t>
            </a:r>
          </a:p>
        </p:txBody>
      </p:sp>
      <p:sp>
        <p:nvSpPr>
          <p:cNvPr id="6" name="Rounded Rectangle 5"/>
          <p:cNvSpPr/>
          <p:nvPr/>
        </p:nvSpPr>
        <p:spPr>
          <a:xfrm>
            <a:off x="3505200" y="3048000"/>
            <a:ext cx="16764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B</a:t>
            </a:r>
          </a:p>
        </p:txBody>
      </p:sp>
      <p:sp>
        <p:nvSpPr>
          <p:cNvPr id="7" name="Rounded Rectangle 6"/>
          <p:cNvSpPr/>
          <p:nvPr/>
        </p:nvSpPr>
        <p:spPr>
          <a:xfrm>
            <a:off x="5791200" y="2895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C</a:t>
            </a:r>
          </a:p>
        </p:txBody>
      </p:sp>
      <p:sp>
        <p:nvSpPr>
          <p:cNvPr id="9" name="Up Arrow 8"/>
          <p:cNvSpPr/>
          <p:nvPr/>
        </p:nvSpPr>
        <p:spPr>
          <a:xfrm rot="3110506">
            <a:off x="2968500" y="1889155"/>
            <a:ext cx="304800" cy="110883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Up Arrow 9"/>
          <p:cNvSpPr/>
          <p:nvPr/>
        </p:nvSpPr>
        <p:spPr>
          <a:xfrm>
            <a:off x="4191000" y="2057400"/>
            <a:ext cx="304800" cy="914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Up Arrow 10"/>
          <p:cNvSpPr/>
          <p:nvPr/>
        </p:nvSpPr>
        <p:spPr>
          <a:xfrm rot="19486072">
            <a:off x="5260229" y="1895210"/>
            <a:ext cx="304800" cy="1066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Abstraction</a:t>
            </a:r>
          </a:p>
        </p:txBody>
      </p:sp>
      <p:sp>
        <p:nvSpPr>
          <p:cNvPr id="3" name="Content Placeholder 2"/>
          <p:cNvSpPr>
            <a:spLocks noGrp="1"/>
          </p:cNvSpPr>
          <p:nvPr>
            <p:ph sz="quarter" idx="1"/>
          </p:nvPr>
        </p:nvSpPr>
        <p:spPr/>
        <p:txBody>
          <a:bodyPr/>
          <a:lstStyle/>
          <a:p>
            <a:r>
              <a:rPr lang="en-US" dirty="0"/>
              <a:t>Abstraction is selecting data from a larger pool to show only the relevant details to the object. It helps to reduce programming complexity and effort. </a:t>
            </a:r>
          </a:p>
          <a:p>
            <a:r>
              <a:rPr lang="en-US" dirty="0"/>
              <a:t>In Java, abstraction is accomplished using Abstract classes and interfaces. It is one of the most important concepts of OOPs.</a:t>
            </a:r>
          </a:p>
          <a:p>
            <a:r>
              <a:rPr lang="en-US" dirty="0"/>
              <a:t>Any class which is declared with keyword </a:t>
            </a:r>
            <a:r>
              <a:rPr lang="en-US" b="1" dirty="0"/>
              <a:t>abstract </a:t>
            </a:r>
            <a:r>
              <a:rPr lang="en-US" dirty="0"/>
              <a:t>is called an abstract class</a:t>
            </a:r>
          </a:p>
          <a:p>
            <a:r>
              <a:rPr lang="en-US" dirty="0"/>
              <a:t>An abstract class can contain abstract methods and concrete methods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Abstraction</a:t>
            </a:r>
          </a:p>
        </p:txBody>
      </p:sp>
      <p:sp>
        <p:nvSpPr>
          <p:cNvPr id="3" name="Content Placeholder 2"/>
          <p:cNvSpPr>
            <a:spLocks noGrp="1"/>
          </p:cNvSpPr>
          <p:nvPr>
            <p:ph sz="quarter" idx="1"/>
          </p:nvPr>
        </p:nvSpPr>
        <p:spPr/>
        <p:txBody>
          <a:bodyPr/>
          <a:lstStyle/>
          <a:p>
            <a:r>
              <a:rPr lang="en-US" dirty="0"/>
              <a:t>An abstract method is a type of method which does not support any method body.</a:t>
            </a:r>
          </a:p>
          <a:p>
            <a:r>
              <a:rPr lang="en-US" dirty="0"/>
              <a:t>An object of the abstract class cannot be created.</a:t>
            </a:r>
          </a:p>
          <a:p>
            <a:r>
              <a:rPr lang="en-US" dirty="0"/>
              <a:t>The abstract class supports partial abstraction.</a:t>
            </a:r>
          </a:p>
          <a:p>
            <a:endParaRPr lang="en-US" dirty="0"/>
          </a:p>
          <a:p>
            <a:pPr>
              <a:buNone/>
            </a:pPr>
            <a:r>
              <a:rPr lang="en-US" b="1"/>
              <a:t>NOTE: </a:t>
            </a:r>
            <a:endParaRPr lang="en-US" b="1" dirty="0"/>
          </a:p>
          <a:p>
            <a:r>
              <a:rPr lang="en-US" dirty="0"/>
              <a:t>If a class inherits an abstract class then the subclass must provide implementation (method overriding) for all the abstract methods present inside the subclass.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Polymorphism</a:t>
            </a:r>
          </a:p>
        </p:txBody>
      </p:sp>
      <p:sp>
        <p:nvSpPr>
          <p:cNvPr id="3" name="Content Placeholder 2"/>
          <p:cNvSpPr>
            <a:spLocks noGrp="1"/>
          </p:cNvSpPr>
          <p:nvPr>
            <p:ph sz="quarter" idx="1"/>
          </p:nvPr>
        </p:nvSpPr>
        <p:spPr/>
        <p:txBody>
          <a:bodyPr/>
          <a:lstStyle/>
          <a:p>
            <a:r>
              <a:rPr lang="en-US" dirty="0"/>
              <a:t>Polymorphism is an object oriented concept in which a reference holding an object has different behaviors at different stages of objects </a:t>
            </a:r>
            <a:r>
              <a:rPr lang="en-US"/>
              <a:t>life 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a:t>Interface</a:t>
            </a:r>
          </a:p>
        </p:txBody>
      </p:sp>
      <p:sp>
        <p:nvSpPr>
          <p:cNvPr id="3" name="Content Placeholder 2"/>
          <p:cNvSpPr>
            <a:spLocks noGrp="1"/>
          </p:cNvSpPr>
          <p:nvPr>
            <p:ph sz="quarter" idx="1"/>
          </p:nvPr>
        </p:nvSpPr>
        <p:spPr>
          <a:xfrm>
            <a:off x="152400" y="762000"/>
            <a:ext cx="8686800" cy="5711952"/>
          </a:xfrm>
        </p:spPr>
        <p:txBody>
          <a:bodyPr/>
          <a:lstStyle/>
          <a:p>
            <a:r>
              <a:rPr lang="en-US" dirty="0"/>
              <a:t>An interface is a type definition block which is completely abstract.</a:t>
            </a:r>
          </a:p>
          <a:p>
            <a:r>
              <a:rPr lang="en-US" dirty="0"/>
              <a:t>An interface can be created by using the following syntax:</a:t>
            </a:r>
          </a:p>
          <a:p>
            <a:pPr algn="ctr">
              <a:buNone/>
            </a:pPr>
            <a:r>
              <a:rPr lang="en-US" dirty="0"/>
              <a:t>Interface interfacename {</a:t>
            </a:r>
          </a:p>
          <a:p>
            <a:pPr algn="ctr">
              <a:buNone/>
            </a:pPr>
            <a:r>
              <a:rPr lang="en-US" dirty="0"/>
              <a:t>Public static final variables</a:t>
            </a:r>
          </a:p>
          <a:p>
            <a:pPr algn="ctr">
              <a:buNone/>
            </a:pPr>
            <a:r>
              <a:rPr lang="en-US" dirty="0"/>
              <a:t>Public abstract instance methods</a:t>
            </a:r>
          </a:p>
          <a:p>
            <a:pPr algn="ctr">
              <a:buNone/>
            </a:pPr>
            <a:r>
              <a:rPr lang="en-US" dirty="0"/>
              <a:t>}</a:t>
            </a:r>
          </a:p>
          <a:p>
            <a:r>
              <a:rPr lang="en-US" dirty="0"/>
              <a:t>The root of interface indicates that any member inside the interface cannot contain any definition or body</a:t>
            </a:r>
          </a:p>
          <a:p>
            <a:r>
              <a:rPr lang="en-US" dirty="0"/>
              <a:t>An object of an interface cannot be created</a:t>
            </a:r>
          </a:p>
          <a:p>
            <a:r>
              <a:rPr lang="en-US" dirty="0"/>
              <a:t>An interface cannot contain concrete instance methods, static methods, constructors, blocks and instance variables.</a:t>
            </a:r>
          </a:p>
          <a:p>
            <a:pPr algn="ct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a:t>Interface</a:t>
            </a:r>
          </a:p>
        </p:txBody>
      </p:sp>
      <p:sp>
        <p:nvSpPr>
          <p:cNvPr id="3" name="Content Placeholder 2"/>
          <p:cNvSpPr>
            <a:spLocks noGrp="1"/>
          </p:cNvSpPr>
          <p:nvPr>
            <p:ph sz="quarter" idx="1"/>
          </p:nvPr>
        </p:nvSpPr>
        <p:spPr>
          <a:xfrm>
            <a:off x="457200" y="685800"/>
            <a:ext cx="8229600" cy="5788152"/>
          </a:xfrm>
        </p:spPr>
        <p:txBody>
          <a:bodyPr/>
          <a:lstStyle/>
          <a:p>
            <a:r>
              <a:rPr lang="en-US" dirty="0"/>
              <a:t>An interface supports multiple inheritance</a:t>
            </a:r>
          </a:p>
          <a:p>
            <a:r>
              <a:rPr lang="en-US" dirty="0"/>
              <a:t>An interface supports complete abstraction because an interface can only abstract methods</a:t>
            </a:r>
          </a:p>
          <a:p>
            <a:r>
              <a:rPr lang="en-US" dirty="0"/>
              <a:t>An interface can inherit from another inherit using </a:t>
            </a:r>
            <a:r>
              <a:rPr lang="en-US" b="1" dirty="0"/>
              <a:t>extends </a:t>
            </a:r>
            <a:r>
              <a:rPr lang="en-US" dirty="0"/>
              <a:t>keyword</a:t>
            </a:r>
          </a:p>
          <a:p>
            <a:r>
              <a:rPr lang="en-US" dirty="0"/>
              <a:t>A class can inherit a interface by using </a:t>
            </a:r>
            <a:r>
              <a:rPr lang="en-US" b="1" dirty="0"/>
              <a:t>implements </a:t>
            </a:r>
            <a:r>
              <a:rPr lang="en-US" dirty="0"/>
              <a:t>keyword</a:t>
            </a:r>
          </a:p>
          <a:p>
            <a:pPr>
              <a:buNone/>
            </a:pPr>
            <a:endParaRPr lang="en-US" dirty="0"/>
          </a:p>
          <a:p>
            <a:pPr>
              <a:buNone/>
            </a:pPr>
            <a:r>
              <a:rPr lang="en-US" b="1" dirty="0"/>
              <a:t>NOTE:</a:t>
            </a:r>
          </a:p>
          <a:p>
            <a:r>
              <a:rPr lang="en-US" dirty="0"/>
              <a:t>If a class inherits an interface then the subclass of the interface must provide implementation for abstract methods present in the interface inside the subclass.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a:t>Access modifiers</a:t>
            </a:r>
          </a:p>
        </p:txBody>
      </p:sp>
      <p:sp>
        <p:nvSpPr>
          <p:cNvPr id="3" name="Content Placeholder 2"/>
          <p:cNvSpPr>
            <a:spLocks noGrp="1"/>
          </p:cNvSpPr>
          <p:nvPr>
            <p:ph sz="quarter" idx="1"/>
          </p:nvPr>
        </p:nvSpPr>
        <p:spPr>
          <a:xfrm>
            <a:off x="228600" y="762000"/>
            <a:ext cx="8534400" cy="5711952"/>
          </a:xfrm>
        </p:spPr>
        <p:txBody>
          <a:bodyPr/>
          <a:lstStyle/>
          <a:p>
            <a:r>
              <a:rPr lang="en-US" dirty="0"/>
              <a:t>Access modifiers are the keywords which specifies the visibility of class members.</a:t>
            </a:r>
          </a:p>
          <a:p>
            <a:r>
              <a:rPr lang="en-US" dirty="0"/>
              <a:t>Access modifiers can be classified into 4 types</a:t>
            </a:r>
          </a:p>
          <a:p>
            <a:pPr>
              <a:buFont typeface="Wingdings" pitchFamily="2" charset="2"/>
              <a:buChar char="v"/>
            </a:pPr>
            <a:r>
              <a:rPr lang="en-US" sz="2400" dirty="0"/>
              <a:t>public</a:t>
            </a:r>
          </a:p>
          <a:p>
            <a:pPr>
              <a:buFont typeface="Wingdings" pitchFamily="2" charset="2"/>
              <a:buChar char="v"/>
            </a:pPr>
            <a:r>
              <a:rPr lang="en-US" dirty="0"/>
              <a:t>Protected</a:t>
            </a:r>
          </a:p>
          <a:p>
            <a:pPr>
              <a:buFont typeface="Wingdings" pitchFamily="2" charset="2"/>
              <a:buChar char="v"/>
            </a:pPr>
            <a:r>
              <a:rPr lang="en-US" sz="2400" dirty="0"/>
              <a:t>Private</a:t>
            </a:r>
          </a:p>
          <a:p>
            <a:pPr>
              <a:buFont typeface="Wingdings" pitchFamily="2" charset="2"/>
              <a:buChar char="v"/>
            </a:pPr>
            <a:r>
              <a:rPr lang="en-US" dirty="0"/>
              <a:t>Default</a:t>
            </a:r>
          </a:p>
          <a:p>
            <a:pPr>
              <a:buNone/>
            </a:pPr>
            <a:r>
              <a:rPr lang="en-US" dirty="0"/>
              <a:t>Public:</a:t>
            </a:r>
          </a:p>
          <a:p>
            <a:pPr>
              <a:buFont typeface="Courier New" pitchFamily="49" charset="0"/>
              <a:buChar char="o"/>
            </a:pPr>
            <a:r>
              <a:rPr lang="en-US" dirty="0"/>
              <a:t>If any member of a class is declared as public then that member can accessed within the class, within the same package and in different package</a:t>
            </a:r>
          </a:p>
          <a:p>
            <a:pPr algn="ctr">
              <a:buNone/>
            </a:pPr>
            <a:r>
              <a:rPr lang="en-US" sz="2400" dirty="0"/>
              <a:t>		</a:t>
            </a:r>
          </a:p>
          <a:p>
            <a:pPr lvl="2">
              <a:buNone/>
            </a:pPr>
            <a:endParaRPr lang="en-US" sz="2400"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Java</a:t>
            </a:r>
            <a:r>
              <a:rPr lang="en-US" dirty="0"/>
              <a:t/>
            </a:r>
            <a:br>
              <a:rPr lang="en-US" dirty="0"/>
            </a:br>
            <a:endParaRPr lang="en-US" dirty="0"/>
          </a:p>
        </p:txBody>
      </p:sp>
      <p:sp>
        <p:nvSpPr>
          <p:cNvPr id="3" name="Content Placeholder 2"/>
          <p:cNvSpPr>
            <a:spLocks noGrp="1"/>
          </p:cNvSpPr>
          <p:nvPr>
            <p:ph sz="quarter" idx="1"/>
          </p:nvPr>
        </p:nvSpPr>
        <p:spPr>
          <a:xfrm>
            <a:off x="457200" y="1600200"/>
            <a:ext cx="7696200" cy="2895600"/>
          </a:xfrm>
        </p:spPr>
        <p:txBody>
          <a:bodyPr/>
          <a:lstStyle/>
          <a:p>
            <a:pPr lvl="0"/>
            <a:r>
              <a:rPr lang="en-US" dirty="0"/>
              <a:t>Java is a programming language created by James Gosling from Sun Microsystems (Sun) in 1991. </a:t>
            </a:r>
          </a:p>
          <a:p>
            <a:pPr lvl="0"/>
            <a:r>
              <a:rPr lang="en-US" dirty="0"/>
              <a:t>The target of Java is to write a program once and then run this program on multiple operating systems.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a:t>Access modifiers</a:t>
            </a:r>
          </a:p>
        </p:txBody>
      </p:sp>
      <p:sp>
        <p:nvSpPr>
          <p:cNvPr id="3" name="Content Placeholder 2"/>
          <p:cNvSpPr>
            <a:spLocks noGrp="1"/>
          </p:cNvSpPr>
          <p:nvPr>
            <p:ph sz="quarter" idx="1"/>
          </p:nvPr>
        </p:nvSpPr>
        <p:spPr>
          <a:xfrm>
            <a:off x="152400" y="838200"/>
            <a:ext cx="8534400" cy="6019800"/>
          </a:xfrm>
        </p:spPr>
        <p:txBody>
          <a:bodyPr>
            <a:normAutofit lnSpcReduction="10000"/>
          </a:bodyPr>
          <a:lstStyle/>
          <a:p>
            <a:pPr>
              <a:buNone/>
            </a:pPr>
            <a:r>
              <a:rPr lang="en-US" dirty="0"/>
              <a:t>Protected:</a:t>
            </a:r>
          </a:p>
          <a:p>
            <a:r>
              <a:rPr lang="en-US" dirty="0"/>
              <a:t>If any member of a class is declared as protected then that member can be accessed within the class, within the package, but classes present in different package can access the protected members only through inheritance. </a:t>
            </a:r>
          </a:p>
          <a:p>
            <a:pPr>
              <a:buNone/>
            </a:pPr>
            <a:r>
              <a:rPr lang="en-US" dirty="0"/>
              <a:t>Default:</a:t>
            </a:r>
          </a:p>
          <a:p>
            <a:r>
              <a:rPr lang="en-US" dirty="0"/>
              <a:t>If any member of a class declared as default then that member can be accessed within the class, within the package and cannot be accessed in different package.</a:t>
            </a:r>
          </a:p>
          <a:p>
            <a:r>
              <a:rPr lang="en-US" dirty="0"/>
              <a:t>It is also called as package level access modifier</a:t>
            </a:r>
          </a:p>
          <a:p>
            <a:pPr>
              <a:buNone/>
            </a:pPr>
            <a:r>
              <a:rPr lang="en-US" dirty="0"/>
              <a:t>Private:</a:t>
            </a:r>
          </a:p>
          <a:p>
            <a:r>
              <a:rPr lang="en-US" dirty="0"/>
              <a:t>If any member of a class is declared as private then that member can be accessed only within the class and cannot be accessed within the package and different package as well</a:t>
            </a:r>
          </a:p>
          <a:p>
            <a:endParaRPr lang="en-US"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chor="ctr"/>
          <a:lstStyle/>
          <a:p>
            <a:r>
              <a:rPr lang="en-US" dirty="0"/>
              <a:t>String class</a:t>
            </a:r>
          </a:p>
        </p:txBody>
      </p:sp>
      <p:sp>
        <p:nvSpPr>
          <p:cNvPr id="3" name="Content Placeholder 2"/>
          <p:cNvSpPr>
            <a:spLocks noGrp="1"/>
          </p:cNvSpPr>
          <p:nvPr>
            <p:ph sz="quarter" idx="1"/>
          </p:nvPr>
        </p:nvSpPr>
        <p:spPr>
          <a:xfrm>
            <a:off x="457200" y="1295400"/>
            <a:ext cx="8153400" cy="4572000"/>
          </a:xfrm>
        </p:spPr>
        <p:txBody>
          <a:bodyPr/>
          <a:lstStyle/>
          <a:p>
            <a:r>
              <a:rPr lang="en-US" dirty="0"/>
              <a:t>A string is a class present in </a:t>
            </a:r>
            <a:r>
              <a:rPr lang="en-US" dirty="0" err="1"/>
              <a:t>java.lang</a:t>
            </a:r>
            <a:r>
              <a:rPr lang="en-US" dirty="0"/>
              <a:t> package.</a:t>
            </a:r>
          </a:p>
          <a:p>
            <a:r>
              <a:rPr lang="en-US" dirty="0"/>
              <a:t>A string class is provided for the creation and manipulation of string objects.</a:t>
            </a:r>
          </a:p>
          <a:p>
            <a:r>
              <a:rPr lang="en-US" dirty="0"/>
              <a:t>The object of string is </a:t>
            </a:r>
            <a:r>
              <a:rPr lang="en-US" b="1" dirty="0"/>
              <a:t>immutable </a:t>
            </a:r>
            <a:r>
              <a:rPr lang="en-US" dirty="0"/>
              <a:t>in nature that is the content of the string object cannot be changed in the same memory address.</a:t>
            </a:r>
          </a:p>
          <a:p>
            <a:r>
              <a:rPr lang="en-US" dirty="0"/>
              <a:t>The string objects can be created in two ways</a:t>
            </a:r>
          </a:p>
          <a:p>
            <a:pPr algn="ctr">
              <a:buFont typeface="Wingdings" pitchFamily="2" charset="2"/>
              <a:buChar char="v"/>
            </a:pPr>
            <a:r>
              <a:rPr lang="en-US" dirty="0"/>
              <a:t>By using string literals</a:t>
            </a:r>
          </a:p>
          <a:p>
            <a:pPr algn="ctr">
              <a:buFont typeface="Wingdings" pitchFamily="2" charset="2"/>
              <a:buChar char="v"/>
            </a:pPr>
            <a:r>
              <a:rPr lang="en-US" dirty="0"/>
              <a:t>By using new keyword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chor="ctr"/>
          <a:lstStyle/>
          <a:p>
            <a:r>
              <a:rPr lang="en-US" dirty="0"/>
              <a:t>String Immutable Nature</a:t>
            </a:r>
          </a:p>
        </p:txBody>
      </p:sp>
      <p:sp>
        <p:nvSpPr>
          <p:cNvPr id="3" name="Content Placeholder 2"/>
          <p:cNvSpPr>
            <a:spLocks noGrp="1"/>
          </p:cNvSpPr>
          <p:nvPr>
            <p:ph sz="quarter" idx="1"/>
          </p:nvPr>
        </p:nvSpPr>
        <p:spPr>
          <a:xfrm>
            <a:off x="457200" y="990600"/>
            <a:ext cx="8382000" cy="5867400"/>
          </a:xfrm>
        </p:spPr>
        <p:txBody>
          <a:bodyPr>
            <a:normAutofit lnSpcReduction="10000"/>
          </a:bodyPr>
          <a:lstStyle/>
          <a:p>
            <a:r>
              <a:rPr lang="en-US" dirty="0"/>
              <a:t>When a string object is Re-initialized it results in a creation of a new string object in random memory address and the previous object will undergoes de-reference (Garbage collection).</a:t>
            </a:r>
          </a:p>
          <a:p>
            <a:r>
              <a:rPr lang="en-US" dirty="0"/>
              <a:t>This indicates that the content of the strings cannot be changed in the same memory address hence string object is an immutable object.</a:t>
            </a:r>
          </a:p>
          <a:p>
            <a:pPr>
              <a:buNone/>
            </a:pPr>
            <a:r>
              <a:rPr lang="en-US" dirty="0"/>
              <a:t>Example:</a:t>
            </a:r>
          </a:p>
          <a:p>
            <a:pPr>
              <a:buNone/>
            </a:pPr>
            <a:r>
              <a:rPr lang="en-US" dirty="0"/>
              <a:t>String str = “Tester”;     abc123																				  </a:t>
            </a:r>
          </a:p>
          <a:p>
            <a:pPr>
              <a:buNone/>
            </a:pPr>
            <a:r>
              <a:rPr lang="en-US" dirty="0"/>
              <a:t>str=“Developer”																									       nks235				</a:t>
            </a:r>
          </a:p>
        </p:txBody>
      </p:sp>
      <p:sp>
        <p:nvSpPr>
          <p:cNvPr id="4" name="Rounded Rectangle 3"/>
          <p:cNvSpPr/>
          <p:nvPr/>
        </p:nvSpPr>
        <p:spPr>
          <a:xfrm>
            <a:off x="3886200" y="4267200"/>
            <a:ext cx="1066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Tester</a:t>
            </a:r>
          </a:p>
        </p:txBody>
      </p:sp>
      <p:sp>
        <p:nvSpPr>
          <p:cNvPr id="5" name="Bent-Up Arrow 4"/>
          <p:cNvSpPr/>
          <p:nvPr/>
        </p:nvSpPr>
        <p:spPr>
          <a:xfrm rot="5400000">
            <a:off x="2571750" y="3371850"/>
            <a:ext cx="228600" cy="21717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3733800" y="5105400"/>
            <a:ext cx="1143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Developer</a:t>
            </a:r>
          </a:p>
        </p:txBody>
      </p:sp>
      <p:sp>
        <p:nvSpPr>
          <p:cNvPr id="10" name="Bent Arrow 9"/>
          <p:cNvSpPr/>
          <p:nvPr/>
        </p:nvSpPr>
        <p:spPr>
          <a:xfrm flipV="1">
            <a:off x="685800" y="5334000"/>
            <a:ext cx="2895600" cy="22860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 methods</a:t>
            </a:r>
          </a:p>
        </p:txBody>
      </p:sp>
      <p:sp>
        <p:nvSpPr>
          <p:cNvPr id="3" name="Content Placeholder 2"/>
          <p:cNvSpPr>
            <a:spLocks noGrp="1"/>
          </p:cNvSpPr>
          <p:nvPr>
            <p:ph sz="quarter" idx="1"/>
          </p:nvPr>
        </p:nvSpPr>
        <p:spPr/>
        <p:txBody>
          <a:bodyPr>
            <a:normAutofit lnSpcReduction="10000"/>
          </a:bodyPr>
          <a:lstStyle/>
          <a:p>
            <a:r>
              <a:rPr lang="en-US" dirty="0"/>
              <a:t>length()</a:t>
            </a:r>
          </a:p>
          <a:p>
            <a:r>
              <a:rPr lang="en-US" dirty="0" err="1"/>
              <a:t>charAt</a:t>
            </a:r>
            <a:r>
              <a:rPr lang="en-US" dirty="0"/>
              <a:t>(</a:t>
            </a:r>
            <a:r>
              <a:rPr lang="en-US" dirty="0" err="1"/>
              <a:t>int</a:t>
            </a:r>
            <a:r>
              <a:rPr lang="en-US" dirty="0"/>
              <a:t> index)</a:t>
            </a:r>
          </a:p>
          <a:p>
            <a:r>
              <a:rPr lang="en-US" dirty="0"/>
              <a:t>contains(string str)</a:t>
            </a:r>
          </a:p>
          <a:p>
            <a:r>
              <a:rPr lang="en-US" dirty="0" err="1"/>
              <a:t>startsWith</a:t>
            </a:r>
            <a:r>
              <a:rPr lang="en-US" dirty="0"/>
              <a:t>(string str)</a:t>
            </a:r>
          </a:p>
          <a:p>
            <a:r>
              <a:rPr lang="en-US" dirty="0" err="1"/>
              <a:t>endsWith</a:t>
            </a:r>
            <a:r>
              <a:rPr lang="en-US" dirty="0"/>
              <a:t>(string str)</a:t>
            </a:r>
          </a:p>
          <a:p>
            <a:r>
              <a:rPr lang="en-US" dirty="0"/>
              <a:t>Substring(</a:t>
            </a:r>
            <a:r>
              <a:rPr lang="en-US" dirty="0" err="1"/>
              <a:t>int</a:t>
            </a:r>
            <a:r>
              <a:rPr lang="en-US" dirty="0"/>
              <a:t> start, </a:t>
            </a:r>
            <a:r>
              <a:rPr lang="en-US" dirty="0" err="1"/>
              <a:t>int</a:t>
            </a:r>
            <a:r>
              <a:rPr lang="en-US" dirty="0"/>
              <a:t> end)</a:t>
            </a:r>
          </a:p>
          <a:p>
            <a:r>
              <a:rPr lang="en-US" dirty="0"/>
              <a:t>Substring(</a:t>
            </a:r>
            <a:r>
              <a:rPr lang="en-US" dirty="0" err="1"/>
              <a:t>int</a:t>
            </a:r>
            <a:r>
              <a:rPr lang="en-US" dirty="0"/>
              <a:t> start)</a:t>
            </a:r>
          </a:p>
          <a:p>
            <a:r>
              <a:rPr lang="en-US" dirty="0" err="1"/>
              <a:t>Concat</a:t>
            </a:r>
            <a:r>
              <a:rPr lang="en-US" dirty="0"/>
              <a:t>(string str)</a:t>
            </a:r>
          </a:p>
          <a:p>
            <a:r>
              <a:rPr lang="en-US" dirty="0" err="1"/>
              <a:t>toUppercase</a:t>
            </a:r>
            <a:r>
              <a:rPr lang="en-US" dirty="0"/>
              <a:t>()</a:t>
            </a:r>
          </a:p>
          <a:p>
            <a:r>
              <a:rPr lang="en-US" dirty="0" err="1"/>
              <a:t>toLowercase</a:t>
            </a:r>
            <a:r>
              <a:rPr lang="en-US" dirty="0"/>
              <a:t>()</a:t>
            </a:r>
          </a:p>
          <a:p>
            <a:r>
              <a:rPr lang="en-US" dirty="0" err="1"/>
              <a:t>tocharArray</a:t>
            </a:r>
            <a:r>
              <a:rPr lang="en-US" dirty="0"/>
              <a:t>()</a:t>
            </a:r>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Exception handling</a:t>
            </a:r>
          </a:p>
        </p:txBody>
      </p:sp>
      <p:sp>
        <p:nvSpPr>
          <p:cNvPr id="3" name="Content Placeholder 2"/>
          <p:cNvSpPr>
            <a:spLocks noGrp="1"/>
          </p:cNvSpPr>
          <p:nvPr>
            <p:ph sz="quarter" idx="1"/>
          </p:nvPr>
        </p:nvSpPr>
        <p:spPr>
          <a:xfrm>
            <a:off x="457200" y="990600"/>
            <a:ext cx="8305800" cy="5483352"/>
          </a:xfrm>
        </p:spPr>
        <p:txBody>
          <a:bodyPr/>
          <a:lstStyle/>
          <a:p>
            <a:pPr>
              <a:buNone/>
            </a:pPr>
            <a:r>
              <a:rPr lang="en-US" b="1" dirty="0"/>
              <a:t>Exception :</a:t>
            </a:r>
            <a:endParaRPr lang="en-US" dirty="0"/>
          </a:p>
          <a:p>
            <a:r>
              <a:rPr lang="en-US" dirty="0"/>
              <a:t>An exception is an event which results in program termination in an abnormal manner.</a:t>
            </a:r>
          </a:p>
          <a:p>
            <a:r>
              <a:rPr lang="en-US" dirty="0"/>
              <a:t>When an exception occurs inside a program rest of the code after the exception statement will not get executed.</a:t>
            </a:r>
          </a:p>
          <a:p>
            <a:r>
              <a:rPr lang="en-US" dirty="0"/>
              <a:t>An exception can occur only during run-time and it cannot occur during compilation.</a:t>
            </a:r>
          </a:p>
          <a:p>
            <a:r>
              <a:rPr lang="en-US" dirty="0"/>
              <a:t>An exception requires to be handled by the programmer or by the JVM.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Exception handling</a:t>
            </a:r>
          </a:p>
        </p:txBody>
      </p:sp>
      <p:sp>
        <p:nvSpPr>
          <p:cNvPr id="3" name="Content Placeholder 2"/>
          <p:cNvSpPr>
            <a:spLocks noGrp="1"/>
          </p:cNvSpPr>
          <p:nvPr>
            <p:ph sz="quarter" idx="1"/>
          </p:nvPr>
        </p:nvSpPr>
        <p:spPr>
          <a:xfrm>
            <a:off x="457200" y="990600"/>
            <a:ext cx="8305800" cy="5483352"/>
          </a:xfrm>
        </p:spPr>
        <p:txBody>
          <a:bodyPr/>
          <a:lstStyle/>
          <a:p>
            <a:r>
              <a:rPr lang="en-US" dirty="0"/>
              <a:t>Exception handling is a process of handling the exception during the execution of the program.</a:t>
            </a:r>
          </a:p>
          <a:p>
            <a:r>
              <a:rPr lang="en-US" dirty="0"/>
              <a:t>When an exception is handled the program will terminate in a normal manner.</a:t>
            </a:r>
          </a:p>
          <a:p>
            <a:r>
              <a:rPr lang="en-US" dirty="0"/>
              <a:t>An exception can be handled by using exception handling mechanism or by the JVM.</a:t>
            </a:r>
          </a:p>
          <a:p>
            <a:pPr>
              <a:buNone/>
            </a:pPr>
            <a:endParaRPr lang="en-US" dirty="0"/>
          </a:p>
          <a:p>
            <a:pPr>
              <a:buNone/>
            </a:pPr>
            <a:r>
              <a:rPr lang="en-US" b="1" dirty="0"/>
              <a:t>Types of Exception:</a:t>
            </a:r>
          </a:p>
          <a:p>
            <a:r>
              <a:rPr lang="en-US" dirty="0"/>
              <a:t>Checked Exceptions</a:t>
            </a:r>
          </a:p>
          <a:p>
            <a:r>
              <a:rPr lang="en-US" dirty="0"/>
              <a:t>Unchecked Exceptions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Exception handling</a:t>
            </a:r>
          </a:p>
        </p:txBody>
      </p:sp>
      <p:sp>
        <p:nvSpPr>
          <p:cNvPr id="3" name="Content Placeholder 2"/>
          <p:cNvSpPr>
            <a:spLocks noGrp="1"/>
          </p:cNvSpPr>
          <p:nvPr>
            <p:ph sz="quarter" idx="1"/>
          </p:nvPr>
        </p:nvSpPr>
        <p:spPr>
          <a:xfrm>
            <a:off x="457200" y="838200"/>
            <a:ext cx="8458200" cy="5943600"/>
          </a:xfrm>
        </p:spPr>
        <p:txBody>
          <a:bodyPr/>
          <a:lstStyle/>
          <a:p>
            <a:pPr>
              <a:buNone/>
            </a:pPr>
            <a:r>
              <a:rPr lang="en-US" b="1" dirty="0"/>
              <a:t>Checked Exceptions:</a:t>
            </a:r>
          </a:p>
          <a:p>
            <a:r>
              <a:rPr lang="en-US" dirty="0"/>
              <a:t>It is checked by the compiler in order to avoid the exception from occurring during run time.</a:t>
            </a:r>
          </a:p>
          <a:p>
            <a:r>
              <a:rPr lang="en-US" dirty="0"/>
              <a:t>Example for checked exceptions are ClassNotFound exception, IO exception, FileNotFound exception.</a:t>
            </a:r>
          </a:p>
          <a:p>
            <a:pPr>
              <a:buNone/>
            </a:pPr>
            <a:r>
              <a:rPr lang="en-US" b="1" dirty="0"/>
              <a:t>Unchecked Exceptions:</a:t>
            </a:r>
            <a:endParaRPr lang="en-US" dirty="0"/>
          </a:p>
          <a:p>
            <a:r>
              <a:rPr lang="en-US" dirty="0"/>
              <a:t>Unchecked exceptions are the exceptions which cannot be handled by the compiler and this exceptions always occurs during runtime.</a:t>
            </a:r>
          </a:p>
          <a:p>
            <a:r>
              <a:rPr lang="en-US" dirty="0"/>
              <a:t>Example for unchecked exceptions are Arithmetic exception, Null pointer exception, Index out of bound exception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Exception handling mechanism</a:t>
            </a:r>
          </a:p>
        </p:txBody>
      </p:sp>
      <p:sp>
        <p:nvSpPr>
          <p:cNvPr id="3" name="Content Placeholder 2"/>
          <p:cNvSpPr>
            <a:spLocks noGrp="1"/>
          </p:cNvSpPr>
          <p:nvPr>
            <p:ph sz="quarter" idx="1"/>
          </p:nvPr>
        </p:nvSpPr>
        <p:spPr>
          <a:xfrm>
            <a:off x="457200" y="838200"/>
            <a:ext cx="8305800" cy="5635752"/>
          </a:xfrm>
        </p:spPr>
        <p:txBody>
          <a:bodyPr/>
          <a:lstStyle/>
          <a:p>
            <a:r>
              <a:rPr lang="en-US" dirty="0"/>
              <a:t>The exception handling mechanism consists of 3 blocks:</a:t>
            </a:r>
          </a:p>
          <a:p>
            <a:pPr marL="514350" indent="-514350" algn="just">
              <a:buFont typeface="Wingdings" pitchFamily="2" charset="2"/>
              <a:buChar char="v"/>
            </a:pPr>
            <a:r>
              <a:rPr lang="en-US" dirty="0"/>
              <a:t>try block</a:t>
            </a:r>
          </a:p>
          <a:p>
            <a:pPr marL="514350" indent="-514350" algn="just">
              <a:buFont typeface="Wingdings" pitchFamily="2" charset="2"/>
              <a:buChar char="v"/>
            </a:pPr>
            <a:r>
              <a:rPr lang="en-US" dirty="0"/>
              <a:t>catch block</a:t>
            </a:r>
          </a:p>
          <a:p>
            <a:pPr marL="514350" indent="-514350" algn="just">
              <a:buFont typeface="Wingdings" pitchFamily="2" charset="2"/>
              <a:buChar char="v"/>
            </a:pPr>
            <a:r>
              <a:rPr lang="en-US" dirty="0"/>
              <a:t>finally block</a:t>
            </a:r>
          </a:p>
          <a:p>
            <a:pPr marL="514350" indent="-514350" algn="just">
              <a:buNone/>
            </a:pPr>
            <a:r>
              <a:rPr lang="en-US" dirty="0"/>
              <a:t>try block:</a:t>
            </a:r>
          </a:p>
          <a:p>
            <a:pPr marL="514350" indent="-514350" algn="just">
              <a:buNone/>
            </a:pPr>
            <a:r>
              <a:rPr lang="en-US" dirty="0"/>
              <a:t>try{</a:t>
            </a:r>
          </a:p>
          <a:p>
            <a:pPr marL="514350" indent="-514350" algn="just">
              <a:buNone/>
            </a:pPr>
            <a:r>
              <a:rPr lang="en-US" dirty="0"/>
              <a:t>//Exception statement</a:t>
            </a:r>
          </a:p>
          <a:p>
            <a:pPr marL="514350" indent="-514350" algn="just">
              <a:buNone/>
            </a:pPr>
            <a:r>
              <a:rPr lang="en-US" dirty="0"/>
              <a:t>}</a:t>
            </a:r>
          </a:p>
          <a:p>
            <a:pPr marL="514350" indent="-514350" algn="just"/>
            <a:r>
              <a:rPr lang="en-US" dirty="0"/>
              <a:t>Any statement which generates an exception must be written inside the try blocks.</a:t>
            </a:r>
          </a:p>
          <a:p>
            <a:pPr marL="514350" indent="-514350" algn="just"/>
            <a:r>
              <a:rPr lang="en-US" dirty="0"/>
              <a:t>A try block must not contain a combination of exception and non exception statements.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a:t>Exception handling mechanism</a:t>
            </a:r>
          </a:p>
        </p:txBody>
      </p:sp>
      <p:sp>
        <p:nvSpPr>
          <p:cNvPr id="3" name="Content Placeholder 2"/>
          <p:cNvSpPr>
            <a:spLocks noGrp="1"/>
          </p:cNvSpPr>
          <p:nvPr>
            <p:ph sz="quarter" idx="1"/>
          </p:nvPr>
        </p:nvSpPr>
        <p:spPr>
          <a:xfrm>
            <a:off x="457200" y="762000"/>
            <a:ext cx="8305800" cy="5711952"/>
          </a:xfrm>
        </p:spPr>
        <p:txBody>
          <a:bodyPr/>
          <a:lstStyle/>
          <a:p>
            <a:r>
              <a:rPr lang="en-US" dirty="0"/>
              <a:t>A try block must be followed with catch block or finally block.</a:t>
            </a:r>
          </a:p>
          <a:p>
            <a:r>
              <a:rPr lang="en-US" dirty="0"/>
              <a:t>An independent try block is not allowed.</a:t>
            </a:r>
          </a:p>
          <a:p>
            <a:pPr>
              <a:buNone/>
            </a:pPr>
            <a:r>
              <a:rPr lang="en-US" dirty="0"/>
              <a:t>Catch block:</a:t>
            </a:r>
          </a:p>
          <a:p>
            <a:pPr>
              <a:buNone/>
            </a:pPr>
            <a:r>
              <a:rPr lang="en-US" dirty="0"/>
              <a:t>Catch(Exception e){</a:t>
            </a:r>
          </a:p>
          <a:p>
            <a:pPr>
              <a:buNone/>
            </a:pPr>
            <a:r>
              <a:rPr lang="en-US" dirty="0"/>
              <a:t>//Debugging code;</a:t>
            </a:r>
          </a:p>
          <a:p>
            <a:pPr>
              <a:buNone/>
            </a:pPr>
            <a:r>
              <a:rPr lang="en-US" dirty="0"/>
              <a:t>}</a:t>
            </a:r>
          </a:p>
          <a:p>
            <a:r>
              <a:rPr lang="en-US" dirty="0"/>
              <a:t>A catch block is used to handle the exceptions generated inside the try block.</a:t>
            </a:r>
          </a:p>
          <a:p>
            <a:r>
              <a:rPr lang="en-US" dirty="0"/>
              <a:t>Catch block can contain debugging code associated with the exception in the try block</a:t>
            </a:r>
          </a:p>
          <a:p>
            <a:r>
              <a:rPr lang="en-US" dirty="0"/>
              <a:t>A catch block can be followed by another catch block or finally block.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Exception handling mechanism</a:t>
            </a:r>
            <a:endParaRPr lang="en-US" b="1" dirty="0"/>
          </a:p>
        </p:txBody>
      </p:sp>
      <p:sp>
        <p:nvSpPr>
          <p:cNvPr id="3" name="Content Placeholder 2"/>
          <p:cNvSpPr>
            <a:spLocks noGrp="1"/>
          </p:cNvSpPr>
          <p:nvPr>
            <p:ph sz="quarter" idx="1"/>
          </p:nvPr>
        </p:nvSpPr>
        <p:spPr>
          <a:xfrm>
            <a:off x="457200" y="914400"/>
            <a:ext cx="8305800" cy="5559552"/>
          </a:xfrm>
        </p:spPr>
        <p:txBody>
          <a:bodyPr/>
          <a:lstStyle/>
          <a:p>
            <a:pPr>
              <a:buNone/>
            </a:pPr>
            <a:r>
              <a:rPr lang="en-US" dirty="0"/>
              <a:t>Finally block:</a:t>
            </a:r>
          </a:p>
          <a:p>
            <a:r>
              <a:rPr lang="en-US" dirty="0"/>
              <a:t>A finally block will gets executed whether the exception occurs or doesn’t occur inside the try block</a:t>
            </a:r>
          </a:p>
          <a:p>
            <a:r>
              <a:rPr lang="en-US" dirty="0"/>
              <a:t>The finally block must contain clean up code.</a:t>
            </a:r>
          </a:p>
          <a:p>
            <a:r>
              <a:rPr lang="en-US" dirty="0"/>
              <a:t>The cleanup code is type of code associated with closing the system resources.</a:t>
            </a:r>
          </a:p>
          <a:p>
            <a:r>
              <a:rPr lang="en-US" dirty="0"/>
              <a:t>The finally block can also contain critical section of the code associated with the application.</a:t>
            </a:r>
          </a:p>
          <a:p>
            <a:pPr>
              <a:buNone/>
            </a:pPr>
            <a:r>
              <a:rPr lang="en-US" dirty="0"/>
              <a:t>finally{</a:t>
            </a:r>
          </a:p>
          <a:p>
            <a:pPr>
              <a:buNone/>
            </a:pPr>
            <a:r>
              <a:rPr lang="en-US" dirty="0"/>
              <a:t>//cleanup code</a:t>
            </a:r>
          </a:p>
          <a:p>
            <a:pPr>
              <a:buNone/>
            </a:pP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Java</a:t>
            </a:r>
            <a:r>
              <a:rPr lang="en-US" dirty="0"/>
              <a:t/>
            </a:r>
            <a:br>
              <a:rPr lang="en-US" dirty="0"/>
            </a:br>
            <a:endParaRPr lang="en-US" dirty="0"/>
          </a:p>
        </p:txBody>
      </p:sp>
      <p:sp>
        <p:nvSpPr>
          <p:cNvPr id="3" name="Content Placeholder 2"/>
          <p:cNvSpPr>
            <a:spLocks noGrp="1"/>
          </p:cNvSpPr>
          <p:nvPr>
            <p:ph sz="quarter" idx="1"/>
          </p:nvPr>
        </p:nvSpPr>
        <p:spPr>
          <a:xfrm>
            <a:off x="457200" y="1600200"/>
            <a:ext cx="7315200" cy="2971800"/>
          </a:xfrm>
        </p:spPr>
        <p:txBody>
          <a:bodyPr/>
          <a:lstStyle/>
          <a:p>
            <a:pPr lvl="0"/>
            <a:r>
              <a:rPr lang="en-US" dirty="0"/>
              <a:t>Platform Independent</a:t>
            </a:r>
          </a:p>
          <a:p>
            <a:pPr lvl="0"/>
            <a:r>
              <a:rPr lang="en-US" dirty="0"/>
              <a:t>Portable</a:t>
            </a:r>
          </a:p>
          <a:p>
            <a:pPr lvl="0"/>
            <a:r>
              <a:rPr lang="en-US" dirty="0"/>
              <a:t>Object Oriented</a:t>
            </a:r>
          </a:p>
          <a:p>
            <a:pPr lvl="0"/>
            <a:r>
              <a:rPr lang="en-US" dirty="0"/>
              <a:t>Exception Handling</a:t>
            </a:r>
          </a:p>
          <a:p>
            <a:pPr lvl="0"/>
            <a:r>
              <a:rPr lang="en-US" dirty="0"/>
              <a:t>Automatic garbage collection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a:t>Collection framework</a:t>
            </a:r>
          </a:p>
        </p:txBody>
      </p:sp>
      <p:pic>
        <p:nvPicPr>
          <p:cNvPr id="4" name="Content Placeholder 3" descr="java-collection-hierarchy.png"/>
          <p:cNvPicPr>
            <a:picLocks noGrp="1" noChangeAspect="1"/>
          </p:cNvPicPr>
          <p:nvPr>
            <p:ph sz="quarter" idx="1"/>
          </p:nvPr>
        </p:nvPicPr>
        <p:blipFill>
          <a:blip r:embed="rId2"/>
          <a:stretch>
            <a:fillRect/>
          </a:stretch>
        </p:blipFill>
        <p:spPr>
          <a:xfrm>
            <a:off x="457200" y="609600"/>
            <a:ext cx="8382000" cy="5867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a:t>Collection framework</a:t>
            </a:r>
          </a:p>
        </p:txBody>
      </p:sp>
      <p:sp>
        <p:nvSpPr>
          <p:cNvPr id="3" name="Content Placeholder 2"/>
          <p:cNvSpPr>
            <a:spLocks noGrp="1"/>
          </p:cNvSpPr>
          <p:nvPr>
            <p:ph sz="quarter" idx="1"/>
          </p:nvPr>
        </p:nvSpPr>
        <p:spPr>
          <a:xfrm>
            <a:off x="152400" y="762000"/>
            <a:ext cx="8610600" cy="5711952"/>
          </a:xfrm>
        </p:spPr>
        <p:txBody>
          <a:bodyPr/>
          <a:lstStyle/>
          <a:p>
            <a:r>
              <a:rPr lang="en-US" dirty="0"/>
              <a:t>A collection framework is an API ( Application Programming Interface) which is used for storing collection of objects.</a:t>
            </a:r>
          </a:p>
          <a:p>
            <a:r>
              <a:rPr lang="en-US" dirty="0"/>
              <a:t>It cannot store primitive data types whereas it can store primitive data types in the form of an objects.</a:t>
            </a:r>
          </a:p>
          <a:p>
            <a:r>
              <a:rPr lang="en-US" dirty="0"/>
              <a:t>A collection framework contains following basic interfaces</a:t>
            </a:r>
          </a:p>
          <a:p>
            <a:pPr>
              <a:buFont typeface="Wingdings" pitchFamily="2" charset="2"/>
              <a:buChar char="v"/>
            </a:pPr>
            <a:r>
              <a:rPr lang="en-US" dirty="0"/>
              <a:t>Collection interface</a:t>
            </a:r>
          </a:p>
          <a:p>
            <a:pPr>
              <a:buFont typeface="Wingdings" pitchFamily="2" charset="2"/>
              <a:buChar char="v"/>
            </a:pPr>
            <a:r>
              <a:rPr lang="en-US" dirty="0"/>
              <a:t>Set interface</a:t>
            </a:r>
          </a:p>
          <a:p>
            <a:pPr>
              <a:buFont typeface="Wingdings" pitchFamily="2" charset="2"/>
              <a:buChar char="v"/>
            </a:pPr>
            <a:r>
              <a:rPr lang="en-US" dirty="0"/>
              <a:t>List interface</a:t>
            </a:r>
          </a:p>
          <a:p>
            <a:pPr>
              <a:buFont typeface="Wingdings" pitchFamily="2" charset="2"/>
              <a:buChar char="v"/>
            </a:pPr>
            <a:r>
              <a:rPr lang="en-US" dirty="0"/>
              <a:t>Queue interface</a:t>
            </a:r>
          </a:p>
          <a:p>
            <a:r>
              <a:rPr lang="en-US" dirty="0"/>
              <a:t>The collection framework provides support for storage, sorting and storage of data in the form of key and value pairs.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487362"/>
          </a:xfrm>
        </p:spPr>
        <p:txBody>
          <a:bodyPr>
            <a:normAutofit fontScale="90000"/>
          </a:bodyPr>
          <a:lstStyle/>
          <a:p>
            <a:r>
              <a:rPr lang="en-US" dirty="0"/>
              <a:t>Advantages of collection framework</a:t>
            </a:r>
          </a:p>
        </p:txBody>
      </p:sp>
      <p:sp>
        <p:nvSpPr>
          <p:cNvPr id="3" name="Content Placeholder 2"/>
          <p:cNvSpPr>
            <a:spLocks noGrp="1"/>
          </p:cNvSpPr>
          <p:nvPr>
            <p:ph sz="quarter" idx="1"/>
          </p:nvPr>
        </p:nvSpPr>
        <p:spPr>
          <a:xfrm>
            <a:off x="457200" y="838200"/>
            <a:ext cx="8153400" cy="5635752"/>
          </a:xfrm>
        </p:spPr>
        <p:txBody>
          <a:bodyPr/>
          <a:lstStyle/>
          <a:p>
            <a:r>
              <a:rPr lang="en-US" dirty="0"/>
              <a:t>A collection framework can be used to store homogeneous and heterogeneous objects.</a:t>
            </a:r>
          </a:p>
          <a:p>
            <a:r>
              <a:rPr lang="en-US" dirty="0"/>
              <a:t>The collection framework is flexible in size with respect to collection classes</a:t>
            </a:r>
          </a:p>
          <a:p>
            <a:r>
              <a:rPr lang="en-US" dirty="0"/>
              <a:t>The collection framework provides special methods for processing the collection.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39BBB8-43B3-4F74-9767-53DF995BBA63}"/>
              </a:ext>
            </a:extLst>
          </p:cNvPr>
          <p:cNvSpPr>
            <a:spLocks noGrp="1"/>
          </p:cNvSpPr>
          <p:nvPr>
            <p:ph type="title"/>
          </p:nvPr>
        </p:nvSpPr>
        <p:spPr/>
        <p:txBody>
          <a:bodyPr/>
          <a:lstStyle/>
          <a:p>
            <a:r>
              <a:rPr lang="en-IN" dirty="0"/>
              <a:t>COLLECTION INTERFACE METHODS</a:t>
            </a:r>
          </a:p>
        </p:txBody>
      </p:sp>
      <p:sp>
        <p:nvSpPr>
          <p:cNvPr id="3" name="Content Placeholder 2">
            <a:extLst>
              <a:ext uri="{FF2B5EF4-FFF2-40B4-BE49-F238E27FC236}">
                <a16:creationId xmlns="" xmlns:a16="http://schemas.microsoft.com/office/drawing/2014/main" id="{BC7726BB-B973-42D8-9C84-397A7C2563F6}"/>
              </a:ext>
            </a:extLst>
          </p:cNvPr>
          <p:cNvSpPr>
            <a:spLocks noGrp="1"/>
          </p:cNvSpPr>
          <p:nvPr>
            <p:ph sz="quarter" idx="1"/>
          </p:nvPr>
        </p:nvSpPr>
        <p:spPr/>
        <p:txBody>
          <a:bodyPr/>
          <a:lstStyle/>
          <a:p>
            <a:r>
              <a:rPr lang="en-IN" dirty="0"/>
              <a:t>size()</a:t>
            </a:r>
          </a:p>
          <a:p>
            <a:r>
              <a:rPr lang="en-IN" dirty="0" err="1"/>
              <a:t>isEmpty</a:t>
            </a:r>
            <a:r>
              <a:rPr lang="en-IN" dirty="0"/>
              <a:t>()</a:t>
            </a:r>
          </a:p>
          <a:p>
            <a:r>
              <a:rPr lang="en-IN" dirty="0"/>
              <a:t>add(object o)</a:t>
            </a:r>
          </a:p>
          <a:p>
            <a:r>
              <a:rPr lang="en-IN" dirty="0"/>
              <a:t>contains(object o)</a:t>
            </a:r>
          </a:p>
          <a:p>
            <a:r>
              <a:rPr lang="en-IN" dirty="0"/>
              <a:t>remove(int index)</a:t>
            </a:r>
          </a:p>
          <a:p>
            <a:r>
              <a:rPr lang="en-IN" dirty="0"/>
              <a:t>add All(collection&lt;E&gt; co1)</a:t>
            </a:r>
          </a:p>
          <a:p>
            <a:r>
              <a:rPr lang="en-IN" dirty="0"/>
              <a:t>retain All(collection&lt;E&gt; co1)</a:t>
            </a:r>
          </a:p>
          <a:p>
            <a:r>
              <a:rPr lang="en-IN" dirty="0"/>
              <a:t>remove All (collection&lt;E&gt; co1)</a:t>
            </a:r>
          </a:p>
          <a:p>
            <a:r>
              <a:rPr lang="en-IN" dirty="0"/>
              <a:t>contains All(collection&lt;E&gt; co1)</a:t>
            </a:r>
          </a:p>
          <a:p>
            <a:r>
              <a:rPr lang="en-IN" dirty="0"/>
              <a:t>iterator()</a:t>
            </a:r>
          </a:p>
        </p:txBody>
      </p:sp>
    </p:spTree>
    <p:extLst>
      <p:ext uri="{BB962C8B-B14F-4D97-AF65-F5344CB8AC3E}">
        <p14:creationId xmlns="" xmlns:p14="http://schemas.microsoft.com/office/powerpoint/2010/main" val="1262221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95DA68-CAD3-4419-A503-FD47FB054776}"/>
              </a:ext>
            </a:extLst>
          </p:cNvPr>
          <p:cNvSpPr>
            <a:spLocks noGrp="1"/>
          </p:cNvSpPr>
          <p:nvPr>
            <p:ph type="title"/>
          </p:nvPr>
        </p:nvSpPr>
        <p:spPr/>
        <p:txBody>
          <a:bodyPr/>
          <a:lstStyle/>
          <a:p>
            <a:r>
              <a:rPr lang="en-IN" dirty="0"/>
              <a:t>ITERATOR INTERFACE	</a:t>
            </a:r>
          </a:p>
        </p:txBody>
      </p:sp>
      <p:sp>
        <p:nvSpPr>
          <p:cNvPr id="3" name="Content Placeholder 2">
            <a:extLst>
              <a:ext uri="{FF2B5EF4-FFF2-40B4-BE49-F238E27FC236}">
                <a16:creationId xmlns="" xmlns:a16="http://schemas.microsoft.com/office/drawing/2014/main" id="{66BF2B9B-F4E0-4337-96FE-751031235CCA}"/>
              </a:ext>
            </a:extLst>
          </p:cNvPr>
          <p:cNvSpPr>
            <a:spLocks noGrp="1"/>
          </p:cNvSpPr>
          <p:nvPr>
            <p:ph sz="quarter" idx="1"/>
          </p:nvPr>
        </p:nvSpPr>
        <p:spPr/>
        <p:txBody>
          <a:bodyPr/>
          <a:lstStyle/>
          <a:p>
            <a:r>
              <a:rPr lang="en-IN" dirty="0"/>
              <a:t>An Iterator interface is used to provide iterating support for classes of type </a:t>
            </a:r>
            <a:r>
              <a:rPr lang="en-IN" dirty="0" err="1"/>
              <a:t>List,Queue,set</a:t>
            </a:r>
            <a:r>
              <a:rPr lang="en-IN" dirty="0"/>
              <a:t> interface.</a:t>
            </a:r>
          </a:p>
          <a:p>
            <a:r>
              <a:rPr lang="en-IN" dirty="0"/>
              <a:t>It can iterate only in forward direction.</a:t>
            </a:r>
          </a:p>
          <a:p>
            <a:r>
              <a:rPr lang="en-IN" dirty="0"/>
              <a:t>An iterator interface contains following abstract methods.</a:t>
            </a:r>
          </a:p>
          <a:p>
            <a:pPr lvl="1">
              <a:buFont typeface="Wingdings" panose="05000000000000000000" pitchFamily="2" charset="2"/>
              <a:buChar char="Ø"/>
            </a:pPr>
            <a:r>
              <a:rPr lang="en-IN" dirty="0"/>
              <a:t>hasNext()</a:t>
            </a:r>
          </a:p>
          <a:p>
            <a:pPr lvl="1">
              <a:buFont typeface="Wingdings" panose="05000000000000000000" pitchFamily="2" charset="2"/>
              <a:buChar char="Ø"/>
            </a:pPr>
            <a:r>
              <a:rPr lang="en-IN" dirty="0"/>
              <a:t>next()</a:t>
            </a:r>
          </a:p>
          <a:p>
            <a:pPr lvl="1">
              <a:buFont typeface="Wingdings" panose="05000000000000000000" pitchFamily="2" charset="2"/>
              <a:buChar char="Ø"/>
            </a:pPr>
            <a:r>
              <a:rPr lang="en-IN" dirty="0"/>
              <a:t>remove()</a:t>
            </a:r>
          </a:p>
          <a:p>
            <a:pPr marL="0" indent="0">
              <a:buNone/>
            </a:pPr>
            <a:r>
              <a:rPr lang="en-IN" dirty="0"/>
              <a:t>    </a:t>
            </a:r>
          </a:p>
          <a:p>
            <a:pPr marL="0" indent="0">
              <a:buNone/>
            </a:pPr>
            <a:endParaRPr lang="en-IN" dirty="0"/>
          </a:p>
          <a:p>
            <a:pPr marL="0" indent="0">
              <a:buNone/>
            </a:pPr>
            <a:endParaRPr lang="en-IN" dirty="0"/>
          </a:p>
        </p:txBody>
      </p:sp>
    </p:spTree>
    <p:extLst>
      <p:ext uri="{BB962C8B-B14F-4D97-AF65-F5344CB8AC3E}">
        <p14:creationId xmlns="" xmlns:p14="http://schemas.microsoft.com/office/powerpoint/2010/main" val="1924802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A22F68-B486-4A51-931A-88BDF93C26BA}"/>
              </a:ext>
            </a:extLst>
          </p:cNvPr>
          <p:cNvSpPr>
            <a:spLocks noGrp="1"/>
          </p:cNvSpPr>
          <p:nvPr>
            <p:ph type="title"/>
          </p:nvPr>
        </p:nvSpPr>
        <p:spPr/>
        <p:txBody>
          <a:bodyPr/>
          <a:lstStyle/>
          <a:p>
            <a:r>
              <a:rPr lang="en-IN" dirty="0"/>
              <a:t>hasNext()</a:t>
            </a:r>
          </a:p>
        </p:txBody>
      </p:sp>
      <p:sp>
        <p:nvSpPr>
          <p:cNvPr id="3" name="Content Placeholder 2">
            <a:extLst>
              <a:ext uri="{FF2B5EF4-FFF2-40B4-BE49-F238E27FC236}">
                <a16:creationId xmlns="" xmlns:a16="http://schemas.microsoft.com/office/drawing/2014/main" id="{17C1151C-7C3D-4A3C-9045-1E46E95CE761}"/>
              </a:ext>
            </a:extLst>
          </p:cNvPr>
          <p:cNvSpPr>
            <a:spLocks noGrp="1"/>
          </p:cNvSpPr>
          <p:nvPr>
            <p:ph sz="quarter" idx="1"/>
          </p:nvPr>
        </p:nvSpPr>
        <p:spPr/>
        <p:txBody>
          <a:bodyPr/>
          <a:lstStyle/>
          <a:p>
            <a:r>
              <a:rPr lang="en-IN" dirty="0"/>
              <a:t>The hasNext() method is used to check whether the collection contains elements or not.</a:t>
            </a:r>
          </a:p>
          <a:p>
            <a:r>
              <a:rPr lang="en-IN" dirty="0"/>
              <a:t>If the elements are existing then ‘true’ else ‘false’.</a:t>
            </a:r>
          </a:p>
          <a:p>
            <a:r>
              <a:rPr lang="en-IN" dirty="0"/>
              <a:t>When the hasNext() method is called for the first time it creates a cursor to refer the first element in the collection.</a:t>
            </a:r>
          </a:p>
        </p:txBody>
      </p:sp>
    </p:spTree>
    <p:extLst>
      <p:ext uri="{BB962C8B-B14F-4D97-AF65-F5344CB8AC3E}">
        <p14:creationId xmlns="" xmlns:p14="http://schemas.microsoft.com/office/powerpoint/2010/main" val="2730675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ECA61-0E14-43EC-BEAE-7F5815575B2E}"/>
              </a:ext>
            </a:extLst>
          </p:cNvPr>
          <p:cNvSpPr>
            <a:spLocks noGrp="1"/>
          </p:cNvSpPr>
          <p:nvPr>
            <p:ph type="title"/>
          </p:nvPr>
        </p:nvSpPr>
        <p:spPr/>
        <p:txBody>
          <a:bodyPr/>
          <a:lstStyle/>
          <a:p>
            <a:r>
              <a:rPr lang="en-IN" dirty="0"/>
              <a:t>Next() and remove()</a:t>
            </a:r>
          </a:p>
        </p:txBody>
      </p:sp>
      <p:sp>
        <p:nvSpPr>
          <p:cNvPr id="3" name="Content Placeholder 2">
            <a:extLst>
              <a:ext uri="{FF2B5EF4-FFF2-40B4-BE49-F238E27FC236}">
                <a16:creationId xmlns="" xmlns:a16="http://schemas.microsoft.com/office/drawing/2014/main" id="{4C54762D-AFAF-4221-842F-2D5051EE29A6}"/>
              </a:ext>
            </a:extLst>
          </p:cNvPr>
          <p:cNvSpPr>
            <a:spLocks noGrp="1"/>
          </p:cNvSpPr>
          <p:nvPr>
            <p:ph sz="quarter" idx="1"/>
          </p:nvPr>
        </p:nvSpPr>
        <p:spPr/>
        <p:txBody>
          <a:bodyPr/>
          <a:lstStyle/>
          <a:p>
            <a:r>
              <a:rPr lang="en-IN" dirty="0"/>
              <a:t>next() method is used to fetch elements pointed by the cursor.</a:t>
            </a:r>
          </a:p>
          <a:p>
            <a:r>
              <a:rPr lang="en-IN" dirty="0"/>
              <a:t>Once the element is fetched, it will move to the next element.</a:t>
            </a:r>
          </a:p>
          <a:p>
            <a:r>
              <a:rPr lang="en-IN" dirty="0"/>
              <a:t>remove() is used for removing the elements pointed by the cursor.</a:t>
            </a:r>
          </a:p>
          <a:p>
            <a:r>
              <a:rPr lang="en-IN" dirty="0"/>
              <a:t>It must be used along with next() method to remove the data from the collection.</a:t>
            </a:r>
          </a:p>
        </p:txBody>
      </p:sp>
    </p:spTree>
    <p:extLst>
      <p:ext uri="{BB962C8B-B14F-4D97-AF65-F5344CB8AC3E}">
        <p14:creationId xmlns="" xmlns:p14="http://schemas.microsoft.com/office/powerpoint/2010/main" val="241806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721146-543E-410A-A715-52B52A1BAA2F}"/>
              </a:ext>
            </a:extLst>
          </p:cNvPr>
          <p:cNvSpPr>
            <a:spLocks noGrp="1"/>
          </p:cNvSpPr>
          <p:nvPr>
            <p:ph type="title"/>
          </p:nvPr>
        </p:nvSpPr>
        <p:spPr/>
        <p:txBody>
          <a:bodyPr/>
          <a:lstStyle/>
          <a:p>
            <a:r>
              <a:rPr lang="en-IN" dirty="0"/>
              <a:t>Arraylist	</a:t>
            </a:r>
          </a:p>
        </p:txBody>
      </p:sp>
      <p:sp>
        <p:nvSpPr>
          <p:cNvPr id="3" name="Content Placeholder 2">
            <a:extLst>
              <a:ext uri="{FF2B5EF4-FFF2-40B4-BE49-F238E27FC236}">
                <a16:creationId xmlns="" xmlns:a16="http://schemas.microsoft.com/office/drawing/2014/main" id="{A9425E6C-9D1F-4B66-97E8-32B3521B00A2}"/>
              </a:ext>
            </a:extLst>
          </p:cNvPr>
          <p:cNvSpPr>
            <a:spLocks noGrp="1"/>
          </p:cNvSpPr>
          <p:nvPr>
            <p:ph sz="quarter" idx="1"/>
          </p:nvPr>
        </p:nvSpPr>
        <p:spPr/>
        <p:txBody>
          <a:bodyPr/>
          <a:lstStyle/>
          <a:p>
            <a:r>
              <a:rPr lang="en-IN" dirty="0"/>
              <a:t>It is a class present in </a:t>
            </a:r>
            <a:r>
              <a:rPr lang="en-IN" dirty="0" err="1"/>
              <a:t>java.util</a:t>
            </a:r>
            <a:r>
              <a:rPr lang="en-IN" dirty="0"/>
              <a:t> package.</a:t>
            </a:r>
          </a:p>
          <a:p>
            <a:r>
              <a:rPr lang="en-IN" dirty="0"/>
              <a:t>It provides implementation for the abstract methods of List and Collection interface.</a:t>
            </a:r>
          </a:p>
          <a:p>
            <a:r>
              <a:rPr lang="en-IN" dirty="0"/>
              <a:t>It has default capacity value of 10.</a:t>
            </a:r>
          </a:p>
          <a:p>
            <a:r>
              <a:rPr lang="en-IN" dirty="0"/>
              <a:t>Internal capacity formula is </a:t>
            </a:r>
          </a:p>
          <a:p>
            <a:pPr marL="0" indent="0">
              <a:buNone/>
            </a:pPr>
            <a:r>
              <a:rPr lang="en-IN" dirty="0"/>
              <a:t>         </a:t>
            </a:r>
          </a:p>
        </p:txBody>
      </p:sp>
      <p:sp>
        <p:nvSpPr>
          <p:cNvPr id="4" name="Rectangle 3">
            <a:extLst>
              <a:ext uri="{FF2B5EF4-FFF2-40B4-BE49-F238E27FC236}">
                <a16:creationId xmlns="" xmlns:a16="http://schemas.microsoft.com/office/drawing/2014/main" id="{80EBD91F-480D-45C2-806E-24A2C456B6F5}"/>
              </a:ext>
            </a:extLst>
          </p:cNvPr>
          <p:cNvSpPr/>
          <p:nvPr/>
        </p:nvSpPr>
        <p:spPr>
          <a:xfrm>
            <a:off x="2209800" y="41148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newcap=oldcap*1.5</a:t>
            </a:r>
          </a:p>
        </p:txBody>
      </p:sp>
    </p:spTree>
    <p:extLst>
      <p:ext uri="{BB962C8B-B14F-4D97-AF65-F5344CB8AC3E}">
        <p14:creationId xmlns="" xmlns:p14="http://schemas.microsoft.com/office/powerpoint/2010/main" val="4023296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81FCE-EFBD-4D0A-B6F5-E691832339B1}"/>
              </a:ext>
            </a:extLst>
          </p:cNvPr>
          <p:cNvSpPr>
            <a:spLocks noGrp="1"/>
          </p:cNvSpPr>
          <p:nvPr>
            <p:ph type="title"/>
          </p:nvPr>
        </p:nvSpPr>
        <p:spPr/>
        <p:txBody>
          <a:bodyPr/>
          <a:lstStyle/>
          <a:p>
            <a:r>
              <a:rPr lang="en-IN" dirty="0" err="1" smtClean="0"/>
              <a:t>Arraylist</a:t>
            </a:r>
            <a:endParaRPr lang="en-IN" dirty="0"/>
          </a:p>
        </p:txBody>
      </p:sp>
      <p:sp>
        <p:nvSpPr>
          <p:cNvPr id="3" name="Content Placeholder 2">
            <a:extLst>
              <a:ext uri="{FF2B5EF4-FFF2-40B4-BE49-F238E27FC236}">
                <a16:creationId xmlns="" xmlns:a16="http://schemas.microsoft.com/office/drawing/2014/main" id="{3BFB0206-4523-4082-882A-0FA550E58C64}"/>
              </a:ext>
            </a:extLst>
          </p:cNvPr>
          <p:cNvSpPr>
            <a:spLocks noGrp="1"/>
          </p:cNvSpPr>
          <p:nvPr>
            <p:ph sz="quarter" idx="1"/>
          </p:nvPr>
        </p:nvSpPr>
        <p:spPr/>
        <p:txBody>
          <a:bodyPr/>
          <a:lstStyle/>
          <a:p>
            <a:r>
              <a:rPr lang="en-IN" dirty="0"/>
              <a:t>It supports insertion order.</a:t>
            </a:r>
          </a:p>
          <a:p>
            <a:r>
              <a:rPr lang="en-IN" dirty="0"/>
              <a:t>It supports Duplicate objects.</a:t>
            </a:r>
          </a:p>
          <a:p>
            <a:r>
              <a:rPr lang="en-IN" dirty="0"/>
              <a:t>It supports Null values and duplicates of null values.</a:t>
            </a:r>
          </a:p>
          <a:p>
            <a:r>
              <a:rPr lang="en-IN" dirty="0"/>
              <a:t>The real time use of ArrayList is retrieval of the data and searching the data.</a:t>
            </a:r>
          </a:p>
        </p:txBody>
      </p:sp>
    </p:spTree>
    <p:extLst>
      <p:ext uri="{BB962C8B-B14F-4D97-AF65-F5344CB8AC3E}">
        <p14:creationId xmlns="" xmlns:p14="http://schemas.microsoft.com/office/powerpoint/2010/main" val="2499309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AB7FC7-5572-4B3D-9423-5B2F04FA5A32}"/>
              </a:ext>
            </a:extLst>
          </p:cNvPr>
          <p:cNvSpPr>
            <a:spLocks noGrp="1"/>
          </p:cNvSpPr>
          <p:nvPr>
            <p:ph type="title"/>
          </p:nvPr>
        </p:nvSpPr>
        <p:spPr/>
        <p:txBody>
          <a:bodyPr/>
          <a:lstStyle/>
          <a:p>
            <a:r>
              <a:rPr lang="en-IN" dirty="0"/>
              <a:t>Priority queue</a:t>
            </a:r>
          </a:p>
        </p:txBody>
      </p:sp>
      <p:sp>
        <p:nvSpPr>
          <p:cNvPr id="3" name="Content Placeholder 2">
            <a:extLst>
              <a:ext uri="{FF2B5EF4-FFF2-40B4-BE49-F238E27FC236}">
                <a16:creationId xmlns="" xmlns:a16="http://schemas.microsoft.com/office/drawing/2014/main" id="{C675E0F4-7A07-4A1C-9080-7BD0512BB026}"/>
              </a:ext>
            </a:extLst>
          </p:cNvPr>
          <p:cNvSpPr>
            <a:spLocks noGrp="1"/>
          </p:cNvSpPr>
          <p:nvPr>
            <p:ph sz="quarter" idx="1"/>
          </p:nvPr>
        </p:nvSpPr>
        <p:spPr/>
        <p:txBody>
          <a:bodyPr/>
          <a:lstStyle/>
          <a:p>
            <a:r>
              <a:rPr lang="en-IN" dirty="0"/>
              <a:t>Priority Queue is a class present in java </a:t>
            </a:r>
            <a:r>
              <a:rPr lang="en-IN" dirty="0" err="1"/>
              <a:t>util</a:t>
            </a:r>
            <a:r>
              <a:rPr lang="en-IN" dirty="0"/>
              <a:t> package.</a:t>
            </a:r>
          </a:p>
          <a:p>
            <a:r>
              <a:rPr lang="en-IN" dirty="0"/>
              <a:t>It provides implementation of Queue interface and collection interface.</a:t>
            </a:r>
          </a:p>
          <a:p>
            <a:r>
              <a:rPr lang="en-IN" dirty="0"/>
              <a:t>It uses lower priority based sorting to arrange the data inside the collection.</a:t>
            </a:r>
          </a:p>
          <a:p>
            <a:r>
              <a:rPr lang="en-IN" dirty="0"/>
              <a:t>It doesn’t support insertion order.</a:t>
            </a:r>
          </a:p>
          <a:p>
            <a:r>
              <a:rPr lang="en-IN" dirty="0"/>
              <a:t>It supports duplicate objects.</a:t>
            </a:r>
          </a:p>
          <a:p>
            <a:r>
              <a:rPr lang="en-IN" dirty="0"/>
              <a:t>It doesn’t support null values if added generates a null pointer exception.</a:t>
            </a:r>
          </a:p>
          <a:p>
            <a:r>
              <a:rPr lang="en-IN" dirty="0"/>
              <a:t>Constructor can be created as </a:t>
            </a:r>
            <a:r>
              <a:rPr lang="en-IN" b="1" dirty="0"/>
              <a:t>PriorityQueue</a:t>
            </a:r>
            <a:r>
              <a:rPr lang="en-IN" dirty="0"/>
              <a:t>();</a:t>
            </a:r>
          </a:p>
        </p:txBody>
      </p:sp>
    </p:spTree>
    <p:extLst>
      <p:ext uri="{BB962C8B-B14F-4D97-AF65-F5344CB8AC3E}">
        <p14:creationId xmlns="" xmlns:p14="http://schemas.microsoft.com/office/powerpoint/2010/main" val="31029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Objected Oriented Principles</a:t>
            </a:r>
            <a:r>
              <a:rPr lang="en-US" dirty="0"/>
              <a:t/>
            </a:r>
            <a:br>
              <a:rPr lang="en-US" dirty="0"/>
            </a:br>
            <a:endParaRPr lang="en-US" dirty="0"/>
          </a:p>
        </p:txBody>
      </p:sp>
      <p:sp>
        <p:nvSpPr>
          <p:cNvPr id="3" name="Content Placeholder 2"/>
          <p:cNvSpPr>
            <a:spLocks noGrp="1"/>
          </p:cNvSpPr>
          <p:nvPr>
            <p:ph sz="quarter" idx="1"/>
          </p:nvPr>
        </p:nvSpPr>
        <p:spPr>
          <a:xfrm>
            <a:off x="457200" y="1600200"/>
            <a:ext cx="8153400" cy="3657600"/>
          </a:xfrm>
        </p:spPr>
        <p:txBody>
          <a:bodyPr/>
          <a:lstStyle/>
          <a:p>
            <a:r>
              <a:rPr lang="en-US" b="1" dirty="0"/>
              <a:t>Encapsulation</a:t>
            </a:r>
          </a:p>
          <a:p>
            <a:pPr>
              <a:buNone/>
            </a:pPr>
            <a:endParaRPr lang="en-US" dirty="0"/>
          </a:p>
          <a:p>
            <a:pPr lvl="0"/>
            <a:r>
              <a:rPr lang="en-US" dirty="0"/>
              <a:t>It is an object oriented principle in which an object supports </a:t>
            </a:r>
            <a:r>
              <a:rPr lang="en-US" b="1" dirty="0"/>
              <a:t>Data binding </a:t>
            </a:r>
            <a:r>
              <a:rPr lang="en-US" dirty="0"/>
              <a:t>and </a:t>
            </a:r>
            <a:r>
              <a:rPr lang="en-US" b="1" dirty="0"/>
              <a:t>Data hiding.</a:t>
            </a:r>
          </a:p>
          <a:p>
            <a:pPr lvl="0"/>
            <a:r>
              <a:rPr lang="en-US" dirty="0"/>
              <a:t>Data binding is a process of binding the data with respect to an object memory address.</a:t>
            </a:r>
          </a:p>
          <a:p>
            <a:pPr lvl="0"/>
            <a:r>
              <a:rPr lang="en-US" dirty="0"/>
              <a:t>Data hiding is a process of hiding the data present in one object from another object</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16F26D-2DB9-448B-B25D-CA00BD5C04FC}"/>
              </a:ext>
            </a:extLst>
          </p:cNvPr>
          <p:cNvSpPr>
            <a:spLocks noGrp="1"/>
          </p:cNvSpPr>
          <p:nvPr>
            <p:ph type="title"/>
          </p:nvPr>
        </p:nvSpPr>
        <p:spPr/>
        <p:txBody>
          <a:bodyPr/>
          <a:lstStyle/>
          <a:p>
            <a:r>
              <a:rPr lang="en-IN" dirty="0"/>
              <a:t>Queue interface methods</a:t>
            </a:r>
          </a:p>
        </p:txBody>
      </p:sp>
      <p:sp>
        <p:nvSpPr>
          <p:cNvPr id="3" name="Content Placeholder 2">
            <a:extLst>
              <a:ext uri="{FF2B5EF4-FFF2-40B4-BE49-F238E27FC236}">
                <a16:creationId xmlns="" xmlns:a16="http://schemas.microsoft.com/office/drawing/2014/main" id="{EA2122B7-09C5-4816-9D3E-91B6FAC59544}"/>
              </a:ext>
            </a:extLst>
          </p:cNvPr>
          <p:cNvSpPr>
            <a:spLocks noGrp="1"/>
          </p:cNvSpPr>
          <p:nvPr>
            <p:ph sz="quarter" idx="1"/>
          </p:nvPr>
        </p:nvSpPr>
        <p:spPr/>
        <p:txBody>
          <a:bodyPr/>
          <a:lstStyle/>
          <a:p>
            <a:pPr marL="0" indent="0">
              <a:buNone/>
            </a:pPr>
            <a:r>
              <a:rPr lang="en-IN" dirty="0"/>
              <a:t>poll():</a:t>
            </a:r>
          </a:p>
          <a:p>
            <a:r>
              <a:rPr lang="en-IN" dirty="0"/>
              <a:t>This method is used to retrieve and remove the first element present in the priority queue.</a:t>
            </a:r>
          </a:p>
          <a:p>
            <a:r>
              <a:rPr lang="en-IN" dirty="0"/>
              <a:t>If the poll() method is used as empty priority queue, then it returns the value null.</a:t>
            </a:r>
          </a:p>
          <a:p>
            <a:pPr marL="0" indent="0">
              <a:buNone/>
            </a:pPr>
            <a:r>
              <a:rPr lang="en-IN" dirty="0"/>
              <a:t>peek():</a:t>
            </a:r>
          </a:p>
          <a:p>
            <a:r>
              <a:rPr lang="en-IN" dirty="0"/>
              <a:t>This method is used to retrieve the first element present in priority queue.</a:t>
            </a:r>
          </a:p>
          <a:p>
            <a:r>
              <a:rPr lang="en-IN" dirty="0"/>
              <a:t>If the peek() method is used as empty priority queue, then it returns the value null.</a:t>
            </a:r>
          </a:p>
          <a:p>
            <a:endParaRPr lang="en-IN" dirty="0"/>
          </a:p>
        </p:txBody>
      </p:sp>
    </p:spTree>
    <p:extLst>
      <p:ext uri="{BB962C8B-B14F-4D97-AF65-F5344CB8AC3E}">
        <p14:creationId xmlns="" xmlns:p14="http://schemas.microsoft.com/office/powerpoint/2010/main" val="1045849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56BF1-4786-471B-ABD6-990CA7D00DCA}"/>
              </a:ext>
            </a:extLst>
          </p:cNvPr>
          <p:cNvSpPr>
            <a:spLocks noGrp="1"/>
          </p:cNvSpPr>
          <p:nvPr>
            <p:ph type="title"/>
          </p:nvPr>
        </p:nvSpPr>
        <p:spPr>
          <a:xfrm>
            <a:off x="457200" y="274638"/>
            <a:ext cx="7467600" cy="944562"/>
          </a:xfrm>
        </p:spPr>
        <p:txBody>
          <a:bodyPr/>
          <a:lstStyle/>
          <a:p>
            <a:endParaRPr lang="en-IN" dirty="0"/>
          </a:p>
        </p:txBody>
      </p:sp>
      <p:sp>
        <p:nvSpPr>
          <p:cNvPr id="3" name="Content Placeholder 2">
            <a:extLst>
              <a:ext uri="{FF2B5EF4-FFF2-40B4-BE49-F238E27FC236}">
                <a16:creationId xmlns="" xmlns:a16="http://schemas.microsoft.com/office/drawing/2014/main" id="{752CB431-CBF8-4F3D-81AB-555720DC87D0}"/>
              </a:ext>
            </a:extLst>
          </p:cNvPr>
          <p:cNvSpPr>
            <a:spLocks noGrp="1"/>
          </p:cNvSpPr>
          <p:nvPr>
            <p:ph sz="quarter" idx="1"/>
          </p:nvPr>
        </p:nvSpPr>
        <p:spPr>
          <a:xfrm>
            <a:off x="457200" y="1371600"/>
            <a:ext cx="7467600" cy="5102352"/>
          </a:xfrm>
        </p:spPr>
        <p:txBody>
          <a:bodyPr/>
          <a:lstStyle/>
          <a:p>
            <a:pPr marL="0" indent="0">
              <a:buNone/>
            </a:pPr>
            <a:r>
              <a:rPr lang="en-IN" dirty="0"/>
              <a:t>remove():</a:t>
            </a:r>
          </a:p>
          <a:p>
            <a:r>
              <a:rPr lang="en-IN" dirty="0"/>
              <a:t>This method is used to retrieve and remove the 1</a:t>
            </a:r>
            <a:r>
              <a:rPr lang="en-IN" baseline="30000" dirty="0"/>
              <a:t>st</a:t>
            </a:r>
            <a:r>
              <a:rPr lang="en-IN" dirty="0"/>
              <a:t> element present in the priority queue.</a:t>
            </a:r>
          </a:p>
          <a:p>
            <a:r>
              <a:rPr lang="en-IN" dirty="0"/>
              <a:t>If the remove() method is used on a empty priority queue then it generates exception called as NoSuchElementException.</a:t>
            </a:r>
          </a:p>
          <a:p>
            <a:pPr marL="0" indent="0">
              <a:buNone/>
            </a:pPr>
            <a:r>
              <a:rPr lang="en-IN" dirty="0"/>
              <a:t>element():</a:t>
            </a:r>
          </a:p>
          <a:p>
            <a:r>
              <a:rPr lang="en-IN" dirty="0"/>
              <a:t>This method is used to retrieve the 1</a:t>
            </a:r>
            <a:r>
              <a:rPr lang="en-IN" baseline="30000" dirty="0"/>
              <a:t>st</a:t>
            </a:r>
            <a:r>
              <a:rPr lang="en-IN" dirty="0"/>
              <a:t> element present in the priority queue.</a:t>
            </a:r>
          </a:p>
          <a:p>
            <a:r>
              <a:rPr lang="en-IN" dirty="0"/>
              <a:t>If the element() method is used on a empty priority queue then it generates exception called as NoSuchElementException.</a:t>
            </a:r>
          </a:p>
          <a:p>
            <a:endParaRPr lang="en-IN" dirty="0"/>
          </a:p>
          <a:p>
            <a:pPr marL="0" indent="0">
              <a:buNone/>
            </a:pPr>
            <a:endParaRPr lang="en-IN" dirty="0"/>
          </a:p>
          <a:p>
            <a:pPr marL="0" indent="0">
              <a:buNone/>
            </a:pPr>
            <a:endParaRPr lang="en-IN" dirty="0"/>
          </a:p>
        </p:txBody>
      </p:sp>
    </p:spTree>
    <p:extLst>
      <p:ext uri="{BB962C8B-B14F-4D97-AF65-F5344CB8AC3E}">
        <p14:creationId xmlns="" xmlns:p14="http://schemas.microsoft.com/office/powerpoint/2010/main" val="4291563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4D92A8-2C21-4355-A783-DF97BFD7FEEC}"/>
              </a:ext>
            </a:extLst>
          </p:cNvPr>
          <p:cNvSpPr>
            <a:spLocks noGrp="1"/>
          </p:cNvSpPr>
          <p:nvPr>
            <p:ph type="title"/>
          </p:nvPr>
        </p:nvSpPr>
        <p:spPr/>
        <p:txBody>
          <a:bodyPr/>
          <a:lstStyle/>
          <a:p>
            <a:r>
              <a:rPr lang="en-IN" dirty="0"/>
              <a:t>hashset</a:t>
            </a:r>
          </a:p>
        </p:txBody>
      </p:sp>
      <p:sp>
        <p:nvSpPr>
          <p:cNvPr id="3" name="Content Placeholder 2">
            <a:extLst>
              <a:ext uri="{FF2B5EF4-FFF2-40B4-BE49-F238E27FC236}">
                <a16:creationId xmlns="" xmlns:a16="http://schemas.microsoft.com/office/drawing/2014/main" id="{6BFAE3EA-5AED-48D2-8ED1-0E6ADE41E5EA}"/>
              </a:ext>
            </a:extLst>
          </p:cNvPr>
          <p:cNvSpPr>
            <a:spLocks noGrp="1"/>
          </p:cNvSpPr>
          <p:nvPr>
            <p:ph sz="quarter" idx="1"/>
          </p:nvPr>
        </p:nvSpPr>
        <p:spPr/>
        <p:txBody>
          <a:bodyPr/>
          <a:lstStyle/>
          <a:p>
            <a:r>
              <a:rPr lang="en-IN" dirty="0"/>
              <a:t>Hashset is a class present in java.util package.</a:t>
            </a:r>
          </a:p>
          <a:p>
            <a:r>
              <a:rPr lang="en-IN" dirty="0"/>
              <a:t>It provides an implementation for set interface with respect to collection interface methods.</a:t>
            </a:r>
          </a:p>
          <a:p>
            <a:r>
              <a:rPr lang="en-IN" dirty="0"/>
              <a:t>It doesn’t support insertion order.</a:t>
            </a:r>
          </a:p>
          <a:p>
            <a:r>
              <a:rPr lang="en-IN" dirty="0"/>
              <a:t>It doesn’t support duplicate objects.</a:t>
            </a:r>
          </a:p>
          <a:p>
            <a:r>
              <a:rPr lang="en-IN" dirty="0"/>
              <a:t>It supports null values but doesn’t supports duplicates of null values.</a:t>
            </a:r>
          </a:p>
          <a:p>
            <a:r>
              <a:rPr lang="en-IN" dirty="0"/>
              <a:t>The default capacity is 16.</a:t>
            </a:r>
          </a:p>
          <a:p>
            <a:r>
              <a:rPr lang="en-IN" dirty="0"/>
              <a:t>The internal capacity is calculated by</a:t>
            </a:r>
          </a:p>
          <a:p>
            <a:pPr marL="0" indent="0">
              <a:buNone/>
            </a:pPr>
            <a:r>
              <a:rPr lang="en-IN" dirty="0"/>
              <a:t>           </a:t>
            </a:r>
          </a:p>
        </p:txBody>
      </p:sp>
      <p:sp>
        <p:nvSpPr>
          <p:cNvPr id="4" name="Rectangle 3">
            <a:extLst>
              <a:ext uri="{FF2B5EF4-FFF2-40B4-BE49-F238E27FC236}">
                <a16:creationId xmlns="" xmlns:a16="http://schemas.microsoft.com/office/drawing/2014/main" id="{E301DEB4-A87B-4711-9EB5-0607599FEF76}"/>
              </a:ext>
            </a:extLst>
          </p:cNvPr>
          <p:cNvSpPr/>
          <p:nvPr/>
        </p:nvSpPr>
        <p:spPr>
          <a:xfrm>
            <a:off x="2286000" y="5562600"/>
            <a:ext cx="3048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newcap=oldcap*0.75</a:t>
            </a:r>
          </a:p>
        </p:txBody>
      </p:sp>
    </p:spTree>
    <p:extLst>
      <p:ext uri="{BB962C8B-B14F-4D97-AF65-F5344CB8AC3E}">
        <p14:creationId xmlns="" xmlns:p14="http://schemas.microsoft.com/office/powerpoint/2010/main" val="688031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C80993-3789-4BCE-A53D-CADD8F9C7A5E}"/>
              </a:ext>
            </a:extLst>
          </p:cNvPr>
          <p:cNvSpPr>
            <a:spLocks noGrp="1"/>
          </p:cNvSpPr>
          <p:nvPr>
            <p:ph type="title"/>
          </p:nvPr>
        </p:nvSpPr>
        <p:spPr>
          <a:xfrm>
            <a:off x="457200" y="274638"/>
            <a:ext cx="7467600" cy="715962"/>
          </a:xfrm>
        </p:spPr>
        <p:txBody>
          <a:bodyPr/>
          <a:lstStyle/>
          <a:p>
            <a:endParaRPr lang="en-IN" dirty="0"/>
          </a:p>
        </p:txBody>
      </p:sp>
      <p:sp>
        <p:nvSpPr>
          <p:cNvPr id="3" name="Content Placeholder 2">
            <a:extLst>
              <a:ext uri="{FF2B5EF4-FFF2-40B4-BE49-F238E27FC236}">
                <a16:creationId xmlns="" xmlns:a16="http://schemas.microsoft.com/office/drawing/2014/main" id="{B806B63F-5959-4300-81EC-00DF24B28E09}"/>
              </a:ext>
            </a:extLst>
          </p:cNvPr>
          <p:cNvSpPr>
            <a:spLocks noGrp="1"/>
          </p:cNvSpPr>
          <p:nvPr>
            <p:ph sz="quarter" idx="1"/>
          </p:nvPr>
        </p:nvSpPr>
        <p:spPr>
          <a:xfrm>
            <a:off x="457200" y="1219200"/>
            <a:ext cx="7467600" cy="5254752"/>
          </a:xfrm>
        </p:spPr>
        <p:txBody>
          <a:bodyPr/>
          <a:lstStyle/>
          <a:p>
            <a:r>
              <a:rPr lang="en-IN" dirty="0"/>
              <a:t>Hashset Constructor can be created as </a:t>
            </a:r>
            <a:r>
              <a:rPr lang="en-IN" b="1" dirty="0"/>
              <a:t>Hashset</a:t>
            </a:r>
            <a:r>
              <a:rPr lang="en-IN" dirty="0"/>
              <a:t>();</a:t>
            </a:r>
          </a:p>
          <a:p>
            <a:r>
              <a:rPr lang="en-IN" dirty="0"/>
              <a:t>In Real time application it must be used to store a Unique set or collection of data.</a:t>
            </a:r>
          </a:p>
          <a:p>
            <a:r>
              <a:rPr lang="en-IN" dirty="0"/>
              <a:t>No duplication.</a:t>
            </a:r>
          </a:p>
          <a:p>
            <a:endParaRPr lang="en-IN" dirty="0"/>
          </a:p>
        </p:txBody>
      </p:sp>
    </p:spTree>
    <p:extLst>
      <p:ext uri="{BB962C8B-B14F-4D97-AF65-F5344CB8AC3E}">
        <p14:creationId xmlns="" xmlns:p14="http://schemas.microsoft.com/office/powerpoint/2010/main" val="284687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Autofit/>
          </a:bodyPr>
          <a:lstStyle/>
          <a:p>
            <a:r>
              <a:rPr lang="en-US" sz="2000" dirty="0"/>
              <a:t>Example</a:t>
            </a:r>
          </a:p>
        </p:txBody>
      </p:sp>
      <p:sp>
        <p:nvSpPr>
          <p:cNvPr id="3" name="Content Placeholder 2"/>
          <p:cNvSpPr>
            <a:spLocks noGrp="1"/>
          </p:cNvSpPr>
          <p:nvPr>
            <p:ph sz="quarter" idx="1"/>
          </p:nvPr>
        </p:nvSpPr>
        <p:spPr>
          <a:xfrm>
            <a:off x="457200" y="762000"/>
            <a:ext cx="7467600" cy="5711952"/>
          </a:xfrm>
        </p:spPr>
        <p:txBody>
          <a:bodyPr>
            <a:noAutofit/>
          </a:bodyPr>
          <a:lstStyle/>
          <a:p>
            <a:pPr>
              <a:buNone/>
            </a:pPr>
            <a:r>
              <a:rPr lang="en-US" sz="1400" dirty="0"/>
              <a:t>Class Demo {</a:t>
            </a:r>
          </a:p>
          <a:p>
            <a:pPr>
              <a:buNone/>
            </a:pPr>
            <a:r>
              <a:rPr lang="en-US" sz="1400" dirty="0" err="1"/>
              <a:t>Int</a:t>
            </a:r>
            <a:r>
              <a:rPr lang="en-US" sz="1400" dirty="0"/>
              <a:t> </a:t>
            </a:r>
            <a:r>
              <a:rPr lang="en-US" sz="1400" dirty="0" err="1"/>
              <a:t>ival</a:t>
            </a:r>
            <a:r>
              <a:rPr lang="en-US" sz="1400" dirty="0"/>
              <a:t>;</a:t>
            </a:r>
          </a:p>
          <a:p>
            <a:pPr>
              <a:buNone/>
            </a:pPr>
            <a:r>
              <a:rPr lang="en-US" sz="1400" dirty="0"/>
              <a:t>double </a:t>
            </a:r>
            <a:r>
              <a:rPr lang="en-US" sz="1400" dirty="0" err="1"/>
              <a:t>dval</a:t>
            </a:r>
            <a:r>
              <a:rPr lang="en-US" sz="1400" dirty="0"/>
              <a:t>;					a2g45bfu7</a:t>
            </a:r>
          </a:p>
          <a:p>
            <a:pPr>
              <a:buNone/>
            </a:pPr>
            <a:r>
              <a:rPr lang="en-US" sz="1400" dirty="0"/>
              <a:t>public static void main (String[] args) {				</a:t>
            </a:r>
          </a:p>
          <a:p>
            <a:pPr>
              <a:buNone/>
            </a:pPr>
            <a:r>
              <a:rPr lang="en-US" sz="1400" dirty="0"/>
              <a:t>Demo ref=new Demo();				</a:t>
            </a:r>
          </a:p>
          <a:p>
            <a:pPr>
              <a:buNone/>
            </a:pPr>
            <a:r>
              <a:rPr lang="en-US" sz="1400" dirty="0" err="1"/>
              <a:t>ref.ival</a:t>
            </a:r>
            <a:r>
              <a:rPr lang="en-US" sz="1400" dirty="0"/>
              <a:t>=10;</a:t>
            </a:r>
          </a:p>
          <a:p>
            <a:pPr>
              <a:buNone/>
            </a:pPr>
            <a:r>
              <a:rPr lang="en-US" sz="1400" dirty="0" err="1"/>
              <a:t>ref.dval</a:t>
            </a:r>
            <a:r>
              <a:rPr lang="en-US" sz="1400" dirty="0"/>
              <a:t>=2.5;						</a:t>
            </a:r>
          </a:p>
          <a:p>
            <a:pPr>
              <a:buNone/>
            </a:pPr>
            <a:r>
              <a:rPr lang="en-US" sz="1400" dirty="0"/>
              <a:t> Demo ref1=new Demo();			</a:t>
            </a:r>
          </a:p>
          <a:p>
            <a:pPr>
              <a:buNone/>
            </a:pPr>
            <a:r>
              <a:rPr lang="en-US" sz="1400" dirty="0"/>
              <a:t>ref1.ival=20;</a:t>
            </a:r>
          </a:p>
          <a:p>
            <a:pPr>
              <a:buNone/>
            </a:pPr>
            <a:r>
              <a:rPr lang="en-US" sz="1400" dirty="0"/>
              <a:t>ref1.dval=3.5;				</a:t>
            </a:r>
            <a:r>
              <a:rPr lang="en-US" sz="1400"/>
              <a:t>	gh665hejf2</a:t>
            </a:r>
            <a:endParaRPr lang="en-US" sz="1400" dirty="0"/>
          </a:p>
          <a:p>
            <a:pPr>
              <a:buNone/>
            </a:pPr>
            <a:r>
              <a:rPr lang="en-US" sz="1400" dirty="0" err="1"/>
              <a:t>System.out.println</a:t>
            </a:r>
            <a:r>
              <a:rPr lang="en-US" sz="1400" dirty="0"/>
              <a:t>(</a:t>
            </a:r>
            <a:r>
              <a:rPr lang="en-US" sz="1400" dirty="0" err="1"/>
              <a:t>ref.ival</a:t>
            </a:r>
            <a:r>
              <a:rPr lang="en-US" sz="1400" dirty="0"/>
              <a:t>);				</a:t>
            </a:r>
          </a:p>
          <a:p>
            <a:pPr>
              <a:buNone/>
            </a:pPr>
            <a:r>
              <a:rPr lang="en-US" sz="1400" dirty="0" err="1"/>
              <a:t>System.out.println</a:t>
            </a:r>
            <a:r>
              <a:rPr lang="en-US" sz="1400" dirty="0"/>
              <a:t>(ref1.ival);</a:t>
            </a:r>
          </a:p>
          <a:p>
            <a:pPr>
              <a:buNone/>
            </a:pPr>
            <a:r>
              <a:rPr lang="en-US" sz="1400" dirty="0" err="1"/>
              <a:t>System.out.println</a:t>
            </a:r>
            <a:r>
              <a:rPr lang="en-US" sz="1400" dirty="0"/>
              <a:t>(</a:t>
            </a:r>
            <a:r>
              <a:rPr lang="en-US" sz="1400" dirty="0" err="1"/>
              <a:t>ref.dval</a:t>
            </a:r>
            <a:r>
              <a:rPr lang="en-US" sz="1400" dirty="0"/>
              <a:t>);</a:t>
            </a:r>
          </a:p>
          <a:p>
            <a:pPr>
              <a:buNone/>
            </a:pPr>
            <a:r>
              <a:rPr lang="en-US" sz="1400" dirty="0" err="1"/>
              <a:t>System.out.println</a:t>
            </a:r>
            <a:r>
              <a:rPr lang="en-US" sz="1400" dirty="0"/>
              <a:t>(ref1.dval);</a:t>
            </a:r>
          </a:p>
          <a:p>
            <a:pPr>
              <a:buNone/>
            </a:pPr>
            <a:r>
              <a:rPr lang="en-US" sz="1400" dirty="0"/>
              <a:t>} }</a:t>
            </a:r>
          </a:p>
          <a:p>
            <a:pPr>
              <a:buNone/>
            </a:pPr>
            <a:endParaRPr lang="en-US" sz="1400" dirty="0"/>
          </a:p>
        </p:txBody>
      </p:sp>
      <p:sp>
        <p:nvSpPr>
          <p:cNvPr id="6" name="Rectangle 5"/>
          <p:cNvSpPr/>
          <p:nvPr/>
        </p:nvSpPr>
        <p:spPr>
          <a:xfrm>
            <a:off x="5334000" y="1600200"/>
            <a:ext cx="1905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ival</a:t>
            </a:r>
            <a:r>
              <a:rPr lang="en-US" dirty="0"/>
              <a:t>=10</a:t>
            </a:r>
          </a:p>
          <a:p>
            <a:pPr algn="ctr"/>
            <a:r>
              <a:rPr lang="en-US" dirty="0" err="1"/>
              <a:t>dval</a:t>
            </a:r>
            <a:r>
              <a:rPr lang="en-US" dirty="0"/>
              <a:t>=2.5</a:t>
            </a:r>
          </a:p>
        </p:txBody>
      </p:sp>
      <p:sp>
        <p:nvSpPr>
          <p:cNvPr id="7" name="Rectangle 6"/>
          <p:cNvSpPr/>
          <p:nvPr/>
        </p:nvSpPr>
        <p:spPr>
          <a:xfrm>
            <a:off x="5486400" y="3810000"/>
            <a:ext cx="18288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ival</a:t>
            </a:r>
            <a:r>
              <a:rPr lang="en-US" dirty="0"/>
              <a:t>=20</a:t>
            </a:r>
          </a:p>
          <a:p>
            <a:pPr algn="ctr"/>
            <a:r>
              <a:rPr lang="en-US" dirty="0" err="1"/>
              <a:t>dval</a:t>
            </a:r>
            <a:r>
              <a:rPr lang="en-US" dirty="0"/>
              <a:t>=3.5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chor="ctr"/>
          <a:lstStyle/>
          <a:p>
            <a:r>
              <a:rPr lang="en-US" dirty="0"/>
              <a:t>Inheritance</a:t>
            </a:r>
          </a:p>
        </p:txBody>
      </p:sp>
      <p:sp>
        <p:nvSpPr>
          <p:cNvPr id="3" name="Content Placeholder 2"/>
          <p:cNvSpPr>
            <a:spLocks noGrp="1"/>
          </p:cNvSpPr>
          <p:nvPr>
            <p:ph sz="quarter" idx="1"/>
          </p:nvPr>
        </p:nvSpPr>
        <p:spPr>
          <a:xfrm>
            <a:off x="457200" y="1066800"/>
            <a:ext cx="7467600" cy="5407152"/>
          </a:xfrm>
        </p:spPr>
        <p:txBody>
          <a:bodyPr/>
          <a:lstStyle/>
          <a:p>
            <a:r>
              <a:rPr lang="en-US" dirty="0"/>
              <a:t>Inheritance is an objected oriented concept in which the class inherits states and behaviors of another class</a:t>
            </a:r>
          </a:p>
          <a:p>
            <a:r>
              <a:rPr lang="en-US" dirty="0"/>
              <a:t>To achieve inheritance the programmer must super class and sub class</a:t>
            </a:r>
          </a:p>
          <a:p>
            <a:r>
              <a:rPr lang="en-US" dirty="0"/>
              <a:t>The super class is a type of class which provides states &amp; behaviors to another class</a:t>
            </a:r>
          </a:p>
          <a:p>
            <a:r>
              <a:rPr lang="en-US" dirty="0"/>
              <a:t>The sub class is a type of class in which the states &amp; behaviors are provided by another class</a:t>
            </a:r>
          </a:p>
          <a:p>
            <a:r>
              <a:rPr lang="en-US" dirty="0"/>
              <a:t>To achieve super class and sub class relationship the programmer must use keyword </a:t>
            </a:r>
            <a:r>
              <a:rPr lang="en-US" b="1" dirty="0"/>
              <a:t>Extends</a:t>
            </a:r>
          </a:p>
          <a:p>
            <a:r>
              <a:rPr lang="en-US" dirty="0"/>
              <a:t>The super class of all the classes in java is object 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3" name="Content Placeholder 2"/>
          <p:cNvSpPr>
            <a:spLocks noGrp="1"/>
          </p:cNvSpPr>
          <p:nvPr>
            <p:ph sz="quarter" idx="1"/>
          </p:nvPr>
        </p:nvSpPr>
        <p:spPr>
          <a:xfrm>
            <a:off x="457200" y="1600200"/>
            <a:ext cx="8153400" cy="2895600"/>
          </a:xfrm>
        </p:spPr>
        <p:txBody>
          <a:bodyPr/>
          <a:lstStyle/>
          <a:p>
            <a:r>
              <a:rPr lang="en-US" dirty="0"/>
              <a:t>Single Inheritance</a:t>
            </a:r>
          </a:p>
          <a:p>
            <a:r>
              <a:rPr lang="en-US" dirty="0"/>
              <a:t>Multilevel Inheritance</a:t>
            </a:r>
          </a:p>
          <a:p>
            <a:r>
              <a:rPr lang="en-US" dirty="0"/>
              <a:t>Multiple Inheritance ( Not supported by classes)</a:t>
            </a:r>
          </a:p>
          <a:p>
            <a:r>
              <a:rPr lang="en-US" dirty="0"/>
              <a:t>Hierarchical Inheritance</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Single inheritance</a:t>
            </a:r>
          </a:p>
        </p:txBody>
      </p:sp>
      <p:sp>
        <p:nvSpPr>
          <p:cNvPr id="3" name="Content Placeholder 2"/>
          <p:cNvSpPr>
            <a:spLocks noGrp="1"/>
          </p:cNvSpPr>
          <p:nvPr>
            <p:ph sz="quarter" idx="1"/>
          </p:nvPr>
        </p:nvSpPr>
        <p:spPr/>
        <p:txBody>
          <a:bodyPr/>
          <a:lstStyle/>
          <a:p>
            <a:pPr>
              <a:buNone/>
            </a:pPr>
            <a:r>
              <a:rPr lang="en-US" dirty="0"/>
              <a:t>																																												</a:t>
            </a:r>
          </a:p>
          <a:p>
            <a:pPr>
              <a:buFont typeface="Courier New" pitchFamily="49" charset="0"/>
              <a:buChar char="o"/>
            </a:pPr>
            <a:r>
              <a:rPr lang="en-US" dirty="0"/>
              <a:t>In single heritance it contains a single super class and single sub class where the super class provides all the states and behaviors to the sub class.</a:t>
            </a:r>
          </a:p>
        </p:txBody>
      </p:sp>
      <p:sp>
        <p:nvSpPr>
          <p:cNvPr id="4" name="Rounded Rectangle 3"/>
          <p:cNvSpPr/>
          <p:nvPr/>
        </p:nvSpPr>
        <p:spPr>
          <a:xfrm>
            <a:off x="3276600" y="18288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Object</a:t>
            </a:r>
          </a:p>
        </p:txBody>
      </p:sp>
      <p:sp>
        <p:nvSpPr>
          <p:cNvPr id="5" name="Up Arrow 4"/>
          <p:cNvSpPr/>
          <p:nvPr/>
        </p:nvSpPr>
        <p:spPr>
          <a:xfrm>
            <a:off x="3962400" y="2743200"/>
            <a:ext cx="152400" cy="304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3276600" y="30480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Demo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Multi level inheritance</a:t>
            </a:r>
          </a:p>
        </p:txBody>
      </p:sp>
      <p:sp>
        <p:nvSpPr>
          <p:cNvPr id="3" name="Content Placeholder 2"/>
          <p:cNvSpPr>
            <a:spLocks noGrp="1"/>
          </p:cNvSpPr>
          <p:nvPr>
            <p:ph sz="quarter" idx="1"/>
          </p:nvPr>
        </p:nvSpPr>
        <p:spPr>
          <a:xfrm>
            <a:off x="457200" y="1600200"/>
            <a:ext cx="8382000" cy="5105400"/>
          </a:xfrm>
        </p:spPr>
        <p:txBody>
          <a:bodyPr/>
          <a:lstStyle/>
          <a:p>
            <a:pPr>
              <a:buNone/>
            </a:pPr>
            <a:r>
              <a:rPr lang="en-US" dirty="0"/>
              <a:t>																										</a:t>
            </a:r>
          </a:p>
          <a:p>
            <a:pPr>
              <a:buNone/>
            </a:pPr>
            <a:r>
              <a:rPr lang="en-US" dirty="0"/>
              <a:t>																										</a:t>
            </a:r>
          </a:p>
        </p:txBody>
      </p:sp>
      <p:sp>
        <p:nvSpPr>
          <p:cNvPr id="4" name="Rounded Rectangle 3"/>
          <p:cNvSpPr/>
          <p:nvPr/>
        </p:nvSpPr>
        <p:spPr>
          <a:xfrm>
            <a:off x="3276600" y="17526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object</a:t>
            </a:r>
          </a:p>
        </p:txBody>
      </p:sp>
      <p:sp>
        <p:nvSpPr>
          <p:cNvPr id="5" name="Rounded Rectangle 4"/>
          <p:cNvSpPr/>
          <p:nvPr/>
        </p:nvSpPr>
        <p:spPr>
          <a:xfrm>
            <a:off x="3200400" y="29718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A</a:t>
            </a:r>
          </a:p>
        </p:txBody>
      </p:sp>
      <p:sp>
        <p:nvSpPr>
          <p:cNvPr id="6" name="Rounded Rectangle 5"/>
          <p:cNvSpPr/>
          <p:nvPr/>
        </p:nvSpPr>
        <p:spPr>
          <a:xfrm>
            <a:off x="3200400" y="42672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&lt;&lt;class&gt;&gt;</a:t>
            </a:r>
          </a:p>
          <a:p>
            <a:pPr algn="ctr"/>
            <a:r>
              <a:rPr lang="en-US" dirty="0"/>
              <a:t>B</a:t>
            </a:r>
          </a:p>
        </p:txBody>
      </p:sp>
      <p:sp>
        <p:nvSpPr>
          <p:cNvPr id="7" name="Up Arrow 6"/>
          <p:cNvSpPr/>
          <p:nvPr/>
        </p:nvSpPr>
        <p:spPr>
          <a:xfrm>
            <a:off x="3886200" y="2590800"/>
            <a:ext cx="152400" cy="304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Up Arrow 7"/>
          <p:cNvSpPr/>
          <p:nvPr/>
        </p:nvSpPr>
        <p:spPr>
          <a:xfrm>
            <a:off x="3886200" y="3810000"/>
            <a:ext cx="152400" cy="3810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621</TotalTime>
  <Words>2134</Words>
  <Application>Microsoft Office PowerPoint</Application>
  <PresentationFormat>On-screen Show (4:3)</PresentationFormat>
  <Paragraphs>323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Oriel</vt:lpstr>
      <vt:lpstr>Selenium training  </vt:lpstr>
      <vt:lpstr>Introduction to Java </vt:lpstr>
      <vt:lpstr>Features of Java </vt:lpstr>
      <vt:lpstr>Objected Oriented Principles </vt:lpstr>
      <vt:lpstr>Example</vt:lpstr>
      <vt:lpstr>Inheritance</vt:lpstr>
      <vt:lpstr>Types of inheritance</vt:lpstr>
      <vt:lpstr>Single inheritance</vt:lpstr>
      <vt:lpstr>Multi level inheritance</vt:lpstr>
      <vt:lpstr>Multilevel inheritance</vt:lpstr>
      <vt:lpstr>Multiple inheritance</vt:lpstr>
      <vt:lpstr>Multiple inheritance</vt:lpstr>
      <vt:lpstr>Hierarchical inheritance</vt:lpstr>
      <vt:lpstr>Abstraction</vt:lpstr>
      <vt:lpstr>Abstraction</vt:lpstr>
      <vt:lpstr>Polymorphism</vt:lpstr>
      <vt:lpstr>Interface</vt:lpstr>
      <vt:lpstr>Interface</vt:lpstr>
      <vt:lpstr>Access modifiers</vt:lpstr>
      <vt:lpstr>Access modifiers</vt:lpstr>
      <vt:lpstr>String class</vt:lpstr>
      <vt:lpstr>String Immutable Nature</vt:lpstr>
      <vt:lpstr>String class methods</vt:lpstr>
      <vt:lpstr>Exception handling</vt:lpstr>
      <vt:lpstr>Exception handling</vt:lpstr>
      <vt:lpstr>Exception handling</vt:lpstr>
      <vt:lpstr>Exception handling mechanism</vt:lpstr>
      <vt:lpstr>Exception handling mechanism</vt:lpstr>
      <vt:lpstr>Exception handling mechanism</vt:lpstr>
      <vt:lpstr>Collection framework</vt:lpstr>
      <vt:lpstr>Collection framework</vt:lpstr>
      <vt:lpstr>Advantages of collection framework</vt:lpstr>
      <vt:lpstr>COLLECTION INTERFACE METHODS</vt:lpstr>
      <vt:lpstr>ITERATOR INTERFACE </vt:lpstr>
      <vt:lpstr>hasNext()</vt:lpstr>
      <vt:lpstr>Next() and remove()</vt:lpstr>
      <vt:lpstr>Arraylist </vt:lpstr>
      <vt:lpstr>Arraylist</vt:lpstr>
      <vt:lpstr>Priority queue</vt:lpstr>
      <vt:lpstr>Queue interface methods</vt:lpstr>
      <vt:lpstr>Slide 41</vt:lpstr>
      <vt:lpstr>hashset</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training</dc:title>
  <dc:creator>Sreenath</dc:creator>
  <cp:lastModifiedBy>Sreenath</cp:lastModifiedBy>
  <cp:revision>43</cp:revision>
  <dcterms:created xsi:type="dcterms:W3CDTF">2019-12-14T16:54:29Z</dcterms:created>
  <dcterms:modified xsi:type="dcterms:W3CDTF">2019-12-18T05:33:05Z</dcterms:modified>
</cp:coreProperties>
</file>