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7" r:id="rId5"/>
    <p:sldId id="318" r:id="rId6"/>
    <p:sldId id="328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81" d="100"/>
          <a:sy n="81" d="100"/>
        </p:scale>
        <p:origin x="682" y="6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47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3" y="914400"/>
            <a:ext cx="10565923" cy="2865748"/>
          </a:xfrm>
        </p:spPr>
        <p:txBody>
          <a:bodyPr anchor="ctr"/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Student Feedback Analysis</a:t>
            </a:r>
            <a:br>
              <a:rPr lang="en-IN" dirty="0"/>
            </a:br>
            <a:r>
              <a:rPr lang="en-IN" sz="3200" dirty="0"/>
              <a:t>Insights from Survey Responses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US" sz="2400" dirty="0"/>
          </a:p>
        </p:txBody>
      </p:sp>
      <p:pic>
        <p:nvPicPr>
          <p:cNvPr id="5122" name="Picture 2" descr="Teacher And Student Vector Art, Icons, and Graphics for Free Download">
            <a:extLst>
              <a:ext uri="{FF2B5EF4-FFF2-40B4-BE49-F238E27FC236}">
                <a16:creationId xmlns:a16="http://schemas.microsoft.com/office/drawing/2014/main" id="{379501A2-E4B7-887C-D785-C31B9217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078" y="3761296"/>
            <a:ext cx="5371922" cy="309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5051-8281-40CD-6CD0-FB44C14F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6" y="329938"/>
            <a:ext cx="10322445" cy="1498862"/>
          </a:xfrm>
        </p:spPr>
        <p:txBody>
          <a:bodyPr/>
          <a:lstStyle/>
          <a:p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dirty="0"/>
              <a:t>Assignment Difficulty vs Course Recommendation</a:t>
            </a:r>
            <a:br>
              <a:rPr lang="en-IN" dirty="0"/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C6CCD-0791-8DD2-AEB5-435ADA3F8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BE87A9-BE98-58CE-FF6F-1DA0784E1527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176784" y="1926548"/>
            <a:ext cx="557124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hexbin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plot shows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density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 responses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comparing how difficult they found the assignments to how likely they were to recommend the course.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Darker hexagons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represent areas with more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helps reveal trends: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dense areas are toward high difficulty but low recommendation → students may be frustrated.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students still recommend the course despite high difficulty → they may see value in the challenge.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plot helps evaluate how assignment difficulty affects overall course satisfaction.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D22BA1BA-CC84-FE81-51DC-34E988FA6079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129383"/>
            <a:ext cx="5152190" cy="416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1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5BA4-510C-D89C-ACE0-7155EC02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289" y="358218"/>
            <a:ext cx="10360152" cy="914400"/>
          </a:xfrm>
        </p:spPr>
        <p:txBody>
          <a:bodyPr/>
          <a:lstStyle/>
          <a:p>
            <a:r>
              <a:rPr lang="en-US" dirty="0"/>
              <a:t>Common Complaints / Feedback (Word Cloud)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DBF85-FD13-DCAA-C653-B9CA17920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1CFBD5A-4430-FE49-1F7C-8A5D1ADB55F9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75035" y="1821109"/>
            <a:ext cx="503391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his word cloud highlights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frequent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critical words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used in student feedback.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Generic and overly positive terms were filtered out using custom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stopwords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focus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issues or concerns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Larger words like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tough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confusing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assignments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(if present) show what students often complained about, helping identify pain points that need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A52DB43B-7077-41E4-F9D4-A4CF6FF9E1CB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47" y="2021188"/>
            <a:ext cx="6001565" cy="322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39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940" y="914400"/>
            <a:ext cx="9577632" cy="5029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8A81-8939-9E6A-D2F9-AB5F35AB7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608" y="113122"/>
            <a:ext cx="11274458" cy="6353666"/>
          </a:xfrm>
        </p:spPr>
        <p:txBody>
          <a:bodyPr/>
          <a:lstStyle/>
          <a:p>
            <a:r>
              <a:rPr lang="en-US" sz="4400" dirty="0"/>
              <a:t>INTRODUCTION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explores student feedback to assess teaching effectiveness, course structure, and overall satisfaction. It highlights key strengths and areas for improvement based on both ratings and comments.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7700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9A0F-4D87-F313-262D-CCFF6757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PREPOCESSING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4DBB5-DF1D-8092-A4B2-96F46D202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5FA3181-2D2D-AF13-B145-B0B27D599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96" y="1987080"/>
            <a:ext cx="1021865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Before analysis, the dataset was cleaned and standardized: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Missing values were checked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ensure data completeness.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types were verified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confirm correct formats (e.g., numeric ratings).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🔄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Ratings were normalized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a 1–10 scale to a 1–5 scale for consistency and better interpretation in visuals.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preprocessing ensures accurate and meaningful analysis of the student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217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83EA-2786-F723-867E-D872E78E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299" y="584462"/>
            <a:ext cx="10360152" cy="989814"/>
          </a:xfrm>
        </p:spPr>
        <p:txBody>
          <a:bodyPr/>
          <a:lstStyle/>
          <a:p>
            <a:r>
              <a:rPr lang="en-IN" dirty="0"/>
              <a:t>                                    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38D3-8791-EAA9-4312-E83D5A3A91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9366" y="2554665"/>
            <a:ext cx="5297864" cy="3007150"/>
          </a:xfrm>
        </p:spPr>
        <p:txBody>
          <a:bodyPr>
            <a:normAutofit/>
          </a:bodyPr>
          <a:lstStyle/>
          <a:p>
            <a:r>
              <a:rPr lang="en-US" sz="3200" dirty="0"/>
              <a:t>This bar chart shows the </a:t>
            </a:r>
            <a:r>
              <a:rPr lang="en-US" sz="3200" b="1" dirty="0"/>
              <a:t>average student ratings</a:t>
            </a:r>
            <a:r>
              <a:rPr lang="en-US" sz="3200" dirty="0"/>
              <a:t> for each feedback question.</a:t>
            </a:r>
            <a:br>
              <a:rPr lang="en-US" sz="3200" dirty="0"/>
            </a:br>
            <a:r>
              <a:rPr lang="en-US" sz="3200" dirty="0"/>
              <a:t>It helps identify what students liked most and which areas need improvement.</a:t>
            </a:r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B5AB9-4081-2C58-32CF-AEDE3E2AC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21091BF-8A97-588C-C551-1C65B07CA9D9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42" y="2318994"/>
            <a:ext cx="4995813" cy="33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4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15D7-F697-D477-F580-BFA97931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150" y="348792"/>
            <a:ext cx="10360152" cy="914400"/>
          </a:xfrm>
        </p:spPr>
        <p:txBody>
          <a:bodyPr/>
          <a:lstStyle/>
          <a:p>
            <a:r>
              <a:rPr lang="en-US" sz="3600" dirty="0"/>
              <a:t>                                               Heatmap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8325D-5C1E-A0D7-85D4-72AC6051607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heatmap shows the </a:t>
            </a:r>
            <a:r>
              <a:rPr lang="en-US" sz="2800" b="1" dirty="0"/>
              <a:t>correlation between different feedback aspects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Stronger values (closer to 1 or –1) mean that students tend to rate those aspects similarly, revealing patterns in how course features are connected.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8FF97-CB33-E176-06A1-4E9E23764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9E069B-0C02-8A0E-62DF-EB6698EBB8D2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87" y="2133601"/>
            <a:ext cx="5109326" cy="366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90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321C4-002C-58A7-7A65-ED43E28B6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38D7CD1-ADD2-C6F2-E51D-48258C8A7B36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311085" y="2047608"/>
            <a:ext cx="562756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used a small set of sample feedback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comments to analyze the </a:t>
            </a:r>
            <a:r>
              <a:rPr lang="en-US" altLang="en-US" b="1" dirty="0"/>
              <a:t>overall sentiment</a:t>
            </a:r>
            <a:r>
              <a:rPr lang="en-US" altLang="en-US" dirty="0"/>
              <a:t> using </a:t>
            </a:r>
            <a:r>
              <a:rPr lang="en-US" altLang="en-US" dirty="0" err="1"/>
              <a:t>TextBlob</a:t>
            </a:r>
            <a:r>
              <a:rPr lang="en-US" altLang="en-US" dirty="0"/>
              <a:t>. Each comment was classified as </a:t>
            </a:r>
            <a:r>
              <a:rPr lang="en-US" altLang="en-US" b="1" dirty="0"/>
              <a:t>Positive</a:t>
            </a:r>
            <a:r>
              <a:rPr lang="en-US" altLang="en-US" dirty="0"/>
              <a:t>, </a:t>
            </a:r>
            <a:r>
              <a:rPr lang="en-US" altLang="en-US" b="1" dirty="0"/>
              <a:t>Negative</a:t>
            </a:r>
            <a:r>
              <a:rPr lang="en-US" altLang="en-US" dirty="0"/>
              <a:t>, or </a:t>
            </a:r>
            <a:r>
              <a:rPr lang="en-US" altLang="en-US" b="1" dirty="0"/>
              <a:t>Neutral</a:t>
            </a:r>
            <a:r>
              <a:rPr lang="en-US" altLang="en-US" dirty="0"/>
              <a:t> based on its sentiment polarity score.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The bar chart shows how many comments fall into each sentiment category, giving a quick view of the general tone of the feedback.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This helps understand how students felt emotionally about the course, beyond just numerical ratings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5" name="Picture 9">
            <a:extLst>
              <a:ext uri="{FF2B5EF4-FFF2-40B4-BE49-F238E27FC236}">
                <a16:creationId xmlns:a16="http://schemas.microsoft.com/office/drawing/2014/main" id="{A0E50302-FE23-1CBA-7F35-E5977BC12E81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153990"/>
            <a:ext cx="4576762" cy="36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688DED-D9F7-1D03-CE07-EDF187E68E65}"/>
              </a:ext>
            </a:extLst>
          </p:cNvPr>
          <p:cNvSpPr txBox="1"/>
          <p:nvPr/>
        </p:nvSpPr>
        <p:spPr>
          <a:xfrm>
            <a:off x="2705492" y="622169"/>
            <a:ext cx="8305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OVERALL SENTIMENT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36779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1E45-35AD-DFEF-B11A-246E8A2B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69" y="457200"/>
            <a:ext cx="10360152" cy="914400"/>
          </a:xfrm>
        </p:spPr>
        <p:txBody>
          <a:bodyPr/>
          <a:lstStyle/>
          <a:p>
            <a:r>
              <a:rPr lang="en-IN" dirty="0"/>
              <a:t>Common Themes in Feedback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8055E-8EF5-6C14-26B9-6A49B0A30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86DDF06-64B4-F341-C07C-6276CE0B8134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334" y="2064470"/>
            <a:ext cx="5549149" cy="350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D2E385C-125C-2AFF-5E69-237D420AE605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167357" y="2064470"/>
            <a:ext cx="554914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word cloud visualizes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frequently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used words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student feedback comments.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Larger words appear more often in the feedback, highlighting common topics or recurring sentiments.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helps quickly identify what students talk about most—such as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assignments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helpful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36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CC5D-9641-E8B5-884F-C2F08B93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885" y="367645"/>
            <a:ext cx="10360152" cy="914400"/>
          </a:xfrm>
        </p:spPr>
        <p:txBody>
          <a:bodyPr/>
          <a:lstStyle/>
          <a:p>
            <a:r>
              <a:rPr lang="en-US" dirty="0"/>
              <a:t>Average Feedback Rating per Category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EBE04-4F59-9335-D46C-CBF3E237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5532CA3-26BB-7101-AA6F-E74D67831789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461914" y="1830636"/>
            <a:ext cx="500563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bar chart displays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rating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each feedback category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based on student responses.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allows us to easily compare how different aspects—like teaching quality, support, or course structure—are rated.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Taller bars indicate well-performing areas, while shorter ones highlight areas that may need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87721532-E52C-845C-0F4C-D38F1A6D6CB0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70" y="1830636"/>
            <a:ext cx="5568616" cy="34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87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AE80-D5A7-0031-4B95-9B9D747F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848" y="386499"/>
            <a:ext cx="10360152" cy="914400"/>
          </a:xfrm>
        </p:spPr>
        <p:txBody>
          <a:bodyPr/>
          <a:lstStyle/>
          <a:p>
            <a:r>
              <a:rPr lang="en-IN" dirty="0"/>
              <a:t>Correlation Between Feedback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23EE-B3DF-4F46-AB0A-0B6323F35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61DC54E-921D-1141-05CB-422AEF772564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248240" y="1880047"/>
            <a:ext cx="584776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heatmap shows how different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numeric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feedback 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relate to each other.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correlation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(closer to 1) means students tend to rate those aspects similarly, while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 or negative correlation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suggests independent or opposite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helps identify which course features influence each other and can guide focused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32531032-94FC-CB9B-074A-ECDCF902E3BE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57" y="2038350"/>
            <a:ext cx="5390003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0657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{0F44584A-934D-4D73-BABB-FAEB5A555F17}tf11964407_win32</Template>
  <TotalTime>44</TotalTime>
  <Words>628</Words>
  <Application>Microsoft Office PowerPoint</Application>
  <PresentationFormat>Widescreen</PresentationFormat>
  <Paragraphs>54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Nova Light</vt:lpstr>
      <vt:lpstr>Sagona Book</vt:lpstr>
      <vt:lpstr>Custom</vt:lpstr>
      <vt:lpstr>   Student Feedback Analysis Insights from Survey Responses   </vt:lpstr>
      <vt:lpstr>INTRODUCTION  explores student feedback to assess teaching effectiveness, course structure, and overall satisfaction. It highlights key strengths and areas for improvement based on both ratings and comments.</vt:lpstr>
      <vt:lpstr>DATA CLEANING AND PREPOCESSING </vt:lpstr>
      <vt:lpstr>                                     BAR CHART</vt:lpstr>
      <vt:lpstr>                                               Heatmap</vt:lpstr>
      <vt:lpstr>PowerPoint Presentation</vt:lpstr>
      <vt:lpstr>Common Themes in Feedback</vt:lpstr>
      <vt:lpstr>Average Feedback Rating per Category</vt:lpstr>
      <vt:lpstr>Correlation Between Feedback Metrics</vt:lpstr>
      <vt:lpstr>   Assignment Difficulty vs Course Recommendation </vt:lpstr>
      <vt:lpstr>Common Complaints / Feedback (Word Cloud)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vardhan Naidu</dc:creator>
  <cp:lastModifiedBy>Harsha vardhan Naidu</cp:lastModifiedBy>
  <cp:revision>1</cp:revision>
  <dcterms:created xsi:type="dcterms:W3CDTF">2025-07-20T18:52:48Z</dcterms:created>
  <dcterms:modified xsi:type="dcterms:W3CDTF">2025-07-20T19:37:44Z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