
<file path=[Content_Types].xml><?xml version="1.0" encoding="utf-8"?>
<Types xmlns="http://schemas.openxmlformats.org/package/2006/content-types">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9"/>
  </p:handoutMasterIdLst>
  <p:sldIdLst>
    <p:sldId id="256" r:id="rId3"/>
    <p:sldId id="262" r:id="rId4"/>
    <p:sldId id="260" r:id="rId5"/>
    <p:sldId id="266" r:id="rId7"/>
    <p:sldId id="261" r:id="rId8"/>
    <p:sldId id="310" r:id="rId9"/>
    <p:sldId id="323" r:id="rId10"/>
    <p:sldId id="324" r:id="rId11"/>
    <p:sldId id="325" r:id="rId12"/>
    <p:sldId id="311" r:id="rId13"/>
    <p:sldId id="264" r:id="rId14"/>
    <p:sldId id="314" r:id="rId15"/>
    <p:sldId id="315" r:id="rId16"/>
    <p:sldId id="282" r:id="rId17"/>
    <p:sldId id="277" r:id="rId18"/>
    <p:sldId id="316" r:id="rId19"/>
    <p:sldId id="318" r:id="rId20"/>
    <p:sldId id="319" r:id="rId21"/>
    <p:sldId id="312" r:id="rId22"/>
    <p:sldId id="272" r:id="rId23"/>
    <p:sldId id="320" r:id="rId24"/>
    <p:sldId id="321" r:id="rId25"/>
    <p:sldId id="322" r:id="rId26"/>
    <p:sldId id="317" r:id="rId27"/>
    <p:sldId id="257"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3661"/>
    <a:srgbClr val="767D83"/>
    <a:srgbClr val="4F79BD"/>
    <a:srgbClr val="25538F"/>
    <a:srgbClr val="FBA41F"/>
    <a:srgbClr val="7F7F7F"/>
    <a:srgbClr val="234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67"/>
    <p:restoredTop sz="94660"/>
  </p:normalViewPr>
  <p:slideViewPr>
    <p:cSldViewPr snapToGrid="0" showGuides="1">
      <p:cViewPr varScale="1">
        <p:scale>
          <a:sx n="83" d="100"/>
          <a:sy n="83" d="100"/>
        </p:scale>
        <p:origin x="1116" y="102"/>
      </p:cViewPr>
      <p:guideLst>
        <p:guide orient="horz" pos="2083"/>
        <p:guide pos="3795"/>
      </p:guideLst>
    </p:cSldViewPr>
  </p:slideViewPr>
  <p:notesTextViewPr>
    <p:cViewPr>
      <p:scale>
        <a:sx n="1" d="1"/>
        <a:sy n="1" d="1"/>
      </p:scale>
      <p:origin x="0" y="0"/>
    </p:cViewPr>
  </p:notesTextViewPr>
  <p:sorterViewPr showFormatting="0">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7E8D80B1-AF37-422E-9742-0525A775D12C}"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p:sp>
        <p:nvSpPr>
          <p:cNvPr id="11" name="矩形 10"/>
          <p:cNvSpPr/>
          <p:nvPr/>
        </p:nvSpPr>
        <p:spPr>
          <a:xfrm>
            <a:off x="1754505" y="0"/>
            <a:ext cx="9277350" cy="6858000"/>
          </a:xfrm>
          <a:custGeom>
            <a:avLst/>
            <a:gdLst>
              <a:gd name="connsiteX0" fmla="*/ 0 w 3819525"/>
              <a:gd name="connsiteY0" fmla="*/ 0 h 6858000"/>
              <a:gd name="connsiteX1" fmla="*/ 3819525 w 3819525"/>
              <a:gd name="connsiteY1" fmla="*/ 0 h 6858000"/>
              <a:gd name="connsiteX2" fmla="*/ 3819525 w 3819525"/>
              <a:gd name="connsiteY2" fmla="*/ 6858000 h 6858000"/>
              <a:gd name="connsiteX3" fmla="*/ 0 w 3819525"/>
              <a:gd name="connsiteY3" fmla="*/ 6858000 h 6858000"/>
              <a:gd name="connsiteX4" fmla="*/ 0 w 3819525"/>
              <a:gd name="connsiteY4" fmla="*/ 0 h 6858000"/>
              <a:gd name="connsiteX0-1" fmla="*/ 1876425 w 5695950"/>
              <a:gd name="connsiteY0-2" fmla="*/ 0 h 6858000"/>
              <a:gd name="connsiteX1-3" fmla="*/ 5695950 w 5695950"/>
              <a:gd name="connsiteY1-4" fmla="*/ 0 h 6858000"/>
              <a:gd name="connsiteX2-5" fmla="*/ 5695950 w 5695950"/>
              <a:gd name="connsiteY2-6" fmla="*/ 6858000 h 6858000"/>
              <a:gd name="connsiteX3-7" fmla="*/ 0 w 5695950"/>
              <a:gd name="connsiteY3-8" fmla="*/ 6848475 h 6858000"/>
              <a:gd name="connsiteX4-9" fmla="*/ 1876425 w 5695950"/>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95950" h="6858000">
                <a:moveTo>
                  <a:pt x="1876425" y="0"/>
                </a:moveTo>
                <a:lnTo>
                  <a:pt x="5695950" y="0"/>
                </a:lnTo>
                <a:lnTo>
                  <a:pt x="5695950" y="6858000"/>
                </a:lnTo>
                <a:lnTo>
                  <a:pt x="0" y="6848475"/>
                </a:lnTo>
                <a:lnTo>
                  <a:pt x="18764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1955800" y="0"/>
            <a:ext cx="13335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00" name="图片 4"/>
          <p:cNvPicPr>
            <a:picLocks noChangeAspect="1"/>
          </p:cNvPicPr>
          <p:nvPr/>
        </p:nvPicPr>
        <p:blipFill>
          <a:blip r:embed="rId1"/>
          <a:stretch>
            <a:fillRect/>
          </a:stretch>
        </p:blipFill>
        <p:spPr>
          <a:xfrm>
            <a:off x="1316355" y="561975"/>
            <a:ext cx="1354455" cy="1616075"/>
          </a:xfrm>
          <a:prstGeom prst="rect">
            <a:avLst/>
          </a:prstGeom>
          <a:noFill/>
          <a:ln w="9525">
            <a:noFill/>
          </a:ln>
        </p:spPr>
      </p:pic>
      <p:sp>
        <p:nvSpPr>
          <p:cNvPr id="4101" name="文本框 7"/>
          <p:cNvSpPr txBox="1"/>
          <p:nvPr/>
        </p:nvSpPr>
        <p:spPr>
          <a:xfrm>
            <a:off x="5024120" y="561975"/>
            <a:ext cx="5699760" cy="922020"/>
          </a:xfrm>
          <a:prstGeom prst="rect">
            <a:avLst/>
          </a:prstGeom>
          <a:noFill/>
          <a:ln w="9525">
            <a:noFill/>
          </a:ln>
        </p:spPr>
        <p:txBody>
          <a:bodyPr wrap="square" anchor="t">
            <a:spAutoFit/>
          </a:bodyPr>
          <a:p>
            <a:r>
              <a:rPr lang="en-US" altLang="zh-CN" sz="5400" dirty="0">
                <a:solidFill>
                  <a:srgbClr val="1B3862"/>
                </a:solidFill>
                <a:latin typeface="Phosphate Inline" panose="02000506050000020004" charset="0"/>
                <a:ea typeface="SimSun" panose="02010600030101010101" pitchFamily="2" charset="-122"/>
                <a:cs typeface="Phosphate Inline" panose="02000506050000020004" charset="0"/>
              </a:rPr>
              <a:t>STRCUBE</a:t>
            </a:r>
            <a:endParaRPr lang="en-US" altLang="zh-CN" sz="5400" dirty="0">
              <a:solidFill>
                <a:srgbClr val="1B3862"/>
              </a:solidFill>
              <a:latin typeface="Phosphate Inline" panose="02000506050000020004" charset="0"/>
              <a:ea typeface="SimSun" panose="02010600030101010101" pitchFamily="2" charset="-122"/>
              <a:cs typeface="Phosphate Inline" panose="02000506050000020004" charset="0"/>
            </a:endParaRPr>
          </a:p>
        </p:txBody>
      </p:sp>
      <p:sp>
        <p:nvSpPr>
          <p:cNvPr id="4102" name="文本框 8"/>
          <p:cNvSpPr txBox="1"/>
          <p:nvPr/>
        </p:nvSpPr>
        <p:spPr>
          <a:xfrm>
            <a:off x="5024120" y="3198495"/>
            <a:ext cx="4239260" cy="460375"/>
          </a:xfrm>
          <a:prstGeom prst="rect">
            <a:avLst/>
          </a:prstGeom>
          <a:noFill/>
          <a:ln w="9525">
            <a:noFill/>
          </a:ln>
        </p:spPr>
        <p:txBody>
          <a:bodyPr wrap="square" anchor="t">
            <a:spAutoFit/>
          </a:bodyPr>
          <a:p>
            <a:r>
              <a:rPr lang="en-US" altLang="zh-CN" sz="2400" dirty="0">
                <a:solidFill>
                  <a:srgbClr val="1B3862"/>
                </a:solidFill>
                <a:latin typeface="Times New Roman Regular" panose="02020603050405020304" charset="0"/>
                <a:ea typeface="Microsoft YaHei" panose="020B0503020204020204" pitchFamily="34" charset="-122"/>
                <a:cs typeface="Times New Roman Regular" panose="02020603050405020304" charset="0"/>
              </a:rPr>
              <a:t>CS 605 - Data Modeling</a:t>
            </a:r>
            <a:endParaRPr lang="en-US" altLang="zh-CN" sz="2400" dirty="0">
              <a:solidFill>
                <a:srgbClr val="1B3862"/>
              </a:solidFill>
              <a:latin typeface="Times New Roman Regular" panose="02020603050405020304" charset="0"/>
              <a:ea typeface="Microsoft YaHei" panose="020B0503020204020204" pitchFamily="34" charset="-122"/>
              <a:cs typeface="Times New Roman Regular" panose="02020603050405020304" charset="0"/>
            </a:endParaRPr>
          </a:p>
        </p:txBody>
      </p:sp>
      <p:sp>
        <p:nvSpPr>
          <p:cNvPr id="4103" name="文本框 9"/>
          <p:cNvSpPr txBox="1"/>
          <p:nvPr/>
        </p:nvSpPr>
        <p:spPr>
          <a:xfrm>
            <a:off x="4812030" y="3984625"/>
            <a:ext cx="3670300" cy="583565"/>
          </a:xfrm>
          <a:prstGeom prst="rect">
            <a:avLst/>
          </a:prstGeom>
          <a:noFill/>
          <a:ln w="9525">
            <a:noFill/>
          </a:ln>
        </p:spPr>
        <p:txBody>
          <a:bodyPr wrap="square" anchor="t">
            <a:spAutoFit/>
          </a:bodyPr>
          <a:p>
            <a:pPr algn="ctr"/>
            <a:r>
              <a:rPr lang="en-US" altLang="zh-CN" sz="1200" i="1" dirty="0">
                <a:solidFill>
                  <a:schemeClr val="tx1"/>
                </a:solidFill>
                <a:latin typeface="Times New Roman Italic" panose="02020603050405020304" charset="0"/>
                <a:ea typeface="Microsoft YaHei" panose="020B0503020204020204" pitchFamily="34" charset="-122"/>
                <a:cs typeface="Times New Roman Italic" panose="02020603050405020304" charset="0"/>
              </a:rPr>
              <a:t>under guidance of</a:t>
            </a:r>
            <a:r>
              <a:rPr lang="en-US" altLang="zh-CN" sz="1600" dirty="0">
                <a:solidFill>
                  <a:srgbClr val="1B3862"/>
                </a:solidFill>
                <a:latin typeface="Microsoft YaHei" panose="020B0503020204020204" pitchFamily="34" charset="-122"/>
                <a:ea typeface="Microsoft YaHei" panose="020B0503020204020204" pitchFamily="34" charset="-122"/>
              </a:rPr>
              <a:t> </a:t>
            </a:r>
            <a:endParaRPr lang="en-US" altLang="zh-CN" sz="1600" dirty="0">
              <a:solidFill>
                <a:srgbClr val="1B3862"/>
              </a:solidFill>
              <a:latin typeface="Microsoft YaHei" panose="020B0503020204020204" pitchFamily="34" charset="-122"/>
              <a:ea typeface="Microsoft YaHei" panose="020B0503020204020204" pitchFamily="34" charset="-122"/>
            </a:endParaRPr>
          </a:p>
          <a:p>
            <a:r>
              <a:rPr lang="en-US" altLang="zh-CN" sz="1600" dirty="0">
                <a:solidFill>
                  <a:srgbClr val="1B3862"/>
                </a:solidFill>
                <a:latin typeface="Microsoft YaHei" panose="020B0503020204020204" pitchFamily="34" charset="-122"/>
                <a:ea typeface="Microsoft YaHei" panose="020B0503020204020204" pitchFamily="34" charset="-122"/>
              </a:rPr>
              <a:t>Prof. Chandrashekar Ramanathan </a:t>
            </a:r>
            <a:endParaRPr lang="en-US" altLang="zh-CN" sz="1600" dirty="0">
              <a:solidFill>
                <a:srgbClr val="1B3862"/>
              </a:solidFill>
              <a:latin typeface="Microsoft YaHei" panose="020B0503020204020204" pitchFamily="34" charset="-122"/>
              <a:ea typeface="Microsoft YaHei" panose="020B0503020204020204" pitchFamily="34" charset="-122"/>
            </a:endParaRPr>
          </a:p>
        </p:txBody>
      </p:sp>
      <p:pic>
        <p:nvPicPr>
          <p:cNvPr id="4104" name="图片 12"/>
          <p:cNvPicPr>
            <a:picLocks noChangeAspect="1"/>
          </p:cNvPicPr>
          <p:nvPr/>
        </p:nvPicPr>
        <p:blipFill>
          <a:blip r:embed="rId2"/>
          <a:stretch>
            <a:fillRect/>
          </a:stretch>
        </p:blipFill>
        <p:spPr>
          <a:xfrm>
            <a:off x="11120120" y="85090"/>
            <a:ext cx="1071880" cy="914400"/>
          </a:xfrm>
          <a:prstGeom prst="rect">
            <a:avLst/>
          </a:prstGeom>
          <a:noFill/>
          <a:ln w="9525">
            <a:noFill/>
          </a:ln>
        </p:spPr>
      </p:pic>
      <p:sp>
        <p:nvSpPr>
          <p:cNvPr id="3" name="Text Box 2"/>
          <p:cNvSpPr txBox="1"/>
          <p:nvPr/>
        </p:nvSpPr>
        <p:spPr>
          <a:xfrm>
            <a:off x="4500245" y="1673860"/>
            <a:ext cx="6516370" cy="1198880"/>
          </a:xfrm>
          <a:prstGeom prst="rect">
            <a:avLst/>
          </a:prstGeom>
          <a:noFill/>
        </p:spPr>
        <p:txBody>
          <a:bodyPr wrap="square" rtlCol="0">
            <a:spAutoFit/>
          </a:bodyPr>
          <a:p>
            <a:r>
              <a:rPr lang="en-US" sz="3600">
                <a:latin typeface="Phosphate Inline" panose="02000506050000020004" charset="0"/>
                <a:cs typeface="Phosphate Inline" panose="02000506050000020004" charset="0"/>
              </a:rPr>
              <a:t>Stream / Cube - Streaming Data Warehouse</a:t>
            </a:r>
            <a:endParaRPr lang="en-US" sz="3600">
              <a:latin typeface="Phosphate Inline" panose="02000506050000020004" charset="0"/>
              <a:cs typeface="Phosphate Inline" panose="02000506050000020004" charset="0"/>
            </a:endParaRPr>
          </a:p>
        </p:txBody>
      </p:sp>
      <p:pic>
        <p:nvPicPr>
          <p:cNvPr id="4" name="Picture 3"/>
          <p:cNvPicPr>
            <a:picLocks noChangeAspect="1"/>
          </p:cNvPicPr>
          <p:nvPr/>
        </p:nvPicPr>
        <p:blipFill>
          <a:blip r:embed="rId3"/>
          <a:stretch>
            <a:fillRect/>
          </a:stretch>
        </p:blipFill>
        <p:spPr>
          <a:xfrm>
            <a:off x="0" y="2685415"/>
            <a:ext cx="2989580" cy="1447800"/>
          </a:xfrm>
          <a:prstGeom prst="rect">
            <a:avLst/>
          </a:prstGeom>
        </p:spPr>
      </p:pic>
      <p:pic>
        <p:nvPicPr>
          <p:cNvPr id="5" name="Picture 4"/>
          <p:cNvPicPr>
            <a:picLocks noChangeAspect="1"/>
          </p:cNvPicPr>
          <p:nvPr/>
        </p:nvPicPr>
        <p:blipFill>
          <a:blip r:embed="rId4"/>
          <a:stretch>
            <a:fillRect/>
          </a:stretch>
        </p:blipFill>
        <p:spPr>
          <a:xfrm>
            <a:off x="600710" y="4133215"/>
            <a:ext cx="1355090" cy="1410335"/>
          </a:xfrm>
          <a:prstGeom prst="rect">
            <a:avLst/>
          </a:prstGeom>
        </p:spPr>
      </p:pic>
      <p:sp>
        <p:nvSpPr>
          <p:cNvPr id="7" name="文本框 9"/>
          <p:cNvSpPr txBox="1"/>
          <p:nvPr/>
        </p:nvSpPr>
        <p:spPr>
          <a:xfrm>
            <a:off x="6962775" y="5680075"/>
            <a:ext cx="4239895" cy="1076325"/>
          </a:xfrm>
          <a:prstGeom prst="rect">
            <a:avLst/>
          </a:prstGeom>
          <a:noFill/>
          <a:ln w="9525">
            <a:noFill/>
          </a:ln>
        </p:spPr>
        <p:txBody>
          <a:bodyPr wrap="square" anchor="t">
            <a:spAutoFit/>
          </a:bodyPr>
          <a:p>
            <a:pPr algn="ctr"/>
            <a:r>
              <a:rPr lang="en-US" altLang="zh-CN" sz="1200" i="1" dirty="0">
                <a:solidFill>
                  <a:schemeClr val="tx1"/>
                </a:solidFill>
                <a:latin typeface="Times New Roman Italic" panose="02020603050405020304" charset="0"/>
                <a:ea typeface="Microsoft YaHei" panose="020B0503020204020204" pitchFamily="34" charset="-122"/>
                <a:cs typeface="Times New Roman Italic" panose="02020603050405020304" charset="0"/>
              </a:rPr>
              <a:t>by, team work of</a:t>
            </a:r>
            <a:r>
              <a:rPr lang="en-US" altLang="zh-CN" sz="1600" dirty="0">
                <a:solidFill>
                  <a:srgbClr val="1B3862"/>
                </a:solidFill>
                <a:latin typeface="Microsoft YaHei" panose="020B0503020204020204" pitchFamily="34" charset="-122"/>
                <a:ea typeface="Microsoft YaHei" panose="020B0503020204020204" pitchFamily="34" charset="-122"/>
              </a:rPr>
              <a:t> </a:t>
            </a:r>
            <a:endParaRPr lang="en-US" altLang="zh-CN" sz="1600" dirty="0">
              <a:solidFill>
                <a:srgbClr val="1B3862"/>
              </a:solidFill>
              <a:latin typeface="Microsoft YaHei" panose="020B0503020204020204" pitchFamily="34" charset="-122"/>
              <a:ea typeface="Microsoft YaHei" panose="020B0503020204020204" pitchFamily="34" charset="-122"/>
            </a:endParaRPr>
          </a:p>
          <a:p>
            <a:r>
              <a:rPr lang="en-US" altLang="zh-CN" sz="1600" dirty="0">
                <a:solidFill>
                  <a:srgbClr val="1B3862"/>
                </a:solidFill>
                <a:latin typeface="Microsoft YaHei" panose="020B0503020204020204" pitchFamily="34" charset="-122"/>
                <a:ea typeface="Microsoft YaHei" panose="020B0503020204020204" pitchFamily="34" charset="-122"/>
              </a:rPr>
              <a:t>MT2022115 Sreenidhi K R</a:t>
            </a:r>
            <a:endParaRPr lang="en-US" altLang="zh-CN" sz="1600" dirty="0">
              <a:solidFill>
                <a:srgbClr val="1B3862"/>
              </a:solidFill>
              <a:latin typeface="Microsoft YaHei" panose="020B0503020204020204" pitchFamily="34" charset="-122"/>
              <a:ea typeface="Microsoft YaHei" panose="020B0503020204020204" pitchFamily="34" charset="-122"/>
            </a:endParaRPr>
          </a:p>
          <a:p>
            <a:r>
              <a:rPr lang="en-US" altLang="zh-CN" sz="1600" dirty="0">
                <a:solidFill>
                  <a:srgbClr val="1B3862"/>
                </a:solidFill>
                <a:latin typeface="Microsoft YaHei" panose="020B0503020204020204" pitchFamily="34" charset="-122"/>
                <a:ea typeface="Microsoft YaHei" panose="020B0503020204020204" pitchFamily="34" charset="-122"/>
              </a:rPr>
              <a:t>MT2022140 Boppana Venkatesh</a:t>
            </a:r>
            <a:endParaRPr lang="en-US" altLang="zh-CN" sz="1600" dirty="0">
              <a:solidFill>
                <a:srgbClr val="1B3862"/>
              </a:solidFill>
              <a:latin typeface="Microsoft YaHei" panose="020B0503020204020204" pitchFamily="34" charset="-122"/>
              <a:ea typeface="Microsoft YaHei" panose="020B0503020204020204" pitchFamily="34" charset="-122"/>
            </a:endParaRPr>
          </a:p>
          <a:p>
            <a:r>
              <a:rPr lang="en-US" altLang="zh-CN" sz="1600" dirty="0">
                <a:solidFill>
                  <a:srgbClr val="1B3862"/>
                </a:solidFill>
                <a:latin typeface="Microsoft YaHei" panose="020B0503020204020204" pitchFamily="34" charset="-122"/>
                <a:ea typeface="Microsoft YaHei" panose="020B0503020204020204" pitchFamily="34" charset="-122"/>
              </a:rPr>
              <a:t>MT2022166 Hansal Navinbhai Dhandha </a:t>
            </a:r>
            <a:endParaRPr lang="en-US" altLang="zh-CN" sz="1600" dirty="0">
              <a:solidFill>
                <a:srgbClr val="1B3862"/>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p:sp>
        <p:nvSpPr>
          <p:cNvPr id="5" name="圆角矩形 4"/>
          <p:cNvSpPr/>
          <p:nvPr/>
        </p:nvSpPr>
        <p:spPr>
          <a:xfrm flipH="1">
            <a:off x="2628900" y="2695575"/>
            <a:ext cx="3681413" cy="2076450"/>
          </a:xfrm>
          <a:custGeom>
            <a:avLst/>
            <a:gdLst>
              <a:gd name="connsiteX0" fmla="*/ 0 w 6510528"/>
              <a:gd name="connsiteY0" fmla="*/ 288703 h 3048924"/>
              <a:gd name="connsiteX1" fmla="*/ 288703 w 6510528"/>
              <a:gd name="connsiteY1" fmla="*/ 0 h 3048924"/>
              <a:gd name="connsiteX2" fmla="*/ 6221825 w 6510528"/>
              <a:gd name="connsiteY2" fmla="*/ 0 h 3048924"/>
              <a:gd name="connsiteX3" fmla="*/ 6510528 w 6510528"/>
              <a:gd name="connsiteY3" fmla="*/ 288703 h 3048924"/>
              <a:gd name="connsiteX4" fmla="*/ 6510528 w 6510528"/>
              <a:gd name="connsiteY4" fmla="*/ 2760221 h 3048924"/>
              <a:gd name="connsiteX5" fmla="*/ 6221825 w 6510528"/>
              <a:gd name="connsiteY5" fmla="*/ 3048924 h 3048924"/>
              <a:gd name="connsiteX6" fmla="*/ 288703 w 6510528"/>
              <a:gd name="connsiteY6" fmla="*/ 3048924 h 3048924"/>
              <a:gd name="connsiteX7" fmla="*/ 0 w 6510528"/>
              <a:gd name="connsiteY7" fmla="*/ 2760221 h 3048924"/>
              <a:gd name="connsiteX8" fmla="*/ 0 w 6510528"/>
              <a:gd name="connsiteY8" fmla="*/ 288703 h 3048924"/>
              <a:gd name="connsiteX0-1" fmla="*/ 0 w 6510528"/>
              <a:gd name="connsiteY0-2" fmla="*/ 288703 h 3058068"/>
              <a:gd name="connsiteX1-3" fmla="*/ 288703 w 6510528"/>
              <a:gd name="connsiteY1-4" fmla="*/ 0 h 3058068"/>
              <a:gd name="connsiteX2-5" fmla="*/ 6221825 w 6510528"/>
              <a:gd name="connsiteY2-6" fmla="*/ 0 h 3058068"/>
              <a:gd name="connsiteX3-7" fmla="*/ 6510528 w 6510528"/>
              <a:gd name="connsiteY3-8" fmla="*/ 288703 h 3058068"/>
              <a:gd name="connsiteX4-9" fmla="*/ 6510528 w 6510528"/>
              <a:gd name="connsiteY4-10" fmla="*/ 2760221 h 3058068"/>
              <a:gd name="connsiteX5-11" fmla="*/ 6221825 w 6510528"/>
              <a:gd name="connsiteY5-12" fmla="*/ 3048924 h 3058068"/>
              <a:gd name="connsiteX6-13" fmla="*/ 1980343 w 6510528"/>
              <a:gd name="connsiteY6-14" fmla="*/ 3058068 h 3058068"/>
              <a:gd name="connsiteX7-15" fmla="*/ 0 w 6510528"/>
              <a:gd name="connsiteY7-16" fmla="*/ 2760221 h 3058068"/>
              <a:gd name="connsiteX8-17" fmla="*/ 0 w 6510528"/>
              <a:gd name="connsiteY8-18" fmla="*/ 288703 h 3058068"/>
              <a:gd name="connsiteX0-19" fmla="*/ 0 w 6510528"/>
              <a:gd name="connsiteY0-20" fmla="*/ 288703 h 3058132"/>
              <a:gd name="connsiteX1-21" fmla="*/ 288703 w 6510528"/>
              <a:gd name="connsiteY1-22" fmla="*/ 0 h 3058132"/>
              <a:gd name="connsiteX2-23" fmla="*/ 6221825 w 6510528"/>
              <a:gd name="connsiteY2-24" fmla="*/ 0 h 3058132"/>
              <a:gd name="connsiteX3-25" fmla="*/ 6510528 w 6510528"/>
              <a:gd name="connsiteY3-26" fmla="*/ 288703 h 3058132"/>
              <a:gd name="connsiteX4-27" fmla="*/ 6510528 w 6510528"/>
              <a:gd name="connsiteY4-28" fmla="*/ 2760221 h 3058132"/>
              <a:gd name="connsiteX5-29" fmla="*/ 6221825 w 6510528"/>
              <a:gd name="connsiteY5-30" fmla="*/ 3048924 h 3058132"/>
              <a:gd name="connsiteX6-31" fmla="*/ 1980343 w 6510528"/>
              <a:gd name="connsiteY6-32" fmla="*/ 3058068 h 3058132"/>
              <a:gd name="connsiteX7-33" fmla="*/ 1508760 w 6510528"/>
              <a:gd name="connsiteY7-34" fmla="*/ 2906525 h 3058132"/>
              <a:gd name="connsiteX8-35" fmla="*/ 0 w 6510528"/>
              <a:gd name="connsiteY8-36" fmla="*/ 288703 h 3058132"/>
              <a:gd name="connsiteX0-37" fmla="*/ 0 w 6473952"/>
              <a:gd name="connsiteY0-38" fmla="*/ 288703 h 3058132"/>
              <a:gd name="connsiteX1-39" fmla="*/ 252127 w 6473952"/>
              <a:gd name="connsiteY1-40" fmla="*/ 0 h 3058132"/>
              <a:gd name="connsiteX2-41" fmla="*/ 6185249 w 6473952"/>
              <a:gd name="connsiteY2-42" fmla="*/ 0 h 3058132"/>
              <a:gd name="connsiteX3-43" fmla="*/ 6473952 w 6473952"/>
              <a:gd name="connsiteY3-44" fmla="*/ 288703 h 3058132"/>
              <a:gd name="connsiteX4-45" fmla="*/ 6473952 w 6473952"/>
              <a:gd name="connsiteY4-46" fmla="*/ 2760221 h 3058132"/>
              <a:gd name="connsiteX5-47" fmla="*/ 6185249 w 6473952"/>
              <a:gd name="connsiteY5-48" fmla="*/ 3048924 h 3058132"/>
              <a:gd name="connsiteX6-49" fmla="*/ 1943767 w 6473952"/>
              <a:gd name="connsiteY6-50" fmla="*/ 3058068 h 3058132"/>
              <a:gd name="connsiteX7-51" fmla="*/ 1472184 w 6473952"/>
              <a:gd name="connsiteY7-52" fmla="*/ 2906525 h 3058132"/>
              <a:gd name="connsiteX8-53" fmla="*/ 0 w 6473952"/>
              <a:gd name="connsiteY8-54" fmla="*/ 288703 h 3058132"/>
              <a:gd name="connsiteX0-55" fmla="*/ 27758 w 6501710"/>
              <a:gd name="connsiteY0-56" fmla="*/ 288703 h 3058132"/>
              <a:gd name="connsiteX1-57" fmla="*/ 279885 w 6501710"/>
              <a:gd name="connsiteY1-58" fmla="*/ 0 h 3058132"/>
              <a:gd name="connsiteX2-59" fmla="*/ 6213007 w 6501710"/>
              <a:gd name="connsiteY2-60" fmla="*/ 0 h 3058132"/>
              <a:gd name="connsiteX3-61" fmla="*/ 6501710 w 6501710"/>
              <a:gd name="connsiteY3-62" fmla="*/ 288703 h 3058132"/>
              <a:gd name="connsiteX4-63" fmla="*/ 6501710 w 6501710"/>
              <a:gd name="connsiteY4-64" fmla="*/ 2760221 h 3058132"/>
              <a:gd name="connsiteX5-65" fmla="*/ 6213007 w 6501710"/>
              <a:gd name="connsiteY5-66" fmla="*/ 3048924 h 3058132"/>
              <a:gd name="connsiteX6-67" fmla="*/ 1971525 w 6501710"/>
              <a:gd name="connsiteY6-68" fmla="*/ 3058068 h 3058132"/>
              <a:gd name="connsiteX7-69" fmla="*/ 1499942 w 6501710"/>
              <a:gd name="connsiteY7-70" fmla="*/ 2906525 h 3058132"/>
              <a:gd name="connsiteX8-71" fmla="*/ 27758 w 6501710"/>
              <a:gd name="connsiteY8-72" fmla="*/ 288703 h 3058132"/>
              <a:gd name="connsiteX0-73" fmla="*/ 27758 w 6501710"/>
              <a:gd name="connsiteY0-74" fmla="*/ 288703 h 3058132"/>
              <a:gd name="connsiteX1-75" fmla="*/ 279885 w 6501710"/>
              <a:gd name="connsiteY1-76" fmla="*/ 0 h 3058132"/>
              <a:gd name="connsiteX2-77" fmla="*/ 6213007 w 6501710"/>
              <a:gd name="connsiteY2-78" fmla="*/ 0 h 3058132"/>
              <a:gd name="connsiteX3-79" fmla="*/ 6501710 w 6501710"/>
              <a:gd name="connsiteY3-80" fmla="*/ 288703 h 3058132"/>
              <a:gd name="connsiteX4-81" fmla="*/ 6501710 w 6501710"/>
              <a:gd name="connsiteY4-82" fmla="*/ 2760221 h 3058132"/>
              <a:gd name="connsiteX5-83" fmla="*/ 6213007 w 6501710"/>
              <a:gd name="connsiteY5-84" fmla="*/ 3048924 h 3058132"/>
              <a:gd name="connsiteX6-85" fmla="*/ 1971525 w 6501710"/>
              <a:gd name="connsiteY6-86" fmla="*/ 3058068 h 3058132"/>
              <a:gd name="connsiteX7-87" fmla="*/ 1472510 w 6501710"/>
              <a:gd name="connsiteY7-88" fmla="*/ 2906525 h 3058132"/>
              <a:gd name="connsiteX8-89" fmla="*/ 27758 w 6501710"/>
              <a:gd name="connsiteY8-90" fmla="*/ 288703 h 3058132"/>
              <a:gd name="connsiteX0-91" fmla="*/ 27758 w 6501710"/>
              <a:gd name="connsiteY0-92" fmla="*/ 288703 h 3058449"/>
              <a:gd name="connsiteX1-93" fmla="*/ 279885 w 6501710"/>
              <a:gd name="connsiteY1-94" fmla="*/ 0 h 3058449"/>
              <a:gd name="connsiteX2-95" fmla="*/ 6213007 w 6501710"/>
              <a:gd name="connsiteY2-96" fmla="*/ 0 h 3058449"/>
              <a:gd name="connsiteX3-97" fmla="*/ 6501710 w 6501710"/>
              <a:gd name="connsiteY3-98" fmla="*/ 288703 h 3058449"/>
              <a:gd name="connsiteX4-99" fmla="*/ 6501710 w 6501710"/>
              <a:gd name="connsiteY4-100" fmla="*/ 2760221 h 3058449"/>
              <a:gd name="connsiteX5-101" fmla="*/ 6213007 w 6501710"/>
              <a:gd name="connsiteY5-102" fmla="*/ 3048924 h 3058449"/>
              <a:gd name="connsiteX6-103" fmla="*/ 1971525 w 6501710"/>
              <a:gd name="connsiteY6-104" fmla="*/ 3058068 h 3058449"/>
              <a:gd name="connsiteX7-105" fmla="*/ 1472510 w 6501710"/>
              <a:gd name="connsiteY7-106" fmla="*/ 2906525 h 3058449"/>
              <a:gd name="connsiteX8-107" fmla="*/ 27758 w 6501710"/>
              <a:gd name="connsiteY8-108" fmla="*/ 288703 h 3058449"/>
              <a:gd name="connsiteX0-109" fmla="*/ 78771 w 6338274"/>
              <a:gd name="connsiteY0-110" fmla="*/ 663989 h 3058449"/>
              <a:gd name="connsiteX1-111" fmla="*/ 116449 w 6338274"/>
              <a:gd name="connsiteY1-112" fmla="*/ 0 h 3058449"/>
              <a:gd name="connsiteX2-113" fmla="*/ 6049571 w 6338274"/>
              <a:gd name="connsiteY2-114" fmla="*/ 0 h 3058449"/>
              <a:gd name="connsiteX3-115" fmla="*/ 6338274 w 6338274"/>
              <a:gd name="connsiteY3-116" fmla="*/ 288703 h 3058449"/>
              <a:gd name="connsiteX4-117" fmla="*/ 6338274 w 6338274"/>
              <a:gd name="connsiteY4-118" fmla="*/ 2760221 h 3058449"/>
              <a:gd name="connsiteX5-119" fmla="*/ 6049571 w 6338274"/>
              <a:gd name="connsiteY5-120" fmla="*/ 3048924 h 3058449"/>
              <a:gd name="connsiteX6-121" fmla="*/ 1808089 w 6338274"/>
              <a:gd name="connsiteY6-122" fmla="*/ 3058068 h 3058449"/>
              <a:gd name="connsiteX7-123" fmla="*/ 1309074 w 6338274"/>
              <a:gd name="connsiteY7-124" fmla="*/ 2906525 h 3058449"/>
              <a:gd name="connsiteX8-125" fmla="*/ 78771 w 6338274"/>
              <a:gd name="connsiteY8-126" fmla="*/ 663989 h 3058449"/>
              <a:gd name="connsiteX0-127" fmla="*/ 544069 w 6803572"/>
              <a:gd name="connsiteY0-128" fmla="*/ 699731 h 3094191"/>
              <a:gd name="connsiteX1-129" fmla="*/ 27754 w 6803572"/>
              <a:gd name="connsiteY1-130" fmla="*/ 0 h 3094191"/>
              <a:gd name="connsiteX2-131" fmla="*/ 6514869 w 6803572"/>
              <a:gd name="connsiteY2-132" fmla="*/ 35742 h 3094191"/>
              <a:gd name="connsiteX3-133" fmla="*/ 6803572 w 6803572"/>
              <a:gd name="connsiteY3-134" fmla="*/ 324445 h 3094191"/>
              <a:gd name="connsiteX4-135" fmla="*/ 6803572 w 6803572"/>
              <a:gd name="connsiteY4-136" fmla="*/ 2795963 h 3094191"/>
              <a:gd name="connsiteX5-137" fmla="*/ 6514869 w 6803572"/>
              <a:gd name="connsiteY5-138" fmla="*/ 3084666 h 3094191"/>
              <a:gd name="connsiteX6-139" fmla="*/ 2273387 w 6803572"/>
              <a:gd name="connsiteY6-140" fmla="*/ 3093810 h 3094191"/>
              <a:gd name="connsiteX7-141" fmla="*/ 1774372 w 6803572"/>
              <a:gd name="connsiteY7-142" fmla="*/ 2942267 h 3094191"/>
              <a:gd name="connsiteX8-143" fmla="*/ 544069 w 6803572"/>
              <a:gd name="connsiteY8-144" fmla="*/ 699731 h 3094191"/>
              <a:gd name="connsiteX0-145" fmla="*/ 22196 w 7121624"/>
              <a:gd name="connsiteY0-146" fmla="*/ 521023 h 3094191"/>
              <a:gd name="connsiteX1-147" fmla="*/ 345806 w 7121624"/>
              <a:gd name="connsiteY1-148" fmla="*/ 0 h 3094191"/>
              <a:gd name="connsiteX2-149" fmla="*/ 6832921 w 7121624"/>
              <a:gd name="connsiteY2-150" fmla="*/ 35742 h 3094191"/>
              <a:gd name="connsiteX3-151" fmla="*/ 7121624 w 7121624"/>
              <a:gd name="connsiteY3-152" fmla="*/ 324445 h 3094191"/>
              <a:gd name="connsiteX4-153" fmla="*/ 7121624 w 7121624"/>
              <a:gd name="connsiteY4-154" fmla="*/ 2795963 h 3094191"/>
              <a:gd name="connsiteX5-155" fmla="*/ 6832921 w 7121624"/>
              <a:gd name="connsiteY5-156" fmla="*/ 3084666 h 3094191"/>
              <a:gd name="connsiteX6-157" fmla="*/ 2591439 w 7121624"/>
              <a:gd name="connsiteY6-158" fmla="*/ 3093810 h 3094191"/>
              <a:gd name="connsiteX7-159" fmla="*/ 2092424 w 7121624"/>
              <a:gd name="connsiteY7-160" fmla="*/ 2942267 h 3094191"/>
              <a:gd name="connsiteX8-161" fmla="*/ 22196 w 7121624"/>
              <a:gd name="connsiteY8-162" fmla="*/ 521023 h 30941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21624" h="3094191">
                <a:moveTo>
                  <a:pt x="22196" y="521023"/>
                </a:moveTo>
                <a:cubicBezTo>
                  <a:pt x="-78388" y="270137"/>
                  <a:pt x="186360" y="0"/>
                  <a:pt x="345806" y="0"/>
                </a:cubicBezTo>
                <a:lnTo>
                  <a:pt x="6832921" y="35742"/>
                </a:lnTo>
                <a:cubicBezTo>
                  <a:pt x="6992367" y="35742"/>
                  <a:pt x="7121624" y="164999"/>
                  <a:pt x="7121624" y="324445"/>
                </a:cubicBezTo>
                <a:lnTo>
                  <a:pt x="7121624" y="2795963"/>
                </a:lnTo>
                <a:cubicBezTo>
                  <a:pt x="7121624" y="2955409"/>
                  <a:pt x="6992367" y="3084666"/>
                  <a:pt x="6832921" y="3084666"/>
                </a:cubicBezTo>
                <a:lnTo>
                  <a:pt x="2591439" y="3093810"/>
                </a:lnTo>
                <a:cubicBezTo>
                  <a:pt x="2431993" y="3093810"/>
                  <a:pt x="2172434" y="3109333"/>
                  <a:pt x="2092424" y="2942267"/>
                </a:cubicBezTo>
                <a:lnTo>
                  <a:pt x="22196" y="521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sp>
        <p:nvSpPr>
          <p:cNvPr id="6" name="任意多边形 5"/>
          <p:cNvSpPr/>
          <p:nvPr/>
        </p:nvSpPr>
        <p:spPr>
          <a:xfrm flipH="1">
            <a:off x="1524000" y="2312988"/>
            <a:ext cx="4786313" cy="2528888"/>
          </a:xfrm>
          <a:custGeom>
            <a:avLst/>
            <a:gdLst>
              <a:gd name="connsiteX0" fmla="*/ 279885 w 6029270"/>
              <a:gd name="connsiteY0" fmla="*/ 0 h 3058449"/>
              <a:gd name="connsiteX1" fmla="*/ 6029270 w 6029270"/>
              <a:gd name="connsiteY1" fmla="*/ 0 h 3058449"/>
              <a:gd name="connsiteX2" fmla="*/ 6029270 w 6029270"/>
              <a:gd name="connsiteY2" fmla="*/ 3049320 h 3058449"/>
              <a:gd name="connsiteX3" fmla="*/ 1971525 w 6029270"/>
              <a:gd name="connsiteY3" fmla="*/ 3058068 h 3058449"/>
              <a:gd name="connsiteX4" fmla="*/ 1472510 w 6029270"/>
              <a:gd name="connsiteY4" fmla="*/ 2906525 h 3058449"/>
              <a:gd name="connsiteX5" fmla="*/ 27758 w 6029270"/>
              <a:gd name="connsiteY5" fmla="*/ 288703 h 3058449"/>
              <a:gd name="connsiteX6" fmla="*/ 279885 w 6029270"/>
              <a:gd name="connsiteY6" fmla="*/ 0 h 305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270" h="3058449">
                <a:moveTo>
                  <a:pt x="279885" y="0"/>
                </a:moveTo>
                <a:lnTo>
                  <a:pt x="6029270" y="0"/>
                </a:lnTo>
                <a:lnTo>
                  <a:pt x="6029270" y="3049320"/>
                </a:lnTo>
                <a:lnTo>
                  <a:pt x="1971525" y="3058068"/>
                </a:lnTo>
                <a:cubicBezTo>
                  <a:pt x="1812079" y="3058068"/>
                  <a:pt x="1552520" y="3073591"/>
                  <a:pt x="1472510" y="2906525"/>
                </a:cubicBezTo>
                <a:lnTo>
                  <a:pt x="27758" y="288703"/>
                </a:lnTo>
                <a:cubicBezTo>
                  <a:pt x="-72826" y="37817"/>
                  <a:pt x="120439" y="0"/>
                  <a:pt x="2798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cxnSp>
        <p:nvCxnSpPr>
          <p:cNvPr id="10" name="直接连接符 9"/>
          <p:cNvCxnSpPr/>
          <p:nvPr/>
        </p:nvCxnSpPr>
        <p:spPr>
          <a:xfrm>
            <a:off x="2697163" y="3175000"/>
            <a:ext cx="0" cy="790575"/>
          </a:xfrm>
          <a:prstGeom prst="line">
            <a:avLst/>
          </a:prstGeom>
          <a:ln>
            <a:solidFill>
              <a:srgbClr val="1B3862"/>
            </a:solidFill>
          </a:ln>
        </p:spPr>
        <p:style>
          <a:lnRef idx="1">
            <a:schemeClr val="accent1"/>
          </a:lnRef>
          <a:fillRef idx="0">
            <a:schemeClr val="accent1"/>
          </a:fillRef>
          <a:effectRef idx="0">
            <a:schemeClr val="accent1"/>
          </a:effectRef>
          <a:fontRef idx="minor">
            <a:schemeClr val="tx1"/>
          </a:fontRef>
        </p:style>
      </p:cxnSp>
      <p:sp>
        <p:nvSpPr>
          <p:cNvPr id="6150" name="文本框 12"/>
          <p:cNvSpPr txBox="1"/>
          <p:nvPr/>
        </p:nvSpPr>
        <p:spPr>
          <a:xfrm>
            <a:off x="2828925" y="3370580"/>
            <a:ext cx="2962275" cy="398780"/>
          </a:xfrm>
          <a:prstGeom prst="rect">
            <a:avLst/>
          </a:prstGeom>
          <a:noFill/>
          <a:ln w="9525">
            <a:noFill/>
          </a:ln>
        </p:spPr>
        <p:txBody>
          <a:bodyPr wrap="square" anchor="t">
            <a:spAutoFit/>
          </a:bodyPr>
          <a:p>
            <a:r>
              <a:rPr lang="en-US" altLang="zh-CN" sz="2000" b="1" dirty="0">
                <a:solidFill>
                  <a:srgbClr val="1B3862"/>
                </a:solidFill>
                <a:latin typeface="Microsoft YaHei" panose="020B0503020204020204" pitchFamily="34" charset="-122"/>
                <a:ea typeface="Microsoft YaHei" panose="020B0503020204020204" pitchFamily="34" charset="-122"/>
              </a:rPr>
              <a:t>System Architecture</a:t>
            </a:r>
            <a:endParaRPr lang="en-US" altLang="zh-CN" sz="2000" b="1" dirty="0">
              <a:solidFill>
                <a:srgbClr val="1B3862"/>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857375" y="3246120"/>
            <a:ext cx="672465" cy="645160"/>
          </a:xfrm>
          <a:prstGeom prst="rect">
            <a:avLst/>
          </a:prstGeom>
          <a:noFill/>
        </p:spPr>
        <p:txBody>
          <a:bodyPr wrap="square" rtlCol="0">
            <a:spAutoFit/>
          </a:bodyPr>
          <a:p>
            <a:pPr algn="ctr"/>
            <a:r>
              <a:rPr lang="en-US" sz="3600" b="1">
                <a:effectLst>
                  <a:glow rad="139700">
                    <a:schemeClr val="accent5">
                      <a:satMod val="175000"/>
                      <a:alpha val="40000"/>
                    </a:schemeClr>
                  </a:glow>
                </a:effectLst>
              </a:rPr>
              <a:t>3</a:t>
            </a:r>
            <a:endParaRPr lang="en-US" sz="3600" b="1">
              <a:effectLst>
                <a:glow rad="139700">
                  <a:schemeClr val="accent5">
                    <a:satMod val="175000"/>
                    <a:alpha val="40000"/>
                  </a:schemeClr>
                </a:glo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7"/>
          <p:cNvGrpSpPr/>
          <p:nvPr/>
        </p:nvGrpSpPr>
        <p:grpSpPr>
          <a:xfrm>
            <a:off x="1524000" y="431800"/>
            <a:ext cx="1015238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269" name="文本框 6"/>
          <p:cNvSpPr txBox="1"/>
          <p:nvPr/>
        </p:nvSpPr>
        <p:spPr>
          <a:xfrm>
            <a:off x="1670685" y="539115"/>
            <a:ext cx="1727200" cy="306705"/>
          </a:xfrm>
          <a:prstGeom prst="rect">
            <a:avLst/>
          </a:prstGeom>
          <a:noFill/>
          <a:ln w="9525">
            <a:noFill/>
          </a:ln>
        </p:spPr>
        <p:txBody>
          <a:bodyPr wrap="square" anchor="t">
            <a:spAutoFit/>
          </a:bodyPr>
          <a:p>
            <a:pPr algn="dist"/>
            <a:r>
              <a:rPr lang="en-US" altLang="zh-CN" sz="1400" b="1" dirty="0">
                <a:solidFill>
                  <a:schemeClr val="bg1"/>
                </a:solidFill>
                <a:latin typeface="Microsoft YaHei" panose="020B0503020204020204" pitchFamily="34" charset="-122"/>
                <a:ea typeface="Microsoft YaHei" panose="020B0503020204020204" pitchFamily="34" charset="-122"/>
              </a:rPr>
              <a:t>Our Architecture</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2" name="Rectangles 1"/>
          <p:cNvSpPr/>
          <p:nvPr/>
        </p:nvSpPr>
        <p:spPr>
          <a:xfrm>
            <a:off x="1619885" y="1287145"/>
            <a:ext cx="4351020" cy="4641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8" name="Text Box 7"/>
          <p:cNvSpPr txBox="1"/>
          <p:nvPr/>
        </p:nvSpPr>
        <p:spPr>
          <a:xfrm>
            <a:off x="1670685" y="1351915"/>
            <a:ext cx="532765" cy="368300"/>
          </a:xfrm>
          <a:prstGeom prst="rect">
            <a:avLst/>
          </a:prstGeom>
          <a:noFill/>
        </p:spPr>
        <p:txBody>
          <a:bodyPr wrap="square" rtlCol="0">
            <a:spAutoFit/>
          </a:bodyPr>
          <a:p>
            <a:r>
              <a:rPr lang="en-US" sz="900"/>
              <a:t>Data Item</a:t>
            </a:r>
            <a:endParaRPr lang="en-US" sz="900"/>
          </a:p>
        </p:txBody>
      </p:sp>
      <p:sp>
        <p:nvSpPr>
          <p:cNvPr id="9" name="Text Box 8"/>
          <p:cNvSpPr txBox="1"/>
          <p:nvPr/>
        </p:nvSpPr>
        <p:spPr>
          <a:xfrm>
            <a:off x="2203450" y="1349375"/>
            <a:ext cx="532765" cy="368300"/>
          </a:xfrm>
          <a:prstGeom prst="rect">
            <a:avLst/>
          </a:prstGeom>
          <a:noFill/>
        </p:spPr>
        <p:txBody>
          <a:bodyPr wrap="square" rtlCol="0">
            <a:spAutoFit/>
          </a:bodyPr>
          <a:p>
            <a:r>
              <a:rPr lang="en-US" sz="900"/>
              <a:t>Data Item</a:t>
            </a:r>
            <a:endParaRPr lang="en-US" sz="900"/>
          </a:p>
        </p:txBody>
      </p:sp>
      <p:sp>
        <p:nvSpPr>
          <p:cNvPr id="10" name="Text Box 9"/>
          <p:cNvSpPr txBox="1"/>
          <p:nvPr/>
        </p:nvSpPr>
        <p:spPr>
          <a:xfrm>
            <a:off x="2865120" y="1351915"/>
            <a:ext cx="532765" cy="368300"/>
          </a:xfrm>
          <a:prstGeom prst="rect">
            <a:avLst/>
          </a:prstGeom>
          <a:noFill/>
        </p:spPr>
        <p:txBody>
          <a:bodyPr wrap="square" rtlCol="0">
            <a:spAutoFit/>
          </a:bodyPr>
          <a:p>
            <a:r>
              <a:rPr lang="en-US" sz="900"/>
              <a:t>Data Item</a:t>
            </a:r>
            <a:endParaRPr lang="en-US" sz="900"/>
          </a:p>
        </p:txBody>
      </p:sp>
      <p:sp>
        <p:nvSpPr>
          <p:cNvPr id="11" name="Text Box 10"/>
          <p:cNvSpPr txBox="1"/>
          <p:nvPr/>
        </p:nvSpPr>
        <p:spPr>
          <a:xfrm>
            <a:off x="3397885" y="1351915"/>
            <a:ext cx="532765" cy="368300"/>
          </a:xfrm>
          <a:prstGeom prst="rect">
            <a:avLst/>
          </a:prstGeom>
          <a:noFill/>
        </p:spPr>
        <p:txBody>
          <a:bodyPr wrap="square" rtlCol="0">
            <a:spAutoFit/>
          </a:bodyPr>
          <a:p>
            <a:r>
              <a:rPr lang="en-US" sz="900"/>
              <a:t>Data Item</a:t>
            </a:r>
            <a:endParaRPr lang="en-US" sz="900"/>
          </a:p>
        </p:txBody>
      </p:sp>
      <p:sp>
        <p:nvSpPr>
          <p:cNvPr id="12" name="Text Box 11"/>
          <p:cNvSpPr txBox="1"/>
          <p:nvPr/>
        </p:nvSpPr>
        <p:spPr>
          <a:xfrm>
            <a:off x="4059555" y="1351280"/>
            <a:ext cx="532765" cy="368300"/>
          </a:xfrm>
          <a:prstGeom prst="rect">
            <a:avLst/>
          </a:prstGeom>
          <a:noFill/>
        </p:spPr>
        <p:txBody>
          <a:bodyPr wrap="square" rtlCol="0">
            <a:spAutoFit/>
          </a:bodyPr>
          <a:p>
            <a:r>
              <a:rPr lang="en-US" sz="900"/>
              <a:t>Data Item</a:t>
            </a:r>
            <a:endParaRPr lang="en-US" sz="900"/>
          </a:p>
        </p:txBody>
      </p:sp>
      <p:sp>
        <p:nvSpPr>
          <p:cNvPr id="13" name="Text Box 12"/>
          <p:cNvSpPr txBox="1"/>
          <p:nvPr/>
        </p:nvSpPr>
        <p:spPr>
          <a:xfrm>
            <a:off x="4653280" y="1340485"/>
            <a:ext cx="532765" cy="368300"/>
          </a:xfrm>
          <a:prstGeom prst="rect">
            <a:avLst/>
          </a:prstGeom>
          <a:noFill/>
        </p:spPr>
        <p:txBody>
          <a:bodyPr wrap="square" rtlCol="0">
            <a:spAutoFit/>
          </a:bodyPr>
          <a:p>
            <a:r>
              <a:rPr lang="en-US" sz="900"/>
              <a:t>Data Item</a:t>
            </a:r>
            <a:endParaRPr lang="en-US" sz="900"/>
          </a:p>
        </p:txBody>
      </p:sp>
      <p:sp>
        <p:nvSpPr>
          <p:cNvPr id="14" name="Text Box 13"/>
          <p:cNvSpPr txBox="1"/>
          <p:nvPr/>
        </p:nvSpPr>
        <p:spPr>
          <a:xfrm>
            <a:off x="5253990" y="1363345"/>
            <a:ext cx="532765" cy="368300"/>
          </a:xfrm>
          <a:prstGeom prst="rect">
            <a:avLst/>
          </a:prstGeom>
          <a:noFill/>
        </p:spPr>
        <p:txBody>
          <a:bodyPr wrap="square" rtlCol="0">
            <a:spAutoFit/>
          </a:bodyPr>
          <a:p>
            <a:r>
              <a:rPr lang="en-US" sz="900"/>
              <a:t>Data Item</a:t>
            </a:r>
            <a:endParaRPr lang="en-US" sz="900"/>
          </a:p>
        </p:txBody>
      </p:sp>
      <p:sp>
        <p:nvSpPr>
          <p:cNvPr id="16" name="Rectangles 15"/>
          <p:cNvSpPr/>
          <p:nvPr/>
        </p:nvSpPr>
        <p:spPr>
          <a:xfrm>
            <a:off x="2865120" y="1751330"/>
            <a:ext cx="4351020" cy="4641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en-US"/>
          </a:p>
        </p:txBody>
      </p:sp>
      <p:sp>
        <p:nvSpPr>
          <p:cNvPr id="21" name="Text Box 20"/>
          <p:cNvSpPr txBox="1"/>
          <p:nvPr/>
        </p:nvSpPr>
        <p:spPr>
          <a:xfrm>
            <a:off x="2915920" y="1816100"/>
            <a:ext cx="532765" cy="368300"/>
          </a:xfrm>
          <a:prstGeom prst="rect">
            <a:avLst/>
          </a:prstGeom>
          <a:noFill/>
        </p:spPr>
        <p:txBody>
          <a:bodyPr wrap="square" rtlCol="0">
            <a:spAutoFit/>
          </a:bodyPr>
          <a:p>
            <a:r>
              <a:rPr lang="en-US" sz="900"/>
              <a:t>Data Item</a:t>
            </a:r>
            <a:endParaRPr lang="en-US" sz="900"/>
          </a:p>
        </p:txBody>
      </p:sp>
      <p:sp>
        <p:nvSpPr>
          <p:cNvPr id="30" name="Text Box 29"/>
          <p:cNvSpPr txBox="1"/>
          <p:nvPr/>
        </p:nvSpPr>
        <p:spPr>
          <a:xfrm>
            <a:off x="3448685" y="1813560"/>
            <a:ext cx="532765" cy="368300"/>
          </a:xfrm>
          <a:prstGeom prst="rect">
            <a:avLst/>
          </a:prstGeom>
          <a:noFill/>
        </p:spPr>
        <p:txBody>
          <a:bodyPr wrap="square" rtlCol="0">
            <a:spAutoFit/>
          </a:bodyPr>
          <a:p>
            <a:r>
              <a:rPr lang="en-US" sz="900"/>
              <a:t>Data Item</a:t>
            </a:r>
            <a:endParaRPr lang="en-US" sz="900"/>
          </a:p>
        </p:txBody>
      </p:sp>
      <p:sp>
        <p:nvSpPr>
          <p:cNvPr id="31" name="Text Box 30"/>
          <p:cNvSpPr txBox="1"/>
          <p:nvPr/>
        </p:nvSpPr>
        <p:spPr>
          <a:xfrm>
            <a:off x="4110355" y="1816100"/>
            <a:ext cx="532765" cy="368300"/>
          </a:xfrm>
          <a:prstGeom prst="rect">
            <a:avLst/>
          </a:prstGeom>
          <a:noFill/>
        </p:spPr>
        <p:txBody>
          <a:bodyPr wrap="square" rtlCol="0">
            <a:spAutoFit/>
          </a:bodyPr>
          <a:p>
            <a:r>
              <a:rPr lang="en-US" sz="900"/>
              <a:t>Data Item</a:t>
            </a:r>
            <a:endParaRPr lang="en-US" sz="900"/>
          </a:p>
        </p:txBody>
      </p:sp>
      <p:sp>
        <p:nvSpPr>
          <p:cNvPr id="32" name="Text Box 31"/>
          <p:cNvSpPr txBox="1"/>
          <p:nvPr/>
        </p:nvSpPr>
        <p:spPr>
          <a:xfrm>
            <a:off x="4643120" y="1816100"/>
            <a:ext cx="532765" cy="368300"/>
          </a:xfrm>
          <a:prstGeom prst="rect">
            <a:avLst/>
          </a:prstGeom>
          <a:noFill/>
        </p:spPr>
        <p:txBody>
          <a:bodyPr wrap="square" rtlCol="0">
            <a:spAutoFit/>
          </a:bodyPr>
          <a:p>
            <a:r>
              <a:rPr lang="en-US" sz="900"/>
              <a:t>Data Item</a:t>
            </a:r>
            <a:endParaRPr lang="en-US" sz="900"/>
          </a:p>
        </p:txBody>
      </p:sp>
      <p:sp>
        <p:nvSpPr>
          <p:cNvPr id="33" name="Text Box 32"/>
          <p:cNvSpPr txBox="1"/>
          <p:nvPr/>
        </p:nvSpPr>
        <p:spPr>
          <a:xfrm>
            <a:off x="5304790" y="1815465"/>
            <a:ext cx="532765" cy="368300"/>
          </a:xfrm>
          <a:prstGeom prst="rect">
            <a:avLst/>
          </a:prstGeom>
          <a:noFill/>
        </p:spPr>
        <p:txBody>
          <a:bodyPr wrap="square" rtlCol="0">
            <a:spAutoFit/>
          </a:bodyPr>
          <a:p>
            <a:r>
              <a:rPr lang="en-US" sz="900"/>
              <a:t>Data Item</a:t>
            </a:r>
            <a:endParaRPr lang="en-US" sz="900"/>
          </a:p>
        </p:txBody>
      </p:sp>
      <p:sp>
        <p:nvSpPr>
          <p:cNvPr id="34" name="Text Box 33"/>
          <p:cNvSpPr txBox="1"/>
          <p:nvPr/>
        </p:nvSpPr>
        <p:spPr>
          <a:xfrm>
            <a:off x="5989320" y="1799590"/>
            <a:ext cx="532765" cy="368300"/>
          </a:xfrm>
          <a:prstGeom prst="rect">
            <a:avLst/>
          </a:prstGeom>
          <a:noFill/>
        </p:spPr>
        <p:txBody>
          <a:bodyPr wrap="square" rtlCol="0">
            <a:spAutoFit/>
          </a:bodyPr>
          <a:p>
            <a:r>
              <a:rPr lang="en-US" sz="900"/>
              <a:t>Data Item</a:t>
            </a:r>
            <a:endParaRPr lang="en-US" sz="900"/>
          </a:p>
        </p:txBody>
      </p:sp>
      <p:sp>
        <p:nvSpPr>
          <p:cNvPr id="35" name="Text Box 34"/>
          <p:cNvSpPr txBox="1"/>
          <p:nvPr/>
        </p:nvSpPr>
        <p:spPr>
          <a:xfrm>
            <a:off x="6499225" y="1827530"/>
            <a:ext cx="532765" cy="368300"/>
          </a:xfrm>
          <a:prstGeom prst="rect">
            <a:avLst/>
          </a:prstGeom>
          <a:noFill/>
        </p:spPr>
        <p:txBody>
          <a:bodyPr wrap="square" rtlCol="0">
            <a:spAutoFit/>
          </a:bodyPr>
          <a:p>
            <a:r>
              <a:rPr lang="en-US" sz="900"/>
              <a:t>Data Item</a:t>
            </a:r>
            <a:endParaRPr lang="en-US" sz="900"/>
          </a:p>
        </p:txBody>
      </p:sp>
      <p:sp>
        <p:nvSpPr>
          <p:cNvPr id="36" name="Rectangles 35"/>
          <p:cNvSpPr/>
          <p:nvPr/>
        </p:nvSpPr>
        <p:spPr>
          <a:xfrm>
            <a:off x="4110355" y="2226310"/>
            <a:ext cx="4351020" cy="4641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37" name="Text Box 36"/>
          <p:cNvSpPr txBox="1"/>
          <p:nvPr/>
        </p:nvSpPr>
        <p:spPr>
          <a:xfrm>
            <a:off x="4161155" y="2291080"/>
            <a:ext cx="532765" cy="368300"/>
          </a:xfrm>
          <a:prstGeom prst="rect">
            <a:avLst/>
          </a:prstGeom>
          <a:noFill/>
        </p:spPr>
        <p:txBody>
          <a:bodyPr wrap="square" rtlCol="0">
            <a:spAutoFit/>
          </a:bodyPr>
          <a:p>
            <a:r>
              <a:rPr lang="en-US" sz="900"/>
              <a:t>Data Item</a:t>
            </a:r>
            <a:endParaRPr lang="en-US" sz="900"/>
          </a:p>
        </p:txBody>
      </p:sp>
      <p:sp>
        <p:nvSpPr>
          <p:cNvPr id="38" name="Text Box 37"/>
          <p:cNvSpPr txBox="1"/>
          <p:nvPr/>
        </p:nvSpPr>
        <p:spPr>
          <a:xfrm>
            <a:off x="4693920" y="2288540"/>
            <a:ext cx="532765" cy="368300"/>
          </a:xfrm>
          <a:prstGeom prst="rect">
            <a:avLst/>
          </a:prstGeom>
          <a:noFill/>
        </p:spPr>
        <p:txBody>
          <a:bodyPr wrap="square" rtlCol="0">
            <a:spAutoFit/>
          </a:bodyPr>
          <a:p>
            <a:r>
              <a:rPr lang="en-US" sz="900"/>
              <a:t>Data Item</a:t>
            </a:r>
            <a:endParaRPr lang="en-US" sz="900"/>
          </a:p>
        </p:txBody>
      </p:sp>
      <p:sp>
        <p:nvSpPr>
          <p:cNvPr id="39" name="Text Box 38"/>
          <p:cNvSpPr txBox="1"/>
          <p:nvPr/>
        </p:nvSpPr>
        <p:spPr>
          <a:xfrm>
            <a:off x="5355590" y="2291080"/>
            <a:ext cx="532765" cy="368300"/>
          </a:xfrm>
          <a:prstGeom prst="rect">
            <a:avLst/>
          </a:prstGeom>
          <a:noFill/>
        </p:spPr>
        <p:txBody>
          <a:bodyPr wrap="square" rtlCol="0">
            <a:spAutoFit/>
          </a:bodyPr>
          <a:p>
            <a:r>
              <a:rPr lang="en-US" sz="900"/>
              <a:t>Data Item</a:t>
            </a:r>
            <a:endParaRPr lang="en-US" sz="900"/>
          </a:p>
        </p:txBody>
      </p:sp>
      <p:sp>
        <p:nvSpPr>
          <p:cNvPr id="40" name="Text Box 39"/>
          <p:cNvSpPr txBox="1"/>
          <p:nvPr/>
        </p:nvSpPr>
        <p:spPr>
          <a:xfrm>
            <a:off x="5888355" y="2291080"/>
            <a:ext cx="532765" cy="368300"/>
          </a:xfrm>
          <a:prstGeom prst="rect">
            <a:avLst/>
          </a:prstGeom>
          <a:noFill/>
        </p:spPr>
        <p:txBody>
          <a:bodyPr wrap="square" rtlCol="0">
            <a:spAutoFit/>
          </a:bodyPr>
          <a:p>
            <a:r>
              <a:rPr lang="en-US" sz="900"/>
              <a:t>Data Item</a:t>
            </a:r>
            <a:endParaRPr lang="en-US" sz="900"/>
          </a:p>
        </p:txBody>
      </p:sp>
      <p:sp>
        <p:nvSpPr>
          <p:cNvPr id="41" name="Text Box 40"/>
          <p:cNvSpPr txBox="1"/>
          <p:nvPr/>
        </p:nvSpPr>
        <p:spPr>
          <a:xfrm>
            <a:off x="6550025" y="2290445"/>
            <a:ext cx="532765" cy="368300"/>
          </a:xfrm>
          <a:prstGeom prst="rect">
            <a:avLst/>
          </a:prstGeom>
          <a:noFill/>
        </p:spPr>
        <p:txBody>
          <a:bodyPr wrap="square" rtlCol="0">
            <a:spAutoFit/>
          </a:bodyPr>
          <a:p>
            <a:r>
              <a:rPr lang="en-US" sz="900"/>
              <a:t>Data Item</a:t>
            </a:r>
            <a:endParaRPr lang="en-US" sz="900"/>
          </a:p>
        </p:txBody>
      </p:sp>
      <p:sp>
        <p:nvSpPr>
          <p:cNvPr id="42" name="Text Box 41"/>
          <p:cNvSpPr txBox="1"/>
          <p:nvPr/>
        </p:nvSpPr>
        <p:spPr>
          <a:xfrm>
            <a:off x="7234555" y="2274570"/>
            <a:ext cx="532765" cy="368300"/>
          </a:xfrm>
          <a:prstGeom prst="rect">
            <a:avLst/>
          </a:prstGeom>
          <a:noFill/>
        </p:spPr>
        <p:txBody>
          <a:bodyPr wrap="square" rtlCol="0">
            <a:spAutoFit/>
          </a:bodyPr>
          <a:p>
            <a:r>
              <a:rPr lang="en-US" sz="900"/>
              <a:t>Data Item</a:t>
            </a:r>
            <a:endParaRPr lang="en-US" sz="900"/>
          </a:p>
        </p:txBody>
      </p:sp>
      <p:sp>
        <p:nvSpPr>
          <p:cNvPr id="43" name="Text Box 42"/>
          <p:cNvSpPr txBox="1"/>
          <p:nvPr/>
        </p:nvSpPr>
        <p:spPr>
          <a:xfrm>
            <a:off x="7744460" y="2302510"/>
            <a:ext cx="532765" cy="368300"/>
          </a:xfrm>
          <a:prstGeom prst="rect">
            <a:avLst/>
          </a:prstGeom>
          <a:noFill/>
        </p:spPr>
        <p:txBody>
          <a:bodyPr wrap="square" rtlCol="0">
            <a:spAutoFit/>
          </a:bodyPr>
          <a:p>
            <a:r>
              <a:rPr lang="en-US" sz="900"/>
              <a:t>Data Item</a:t>
            </a:r>
            <a:endParaRPr lang="en-US" sz="900"/>
          </a:p>
        </p:txBody>
      </p:sp>
      <p:sp>
        <p:nvSpPr>
          <p:cNvPr id="44" name="Text Box 43"/>
          <p:cNvSpPr txBox="1"/>
          <p:nvPr/>
        </p:nvSpPr>
        <p:spPr>
          <a:xfrm>
            <a:off x="8962390" y="1490980"/>
            <a:ext cx="1880870" cy="368300"/>
          </a:xfrm>
          <a:prstGeom prst="rect">
            <a:avLst/>
          </a:prstGeom>
          <a:noFill/>
        </p:spPr>
        <p:txBody>
          <a:bodyPr wrap="square" rtlCol="0">
            <a:spAutoFit/>
          </a:bodyPr>
          <a:p>
            <a:r>
              <a:rPr lang="en-US"/>
              <a:t>Upstream Data</a:t>
            </a:r>
            <a:endParaRPr lang="en-US"/>
          </a:p>
        </p:txBody>
      </p:sp>
      <p:sp>
        <p:nvSpPr>
          <p:cNvPr id="45" name="Right Arrow 44"/>
          <p:cNvSpPr/>
          <p:nvPr/>
        </p:nvSpPr>
        <p:spPr>
          <a:xfrm>
            <a:off x="7863205" y="1626870"/>
            <a:ext cx="861060" cy="39624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Right Arrow 45"/>
          <p:cNvSpPr/>
          <p:nvPr/>
        </p:nvSpPr>
        <p:spPr>
          <a:xfrm>
            <a:off x="636905" y="1878330"/>
            <a:ext cx="861060" cy="39624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Text Box 46"/>
          <p:cNvSpPr txBox="1"/>
          <p:nvPr/>
        </p:nvSpPr>
        <p:spPr>
          <a:xfrm>
            <a:off x="319405" y="2560955"/>
            <a:ext cx="2545715" cy="368300"/>
          </a:xfrm>
          <a:prstGeom prst="rect">
            <a:avLst/>
          </a:prstGeom>
          <a:noFill/>
        </p:spPr>
        <p:txBody>
          <a:bodyPr wrap="square" rtlCol="0">
            <a:spAutoFit/>
          </a:bodyPr>
          <a:p>
            <a:r>
              <a:rPr lang="en-US"/>
              <a:t>Downstream Data</a:t>
            </a:r>
            <a:endParaRPr lang="en-US"/>
          </a:p>
        </p:txBody>
      </p:sp>
      <p:sp>
        <p:nvSpPr>
          <p:cNvPr id="48" name="Text Box 47"/>
          <p:cNvSpPr txBox="1"/>
          <p:nvPr/>
        </p:nvSpPr>
        <p:spPr>
          <a:xfrm>
            <a:off x="8461375" y="2722245"/>
            <a:ext cx="2639060" cy="368300"/>
          </a:xfrm>
          <a:prstGeom prst="rect">
            <a:avLst/>
          </a:prstGeom>
          <a:noFill/>
        </p:spPr>
        <p:txBody>
          <a:bodyPr wrap="square" rtlCol="0">
            <a:spAutoFit/>
          </a:bodyPr>
          <a:p>
            <a:r>
              <a:rPr lang="en-US">
                <a:latin typeface="Baoli TC" panose="02010600040101010101" charset="-122"/>
                <a:ea typeface="Baoli TC" panose="02010600040101010101" charset="-122"/>
              </a:rPr>
              <a:t>*** Unseen Data Arrival</a:t>
            </a:r>
            <a:endParaRPr lang="en-US">
              <a:latin typeface="Baoli TC" panose="02010600040101010101" charset="-122"/>
              <a:ea typeface="Baoli TC" panose="02010600040101010101" charset="-122"/>
            </a:endParaRPr>
          </a:p>
        </p:txBody>
      </p:sp>
      <p:sp>
        <p:nvSpPr>
          <p:cNvPr id="49" name="Text Box 48"/>
          <p:cNvSpPr txBox="1"/>
          <p:nvPr/>
        </p:nvSpPr>
        <p:spPr>
          <a:xfrm>
            <a:off x="97155" y="955040"/>
            <a:ext cx="2639060" cy="368300"/>
          </a:xfrm>
          <a:prstGeom prst="rect">
            <a:avLst/>
          </a:prstGeom>
          <a:noFill/>
        </p:spPr>
        <p:txBody>
          <a:bodyPr wrap="square" rtlCol="0">
            <a:spAutoFit/>
          </a:bodyPr>
          <a:p>
            <a:r>
              <a:rPr lang="en-US">
                <a:latin typeface="Baoli TC" panose="02010600040101010101" charset="-122"/>
                <a:ea typeface="Baoli TC" panose="02010600040101010101" charset="-122"/>
              </a:rPr>
              <a:t>Seen Data ***</a:t>
            </a:r>
            <a:endParaRPr lang="en-US">
              <a:latin typeface="Baoli TC" panose="02010600040101010101" charset="-122"/>
              <a:ea typeface="Baoli TC" panose="02010600040101010101" charset="-122"/>
            </a:endParaRPr>
          </a:p>
        </p:txBody>
      </p:sp>
      <p:sp>
        <p:nvSpPr>
          <p:cNvPr id="50" name="Text Box 49"/>
          <p:cNvSpPr txBox="1"/>
          <p:nvPr/>
        </p:nvSpPr>
        <p:spPr>
          <a:xfrm>
            <a:off x="5638165" y="2723515"/>
            <a:ext cx="1596390" cy="368300"/>
          </a:xfrm>
          <a:prstGeom prst="rect">
            <a:avLst/>
          </a:prstGeom>
          <a:noFill/>
        </p:spPr>
        <p:txBody>
          <a:bodyPr wrap="square" rtlCol="0">
            <a:spAutoFit/>
          </a:bodyPr>
          <a:p>
            <a:r>
              <a:rPr lang="en-US">
                <a:latin typeface="Baoli TC" panose="02010600040101010101" charset="-122"/>
                <a:ea typeface="Baoli TC" panose="02010600040101010101" charset="-122"/>
              </a:rPr>
              <a:t>Window Size</a:t>
            </a:r>
            <a:endParaRPr lang="en-US">
              <a:latin typeface="Baoli TC" panose="02010600040101010101" charset="-122"/>
              <a:ea typeface="Baoli TC" panose="02010600040101010101" charset="-122"/>
            </a:endParaRPr>
          </a:p>
        </p:txBody>
      </p:sp>
      <p:sp>
        <p:nvSpPr>
          <p:cNvPr id="51" name="Text Box 50"/>
          <p:cNvSpPr txBox="1"/>
          <p:nvPr/>
        </p:nvSpPr>
        <p:spPr>
          <a:xfrm>
            <a:off x="6070600" y="1286510"/>
            <a:ext cx="1391920" cy="368300"/>
          </a:xfrm>
          <a:prstGeom prst="rect">
            <a:avLst/>
          </a:prstGeom>
          <a:noFill/>
        </p:spPr>
        <p:txBody>
          <a:bodyPr wrap="square" rtlCol="0">
            <a:spAutoFit/>
          </a:bodyPr>
          <a:p>
            <a:r>
              <a:rPr lang="en-US">
                <a:latin typeface="Baoli TC" panose="02010600040101010101" charset="-122"/>
                <a:ea typeface="Baoli TC" panose="02010600040101010101" charset="-122"/>
              </a:rPr>
              <a:t>Velocity</a:t>
            </a:r>
            <a:endParaRPr lang="en-US">
              <a:latin typeface="Baoli TC" panose="02010600040101010101" charset="-122"/>
              <a:ea typeface="Baoli TC" panose="02010600040101010101" charset="-122"/>
            </a:endParaRPr>
          </a:p>
        </p:txBody>
      </p:sp>
      <p:cxnSp>
        <p:nvCxnSpPr>
          <p:cNvPr id="52" name="Straight Arrow Connector 51"/>
          <p:cNvCxnSpPr>
            <a:stCxn id="50" idx="1"/>
          </p:cNvCxnSpPr>
          <p:nvPr/>
        </p:nvCxnSpPr>
        <p:spPr>
          <a:xfrm flipH="1">
            <a:off x="4146550" y="2907665"/>
            <a:ext cx="1491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3"/>
            <a:endCxn id="48" idx="1"/>
          </p:cNvCxnSpPr>
          <p:nvPr/>
        </p:nvCxnSpPr>
        <p:spPr>
          <a:xfrm flipV="1">
            <a:off x="7234555" y="2906395"/>
            <a:ext cx="122682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038850" y="1660525"/>
            <a:ext cx="112141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16" idx="1"/>
          </p:cNvCxnSpPr>
          <p:nvPr/>
        </p:nvCxnSpPr>
        <p:spPr>
          <a:xfrm>
            <a:off x="2106930" y="1774190"/>
            <a:ext cx="758190" cy="209550"/>
          </a:xfrm>
          <a:prstGeom prst="bentConnector3">
            <a:avLst>
              <a:gd name="adj1" fmla="val -75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a:off x="3332480" y="2235200"/>
            <a:ext cx="758190" cy="209550"/>
          </a:xfrm>
          <a:prstGeom prst="bentConnector3">
            <a:avLst>
              <a:gd name="adj1" fmla="val -753"/>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 Box 56"/>
          <p:cNvSpPr txBox="1"/>
          <p:nvPr/>
        </p:nvSpPr>
        <p:spPr>
          <a:xfrm>
            <a:off x="1561465" y="2023110"/>
            <a:ext cx="1290955" cy="306705"/>
          </a:xfrm>
          <a:prstGeom prst="rect">
            <a:avLst/>
          </a:prstGeom>
          <a:noFill/>
        </p:spPr>
        <p:txBody>
          <a:bodyPr wrap="square" rtlCol="0">
            <a:spAutoFit/>
          </a:bodyPr>
          <a:p>
            <a:r>
              <a:rPr lang="en-US" sz="1400">
                <a:latin typeface="Baoli TC" panose="02010600040101010101" charset="-122"/>
                <a:ea typeface="Baoli TC" panose="02010600040101010101" charset="-122"/>
              </a:rPr>
              <a:t>@Time Click</a:t>
            </a:r>
            <a:endParaRPr lang="en-US" sz="1400">
              <a:latin typeface="Baoli TC" panose="02010600040101010101" charset="-122"/>
              <a:ea typeface="Baoli TC" panose="02010600040101010101" charset="-122"/>
            </a:endParaRPr>
          </a:p>
        </p:txBody>
      </p:sp>
      <p:sp>
        <p:nvSpPr>
          <p:cNvPr id="58" name="Text Box 57"/>
          <p:cNvSpPr txBox="1"/>
          <p:nvPr/>
        </p:nvSpPr>
        <p:spPr>
          <a:xfrm>
            <a:off x="3018790" y="2444750"/>
            <a:ext cx="1290955" cy="306705"/>
          </a:xfrm>
          <a:prstGeom prst="rect">
            <a:avLst/>
          </a:prstGeom>
          <a:noFill/>
        </p:spPr>
        <p:txBody>
          <a:bodyPr wrap="square" rtlCol="0">
            <a:spAutoFit/>
          </a:bodyPr>
          <a:p>
            <a:r>
              <a:rPr lang="en-US" sz="1400">
                <a:latin typeface="Baoli TC" panose="02010600040101010101" charset="-122"/>
                <a:ea typeface="Baoli TC" panose="02010600040101010101" charset="-122"/>
              </a:rPr>
              <a:t>@Time Click</a:t>
            </a:r>
            <a:endParaRPr lang="en-US" sz="1400">
              <a:latin typeface="Baoli TC" panose="02010600040101010101" charset="-122"/>
              <a:ea typeface="Baoli TC" panose="02010600040101010101" charset="-122"/>
            </a:endParaRPr>
          </a:p>
        </p:txBody>
      </p:sp>
      <p:sp>
        <p:nvSpPr>
          <p:cNvPr id="59" name="Text Box 58"/>
          <p:cNvSpPr txBox="1"/>
          <p:nvPr/>
        </p:nvSpPr>
        <p:spPr>
          <a:xfrm>
            <a:off x="1597025" y="3666490"/>
            <a:ext cx="10333355" cy="2861310"/>
          </a:xfrm>
          <a:prstGeom prst="rect">
            <a:avLst/>
          </a:prstGeom>
          <a:noFill/>
        </p:spPr>
        <p:txBody>
          <a:bodyPr wrap="square" rtlCol="0">
            <a:spAutoFit/>
          </a:bodyPr>
          <a:p>
            <a:pPr algn="ctr"/>
            <a:r>
              <a:rPr lang="en-US" b="1"/>
              <a:t>Sliding Window Architecture with Time-Based Modeling</a:t>
            </a:r>
            <a:endParaRPr lang="en-US" b="1"/>
          </a:p>
          <a:p>
            <a:pPr algn="ctr"/>
            <a:endParaRPr lang="en-US"/>
          </a:p>
          <a:p>
            <a:pPr marL="342900" indent="-342900">
              <a:buAutoNum type="arabicPeriod"/>
            </a:pPr>
            <a:r>
              <a:rPr lang="en-US"/>
              <a:t>Involves dividing the incoming stream of data into a series of overlapping windows of fixed size.</a:t>
            </a:r>
            <a:endParaRPr lang="en-US"/>
          </a:p>
          <a:p>
            <a:pPr marL="342900" indent="-342900">
              <a:buAutoNum type="arabicPeriod"/>
            </a:pPr>
            <a:r>
              <a:rPr lang="en-US"/>
              <a:t>Each window represents a subset of the stream data, and the data within the window is analyzed as a single batch.</a:t>
            </a:r>
            <a:endParaRPr lang="en-US"/>
          </a:p>
          <a:p>
            <a:pPr marL="342900" indent="-342900">
              <a:buAutoNum type="arabicPeriod"/>
            </a:pPr>
            <a:r>
              <a:rPr lang="en-US"/>
              <a:t>Initially implemented Tumbling window, then shifted to Sliding Window.</a:t>
            </a:r>
            <a:endParaRPr lang="en-US"/>
          </a:p>
          <a:p>
            <a:pPr marL="342900" indent="-342900">
              <a:buAutoNum type="arabicPeriod"/>
            </a:pPr>
            <a:r>
              <a:rPr lang="en-US"/>
              <a:t>Can be used to aggregate and analyze real-time data over a fixed period of time, such as minutes, hours, or days. (Similar to Mini Batch Processing at Time Click)</a:t>
            </a:r>
            <a:endParaRPr lang="en-US"/>
          </a:p>
          <a:p>
            <a:pPr marL="342900" indent="-342900">
              <a:buAutoNum type="arabicPeriod"/>
            </a:pPr>
            <a:r>
              <a:rPr lang="en-US"/>
              <a:t>Adjustable Window Size &amp; Velocity</a:t>
            </a:r>
            <a:endParaRPr lang="en-US"/>
          </a:p>
          <a:p>
            <a:pPr marL="342900" indent="-342900">
              <a:buAutoNum type="arabicPeriod"/>
            </a:pPr>
            <a:r>
              <a:rPr lang="en-US"/>
              <a:t>Allows Continuous Analysis of Data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7"/>
          <p:cNvGrpSpPr/>
          <p:nvPr/>
        </p:nvGrpSpPr>
        <p:grpSpPr>
          <a:xfrm>
            <a:off x="1524000" y="431800"/>
            <a:ext cx="1015238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269" name="文本框 6"/>
          <p:cNvSpPr txBox="1"/>
          <p:nvPr/>
        </p:nvSpPr>
        <p:spPr>
          <a:xfrm>
            <a:off x="1670685" y="539115"/>
            <a:ext cx="1727200" cy="306705"/>
          </a:xfrm>
          <a:prstGeom prst="rect">
            <a:avLst/>
          </a:prstGeom>
          <a:noFill/>
          <a:ln w="9525">
            <a:noFill/>
          </a:ln>
        </p:spPr>
        <p:txBody>
          <a:bodyPr wrap="square" anchor="t">
            <a:spAutoFit/>
          </a:bodyPr>
          <a:p>
            <a:pPr algn="dist"/>
            <a:r>
              <a:rPr lang="en-US" altLang="zh-CN" sz="1400" b="1" dirty="0">
                <a:solidFill>
                  <a:schemeClr val="bg1"/>
                </a:solidFill>
                <a:latin typeface="Microsoft YaHei" panose="020B0503020204020204" pitchFamily="34" charset="-122"/>
                <a:ea typeface="Microsoft YaHei" panose="020B0503020204020204" pitchFamily="34" charset="-122"/>
              </a:rPr>
              <a:t>Our Architecture</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2" name="Rectangles 1"/>
          <p:cNvSpPr/>
          <p:nvPr/>
        </p:nvSpPr>
        <p:spPr>
          <a:xfrm>
            <a:off x="1619885" y="1287145"/>
            <a:ext cx="4351020" cy="4641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8" name="Text Box 7"/>
          <p:cNvSpPr txBox="1"/>
          <p:nvPr/>
        </p:nvSpPr>
        <p:spPr>
          <a:xfrm>
            <a:off x="1670685" y="1351915"/>
            <a:ext cx="532765" cy="368300"/>
          </a:xfrm>
          <a:prstGeom prst="rect">
            <a:avLst/>
          </a:prstGeom>
          <a:noFill/>
        </p:spPr>
        <p:txBody>
          <a:bodyPr wrap="square" rtlCol="0">
            <a:spAutoFit/>
          </a:bodyPr>
          <a:p>
            <a:r>
              <a:rPr lang="en-US" sz="900"/>
              <a:t>Data Item</a:t>
            </a:r>
            <a:endParaRPr lang="en-US" sz="900"/>
          </a:p>
        </p:txBody>
      </p:sp>
      <p:sp>
        <p:nvSpPr>
          <p:cNvPr id="9" name="Text Box 8"/>
          <p:cNvSpPr txBox="1"/>
          <p:nvPr/>
        </p:nvSpPr>
        <p:spPr>
          <a:xfrm>
            <a:off x="2203450" y="1349375"/>
            <a:ext cx="532765" cy="368300"/>
          </a:xfrm>
          <a:prstGeom prst="rect">
            <a:avLst/>
          </a:prstGeom>
          <a:noFill/>
        </p:spPr>
        <p:txBody>
          <a:bodyPr wrap="square" rtlCol="0">
            <a:spAutoFit/>
          </a:bodyPr>
          <a:p>
            <a:r>
              <a:rPr lang="en-US" sz="900"/>
              <a:t>Data Item</a:t>
            </a:r>
            <a:endParaRPr lang="en-US" sz="900"/>
          </a:p>
        </p:txBody>
      </p:sp>
      <p:sp>
        <p:nvSpPr>
          <p:cNvPr id="10" name="Text Box 9"/>
          <p:cNvSpPr txBox="1"/>
          <p:nvPr/>
        </p:nvSpPr>
        <p:spPr>
          <a:xfrm>
            <a:off x="2865120" y="1351915"/>
            <a:ext cx="532765" cy="368300"/>
          </a:xfrm>
          <a:prstGeom prst="rect">
            <a:avLst/>
          </a:prstGeom>
          <a:noFill/>
        </p:spPr>
        <p:txBody>
          <a:bodyPr wrap="square" rtlCol="0">
            <a:spAutoFit/>
          </a:bodyPr>
          <a:p>
            <a:r>
              <a:rPr lang="en-US" sz="900"/>
              <a:t>Data Item</a:t>
            </a:r>
            <a:endParaRPr lang="en-US" sz="900"/>
          </a:p>
        </p:txBody>
      </p:sp>
      <p:sp>
        <p:nvSpPr>
          <p:cNvPr id="11" name="Text Box 10"/>
          <p:cNvSpPr txBox="1"/>
          <p:nvPr/>
        </p:nvSpPr>
        <p:spPr>
          <a:xfrm>
            <a:off x="3397885" y="1351915"/>
            <a:ext cx="532765" cy="368300"/>
          </a:xfrm>
          <a:prstGeom prst="rect">
            <a:avLst/>
          </a:prstGeom>
          <a:noFill/>
        </p:spPr>
        <p:txBody>
          <a:bodyPr wrap="square" rtlCol="0">
            <a:spAutoFit/>
          </a:bodyPr>
          <a:p>
            <a:r>
              <a:rPr lang="en-US" sz="900"/>
              <a:t>Data Item</a:t>
            </a:r>
            <a:endParaRPr lang="en-US" sz="900"/>
          </a:p>
        </p:txBody>
      </p:sp>
      <p:sp>
        <p:nvSpPr>
          <p:cNvPr id="12" name="Text Box 11"/>
          <p:cNvSpPr txBox="1"/>
          <p:nvPr/>
        </p:nvSpPr>
        <p:spPr>
          <a:xfrm>
            <a:off x="4059555" y="1351280"/>
            <a:ext cx="532765" cy="368300"/>
          </a:xfrm>
          <a:prstGeom prst="rect">
            <a:avLst/>
          </a:prstGeom>
          <a:noFill/>
        </p:spPr>
        <p:txBody>
          <a:bodyPr wrap="square" rtlCol="0">
            <a:spAutoFit/>
          </a:bodyPr>
          <a:p>
            <a:r>
              <a:rPr lang="en-US" sz="900"/>
              <a:t>Data Item</a:t>
            </a:r>
            <a:endParaRPr lang="en-US" sz="900"/>
          </a:p>
        </p:txBody>
      </p:sp>
      <p:sp>
        <p:nvSpPr>
          <p:cNvPr id="13" name="Text Box 12"/>
          <p:cNvSpPr txBox="1"/>
          <p:nvPr/>
        </p:nvSpPr>
        <p:spPr>
          <a:xfrm>
            <a:off x="4653280" y="1340485"/>
            <a:ext cx="532765" cy="368300"/>
          </a:xfrm>
          <a:prstGeom prst="rect">
            <a:avLst/>
          </a:prstGeom>
          <a:noFill/>
        </p:spPr>
        <p:txBody>
          <a:bodyPr wrap="square" rtlCol="0">
            <a:spAutoFit/>
          </a:bodyPr>
          <a:p>
            <a:r>
              <a:rPr lang="en-US" sz="900"/>
              <a:t>Data Item</a:t>
            </a:r>
            <a:endParaRPr lang="en-US" sz="900"/>
          </a:p>
        </p:txBody>
      </p:sp>
      <p:sp>
        <p:nvSpPr>
          <p:cNvPr id="14" name="Text Box 13"/>
          <p:cNvSpPr txBox="1"/>
          <p:nvPr/>
        </p:nvSpPr>
        <p:spPr>
          <a:xfrm>
            <a:off x="5253990" y="1363345"/>
            <a:ext cx="532765" cy="368300"/>
          </a:xfrm>
          <a:prstGeom prst="rect">
            <a:avLst/>
          </a:prstGeom>
          <a:noFill/>
        </p:spPr>
        <p:txBody>
          <a:bodyPr wrap="square" rtlCol="0">
            <a:spAutoFit/>
          </a:bodyPr>
          <a:p>
            <a:r>
              <a:rPr lang="en-US" sz="900"/>
              <a:t>Data Item</a:t>
            </a:r>
            <a:endParaRPr lang="en-US" sz="900"/>
          </a:p>
        </p:txBody>
      </p:sp>
      <p:sp>
        <p:nvSpPr>
          <p:cNvPr id="16" name="Rectangles 15"/>
          <p:cNvSpPr/>
          <p:nvPr/>
        </p:nvSpPr>
        <p:spPr>
          <a:xfrm>
            <a:off x="2865120" y="1751330"/>
            <a:ext cx="4351020" cy="4641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en-US"/>
          </a:p>
        </p:txBody>
      </p:sp>
      <p:sp>
        <p:nvSpPr>
          <p:cNvPr id="21" name="Text Box 20"/>
          <p:cNvSpPr txBox="1"/>
          <p:nvPr/>
        </p:nvSpPr>
        <p:spPr>
          <a:xfrm>
            <a:off x="2915920" y="1816100"/>
            <a:ext cx="532765" cy="368300"/>
          </a:xfrm>
          <a:prstGeom prst="rect">
            <a:avLst/>
          </a:prstGeom>
          <a:noFill/>
        </p:spPr>
        <p:txBody>
          <a:bodyPr wrap="square" rtlCol="0">
            <a:spAutoFit/>
          </a:bodyPr>
          <a:p>
            <a:r>
              <a:rPr lang="en-US" sz="900"/>
              <a:t>Data Item</a:t>
            </a:r>
            <a:endParaRPr lang="en-US" sz="900"/>
          </a:p>
        </p:txBody>
      </p:sp>
      <p:sp>
        <p:nvSpPr>
          <p:cNvPr id="30" name="Text Box 29"/>
          <p:cNvSpPr txBox="1"/>
          <p:nvPr/>
        </p:nvSpPr>
        <p:spPr>
          <a:xfrm>
            <a:off x="3448685" y="1813560"/>
            <a:ext cx="532765" cy="368300"/>
          </a:xfrm>
          <a:prstGeom prst="rect">
            <a:avLst/>
          </a:prstGeom>
          <a:noFill/>
        </p:spPr>
        <p:txBody>
          <a:bodyPr wrap="square" rtlCol="0">
            <a:spAutoFit/>
          </a:bodyPr>
          <a:p>
            <a:r>
              <a:rPr lang="en-US" sz="900"/>
              <a:t>Data Item</a:t>
            </a:r>
            <a:endParaRPr lang="en-US" sz="900"/>
          </a:p>
        </p:txBody>
      </p:sp>
      <p:sp>
        <p:nvSpPr>
          <p:cNvPr id="31" name="Text Box 30"/>
          <p:cNvSpPr txBox="1"/>
          <p:nvPr/>
        </p:nvSpPr>
        <p:spPr>
          <a:xfrm>
            <a:off x="4110355" y="1816100"/>
            <a:ext cx="532765" cy="368300"/>
          </a:xfrm>
          <a:prstGeom prst="rect">
            <a:avLst/>
          </a:prstGeom>
          <a:noFill/>
        </p:spPr>
        <p:txBody>
          <a:bodyPr wrap="square" rtlCol="0">
            <a:spAutoFit/>
          </a:bodyPr>
          <a:p>
            <a:r>
              <a:rPr lang="en-US" sz="900"/>
              <a:t>Data Item</a:t>
            </a:r>
            <a:endParaRPr lang="en-US" sz="900"/>
          </a:p>
        </p:txBody>
      </p:sp>
      <p:sp>
        <p:nvSpPr>
          <p:cNvPr id="32" name="Text Box 31"/>
          <p:cNvSpPr txBox="1"/>
          <p:nvPr/>
        </p:nvSpPr>
        <p:spPr>
          <a:xfrm>
            <a:off x="4643120" y="1816100"/>
            <a:ext cx="532765" cy="368300"/>
          </a:xfrm>
          <a:prstGeom prst="rect">
            <a:avLst/>
          </a:prstGeom>
          <a:noFill/>
        </p:spPr>
        <p:txBody>
          <a:bodyPr wrap="square" rtlCol="0">
            <a:spAutoFit/>
          </a:bodyPr>
          <a:p>
            <a:r>
              <a:rPr lang="en-US" sz="900"/>
              <a:t>Data Item</a:t>
            </a:r>
            <a:endParaRPr lang="en-US" sz="900"/>
          </a:p>
        </p:txBody>
      </p:sp>
      <p:sp>
        <p:nvSpPr>
          <p:cNvPr id="33" name="Text Box 32"/>
          <p:cNvSpPr txBox="1"/>
          <p:nvPr/>
        </p:nvSpPr>
        <p:spPr>
          <a:xfrm>
            <a:off x="5304790" y="1815465"/>
            <a:ext cx="532765" cy="368300"/>
          </a:xfrm>
          <a:prstGeom prst="rect">
            <a:avLst/>
          </a:prstGeom>
          <a:noFill/>
        </p:spPr>
        <p:txBody>
          <a:bodyPr wrap="square" rtlCol="0">
            <a:spAutoFit/>
          </a:bodyPr>
          <a:p>
            <a:r>
              <a:rPr lang="en-US" sz="900"/>
              <a:t>Data Item</a:t>
            </a:r>
            <a:endParaRPr lang="en-US" sz="900"/>
          </a:p>
        </p:txBody>
      </p:sp>
      <p:sp>
        <p:nvSpPr>
          <p:cNvPr id="34" name="Text Box 33"/>
          <p:cNvSpPr txBox="1"/>
          <p:nvPr/>
        </p:nvSpPr>
        <p:spPr>
          <a:xfrm>
            <a:off x="5989320" y="1799590"/>
            <a:ext cx="532765" cy="368300"/>
          </a:xfrm>
          <a:prstGeom prst="rect">
            <a:avLst/>
          </a:prstGeom>
          <a:noFill/>
        </p:spPr>
        <p:txBody>
          <a:bodyPr wrap="square" rtlCol="0">
            <a:spAutoFit/>
          </a:bodyPr>
          <a:p>
            <a:r>
              <a:rPr lang="en-US" sz="900"/>
              <a:t>Data Item</a:t>
            </a:r>
            <a:endParaRPr lang="en-US" sz="900"/>
          </a:p>
        </p:txBody>
      </p:sp>
      <p:sp>
        <p:nvSpPr>
          <p:cNvPr id="35" name="Text Box 34"/>
          <p:cNvSpPr txBox="1"/>
          <p:nvPr/>
        </p:nvSpPr>
        <p:spPr>
          <a:xfrm>
            <a:off x="6499225" y="1827530"/>
            <a:ext cx="532765" cy="368300"/>
          </a:xfrm>
          <a:prstGeom prst="rect">
            <a:avLst/>
          </a:prstGeom>
          <a:noFill/>
        </p:spPr>
        <p:txBody>
          <a:bodyPr wrap="square" rtlCol="0">
            <a:spAutoFit/>
          </a:bodyPr>
          <a:p>
            <a:r>
              <a:rPr lang="en-US" sz="900"/>
              <a:t>Data Item</a:t>
            </a:r>
            <a:endParaRPr lang="en-US" sz="900"/>
          </a:p>
        </p:txBody>
      </p:sp>
      <p:sp>
        <p:nvSpPr>
          <p:cNvPr id="36" name="Rectangles 35"/>
          <p:cNvSpPr/>
          <p:nvPr/>
        </p:nvSpPr>
        <p:spPr>
          <a:xfrm>
            <a:off x="4110355" y="2226310"/>
            <a:ext cx="4351020" cy="4641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37" name="Text Box 36"/>
          <p:cNvSpPr txBox="1"/>
          <p:nvPr/>
        </p:nvSpPr>
        <p:spPr>
          <a:xfrm>
            <a:off x="4161155" y="2291080"/>
            <a:ext cx="532765" cy="368300"/>
          </a:xfrm>
          <a:prstGeom prst="rect">
            <a:avLst/>
          </a:prstGeom>
          <a:noFill/>
        </p:spPr>
        <p:txBody>
          <a:bodyPr wrap="square" rtlCol="0">
            <a:spAutoFit/>
          </a:bodyPr>
          <a:p>
            <a:r>
              <a:rPr lang="en-US" sz="900"/>
              <a:t>Data Item</a:t>
            </a:r>
            <a:endParaRPr lang="en-US" sz="900"/>
          </a:p>
        </p:txBody>
      </p:sp>
      <p:sp>
        <p:nvSpPr>
          <p:cNvPr id="38" name="Text Box 37"/>
          <p:cNvSpPr txBox="1"/>
          <p:nvPr/>
        </p:nvSpPr>
        <p:spPr>
          <a:xfrm>
            <a:off x="4693920" y="2288540"/>
            <a:ext cx="532765" cy="368300"/>
          </a:xfrm>
          <a:prstGeom prst="rect">
            <a:avLst/>
          </a:prstGeom>
          <a:noFill/>
        </p:spPr>
        <p:txBody>
          <a:bodyPr wrap="square" rtlCol="0">
            <a:spAutoFit/>
          </a:bodyPr>
          <a:p>
            <a:r>
              <a:rPr lang="en-US" sz="900"/>
              <a:t>Data Item</a:t>
            </a:r>
            <a:endParaRPr lang="en-US" sz="900"/>
          </a:p>
        </p:txBody>
      </p:sp>
      <p:sp>
        <p:nvSpPr>
          <p:cNvPr id="39" name="Text Box 38"/>
          <p:cNvSpPr txBox="1"/>
          <p:nvPr/>
        </p:nvSpPr>
        <p:spPr>
          <a:xfrm>
            <a:off x="5355590" y="2291080"/>
            <a:ext cx="532765" cy="368300"/>
          </a:xfrm>
          <a:prstGeom prst="rect">
            <a:avLst/>
          </a:prstGeom>
          <a:noFill/>
        </p:spPr>
        <p:txBody>
          <a:bodyPr wrap="square" rtlCol="0">
            <a:spAutoFit/>
          </a:bodyPr>
          <a:p>
            <a:r>
              <a:rPr lang="en-US" sz="900"/>
              <a:t>Data Item</a:t>
            </a:r>
            <a:endParaRPr lang="en-US" sz="900"/>
          </a:p>
        </p:txBody>
      </p:sp>
      <p:sp>
        <p:nvSpPr>
          <p:cNvPr id="40" name="Text Box 39"/>
          <p:cNvSpPr txBox="1"/>
          <p:nvPr/>
        </p:nvSpPr>
        <p:spPr>
          <a:xfrm>
            <a:off x="5888355" y="2291080"/>
            <a:ext cx="532765" cy="368300"/>
          </a:xfrm>
          <a:prstGeom prst="rect">
            <a:avLst/>
          </a:prstGeom>
          <a:noFill/>
        </p:spPr>
        <p:txBody>
          <a:bodyPr wrap="square" rtlCol="0">
            <a:spAutoFit/>
          </a:bodyPr>
          <a:p>
            <a:r>
              <a:rPr lang="en-US" sz="900"/>
              <a:t>Data Item</a:t>
            </a:r>
            <a:endParaRPr lang="en-US" sz="900"/>
          </a:p>
        </p:txBody>
      </p:sp>
      <p:sp>
        <p:nvSpPr>
          <p:cNvPr id="41" name="Text Box 40"/>
          <p:cNvSpPr txBox="1"/>
          <p:nvPr/>
        </p:nvSpPr>
        <p:spPr>
          <a:xfrm>
            <a:off x="6550025" y="2290445"/>
            <a:ext cx="532765" cy="368300"/>
          </a:xfrm>
          <a:prstGeom prst="rect">
            <a:avLst/>
          </a:prstGeom>
          <a:noFill/>
        </p:spPr>
        <p:txBody>
          <a:bodyPr wrap="square" rtlCol="0">
            <a:spAutoFit/>
          </a:bodyPr>
          <a:p>
            <a:r>
              <a:rPr lang="en-US" sz="900"/>
              <a:t>Data Item</a:t>
            </a:r>
            <a:endParaRPr lang="en-US" sz="900"/>
          </a:p>
        </p:txBody>
      </p:sp>
      <p:sp>
        <p:nvSpPr>
          <p:cNvPr id="42" name="Text Box 41"/>
          <p:cNvSpPr txBox="1"/>
          <p:nvPr/>
        </p:nvSpPr>
        <p:spPr>
          <a:xfrm>
            <a:off x="7234555" y="2274570"/>
            <a:ext cx="532765" cy="368300"/>
          </a:xfrm>
          <a:prstGeom prst="rect">
            <a:avLst/>
          </a:prstGeom>
          <a:noFill/>
        </p:spPr>
        <p:txBody>
          <a:bodyPr wrap="square" rtlCol="0">
            <a:spAutoFit/>
          </a:bodyPr>
          <a:p>
            <a:r>
              <a:rPr lang="en-US" sz="900"/>
              <a:t>Data Item</a:t>
            </a:r>
            <a:endParaRPr lang="en-US" sz="900"/>
          </a:p>
        </p:txBody>
      </p:sp>
      <p:sp>
        <p:nvSpPr>
          <p:cNvPr id="43" name="Text Box 42"/>
          <p:cNvSpPr txBox="1"/>
          <p:nvPr/>
        </p:nvSpPr>
        <p:spPr>
          <a:xfrm>
            <a:off x="7744460" y="2302510"/>
            <a:ext cx="532765" cy="368300"/>
          </a:xfrm>
          <a:prstGeom prst="rect">
            <a:avLst/>
          </a:prstGeom>
          <a:noFill/>
        </p:spPr>
        <p:txBody>
          <a:bodyPr wrap="square" rtlCol="0">
            <a:spAutoFit/>
          </a:bodyPr>
          <a:p>
            <a:r>
              <a:rPr lang="en-US" sz="900"/>
              <a:t>Data Item</a:t>
            </a:r>
            <a:endParaRPr lang="en-US" sz="900"/>
          </a:p>
        </p:txBody>
      </p:sp>
      <p:sp>
        <p:nvSpPr>
          <p:cNvPr id="44" name="Text Box 43"/>
          <p:cNvSpPr txBox="1"/>
          <p:nvPr/>
        </p:nvSpPr>
        <p:spPr>
          <a:xfrm>
            <a:off x="8962390" y="1490980"/>
            <a:ext cx="1880870" cy="368300"/>
          </a:xfrm>
          <a:prstGeom prst="rect">
            <a:avLst/>
          </a:prstGeom>
          <a:noFill/>
        </p:spPr>
        <p:txBody>
          <a:bodyPr wrap="square" rtlCol="0">
            <a:spAutoFit/>
          </a:bodyPr>
          <a:p>
            <a:r>
              <a:rPr lang="en-US"/>
              <a:t>Upstream Data</a:t>
            </a:r>
            <a:endParaRPr lang="en-US"/>
          </a:p>
        </p:txBody>
      </p:sp>
      <p:sp>
        <p:nvSpPr>
          <p:cNvPr id="45" name="Right Arrow 44"/>
          <p:cNvSpPr/>
          <p:nvPr/>
        </p:nvSpPr>
        <p:spPr>
          <a:xfrm>
            <a:off x="7863205" y="1626870"/>
            <a:ext cx="861060" cy="39624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Right Arrow 45"/>
          <p:cNvSpPr/>
          <p:nvPr/>
        </p:nvSpPr>
        <p:spPr>
          <a:xfrm>
            <a:off x="636905" y="1878330"/>
            <a:ext cx="861060" cy="39624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Text Box 46"/>
          <p:cNvSpPr txBox="1"/>
          <p:nvPr/>
        </p:nvSpPr>
        <p:spPr>
          <a:xfrm>
            <a:off x="319405" y="2560955"/>
            <a:ext cx="2545715" cy="368300"/>
          </a:xfrm>
          <a:prstGeom prst="rect">
            <a:avLst/>
          </a:prstGeom>
          <a:noFill/>
        </p:spPr>
        <p:txBody>
          <a:bodyPr wrap="square" rtlCol="0">
            <a:spAutoFit/>
          </a:bodyPr>
          <a:p>
            <a:r>
              <a:rPr lang="en-US"/>
              <a:t>Downstream Data</a:t>
            </a:r>
            <a:endParaRPr lang="en-US"/>
          </a:p>
        </p:txBody>
      </p:sp>
      <p:sp>
        <p:nvSpPr>
          <p:cNvPr id="48" name="Text Box 47"/>
          <p:cNvSpPr txBox="1"/>
          <p:nvPr/>
        </p:nvSpPr>
        <p:spPr>
          <a:xfrm>
            <a:off x="8461375" y="2722245"/>
            <a:ext cx="2639060" cy="368300"/>
          </a:xfrm>
          <a:prstGeom prst="rect">
            <a:avLst/>
          </a:prstGeom>
          <a:noFill/>
        </p:spPr>
        <p:txBody>
          <a:bodyPr wrap="square" rtlCol="0">
            <a:spAutoFit/>
          </a:bodyPr>
          <a:p>
            <a:r>
              <a:rPr lang="en-US">
                <a:latin typeface="Baoli TC" panose="02010600040101010101" charset="-122"/>
                <a:ea typeface="Baoli TC" panose="02010600040101010101" charset="-122"/>
              </a:rPr>
              <a:t>*** Unseen Data Arrival</a:t>
            </a:r>
            <a:endParaRPr lang="en-US">
              <a:latin typeface="Baoli TC" panose="02010600040101010101" charset="-122"/>
              <a:ea typeface="Baoli TC" panose="02010600040101010101" charset="-122"/>
            </a:endParaRPr>
          </a:p>
        </p:txBody>
      </p:sp>
      <p:sp>
        <p:nvSpPr>
          <p:cNvPr id="49" name="Text Box 48"/>
          <p:cNvSpPr txBox="1"/>
          <p:nvPr/>
        </p:nvSpPr>
        <p:spPr>
          <a:xfrm>
            <a:off x="97155" y="955040"/>
            <a:ext cx="2639060" cy="368300"/>
          </a:xfrm>
          <a:prstGeom prst="rect">
            <a:avLst/>
          </a:prstGeom>
          <a:noFill/>
        </p:spPr>
        <p:txBody>
          <a:bodyPr wrap="square" rtlCol="0">
            <a:spAutoFit/>
          </a:bodyPr>
          <a:p>
            <a:r>
              <a:rPr lang="en-US">
                <a:latin typeface="Baoli TC" panose="02010600040101010101" charset="-122"/>
                <a:ea typeface="Baoli TC" panose="02010600040101010101" charset="-122"/>
              </a:rPr>
              <a:t>Seen Data ***</a:t>
            </a:r>
            <a:endParaRPr lang="en-US">
              <a:latin typeface="Baoli TC" panose="02010600040101010101" charset="-122"/>
              <a:ea typeface="Baoli TC" panose="02010600040101010101" charset="-122"/>
            </a:endParaRPr>
          </a:p>
        </p:txBody>
      </p:sp>
      <p:sp>
        <p:nvSpPr>
          <p:cNvPr id="50" name="Text Box 49"/>
          <p:cNvSpPr txBox="1"/>
          <p:nvPr/>
        </p:nvSpPr>
        <p:spPr>
          <a:xfrm>
            <a:off x="5638165" y="2723515"/>
            <a:ext cx="1596390" cy="368300"/>
          </a:xfrm>
          <a:prstGeom prst="rect">
            <a:avLst/>
          </a:prstGeom>
          <a:noFill/>
        </p:spPr>
        <p:txBody>
          <a:bodyPr wrap="square" rtlCol="0">
            <a:spAutoFit/>
          </a:bodyPr>
          <a:p>
            <a:r>
              <a:rPr lang="en-US">
                <a:latin typeface="Baoli TC" panose="02010600040101010101" charset="-122"/>
                <a:ea typeface="Baoli TC" panose="02010600040101010101" charset="-122"/>
              </a:rPr>
              <a:t>Window Size</a:t>
            </a:r>
            <a:endParaRPr lang="en-US">
              <a:latin typeface="Baoli TC" panose="02010600040101010101" charset="-122"/>
              <a:ea typeface="Baoli TC" panose="02010600040101010101" charset="-122"/>
            </a:endParaRPr>
          </a:p>
        </p:txBody>
      </p:sp>
      <p:sp>
        <p:nvSpPr>
          <p:cNvPr id="51" name="Text Box 50"/>
          <p:cNvSpPr txBox="1"/>
          <p:nvPr/>
        </p:nvSpPr>
        <p:spPr>
          <a:xfrm>
            <a:off x="6070600" y="1286510"/>
            <a:ext cx="1391920" cy="368300"/>
          </a:xfrm>
          <a:prstGeom prst="rect">
            <a:avLst/>
          </a:prstGeom>
          <a:noFill/>
        </p:spPr>
        <p:txBody>
          <a:bodyPr wrap="square" rtlCol="0">
            <a:spAutoFit/>
          </a:bodyPr>
          <a:p>
            <a:r>
              <a:rPr lang="en-US">
                <a:latin typeface="Baoli TC" panose="02010600040101010101" charset="-122"/>
                <a:ea typeface="Baoli TC" panose="02010600040101010101" charset="-122"/>
              </a:rPr>
              <a:t>Velocity</a:t>
            </a:r>
            <a:endParaRPr lang="en-US">
              <a:latin typeface="Baoli TC" panose="02010600040101010101" charset="-122"/>
              <a:ea typeface="Baoli TC" panose="02010600040101010101" charset="-122"/>
            </a:endParaRPr>
          </a:p>
        </p:txBody>
      </p:sp>
      <p:cxnSp>
        <p:nvCxnSpPr>
          <p:cNvPr id="52" name="Straight Arrow Connector 51"/>
          <p:cNvCxnSpPr>
            <a:stCxn id="50" idx="1"/>
          </p:cNvCxnSpPr>
          <p:nvPr/>
        </p:nvCxnSpPr>
        <p:spPr>
          <a:xfrm flipH="1">
            <a:off x="4146550" y="2907665"/>
            <a:ext cx="1491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3"/>
            <a:endCxn id="48" idx="1"/>
          </p:cNvCxnSpPr>
          <p:nvPr/>
        </p:nvCxnSpPr>
        <p:spPr>
          <a:xfrm flipV="1">
            <a:off x="7234555" y="2906395"/>
            <a:ext cx="122682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038850" y="1660525"/>
            <a:ext cx="112141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16" idx="1"/>
          </p:cNvCxnSpPr>
          <p:nvPr/>
        </p:nvCxnSpPr>
        <p:spPr>
          <a:xfrm>
            <a:off x="2106930" y="1774190"/>
            <a:ext cx="758190" cy="209550"/>
          </a:xfrm>
          <a:prstGeom prst="bentConnector3">
            <a:avLst>
              <a:gd name="adj1" fmla="val -75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a:off x="3332480" y="2235200"/>
            <a:ext cx="758190" cy="209550"/>
          </a:xfrm>
          <a:prstGeom prst="bentConnector3">
            <a:avLst>
              <a:gd name="adj1" fmla="val -753"/>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 Box 56"/>
          <p:cNvSpPr txBox="1"/>
          <p:nvPr/>
        </p:nvSpPr>
        <p:spPr>
          <a:xfrm>
            <a:off x="1561465" y="2023110"/>
            <a:ext cx="1290955" cy="306705"/>
          </a:xfrm>
          <a:prstGeom prst="rect">
            <a:avLst/>
          </a:prstGeom>
          <a:noFill/>
        </p:spPr>
        <p:txBody>
          <a:bodyPr wrap="square" rtlCol="0">
            <a:spAutoFit/>
          </a:bodyPr>
          <a:p>
            <a:r>
              <a:rPr lang="en-US" sz="1400">
                <a:latin typeface="Baoli TC" panose="02010600040101010101" charset="-122"/>
                <a:ea typeface="Baoli TC" panose="02010600040101010101" charset="-122"/>
              </a:rPr>
              <a:t>@Time Click</a:t>
            </a:r>
            <a:endParaRPr lang="en-US" sz="1400">
              <a:latin typeface="Baoli TC" panose="02010600040101010101" charset="-122"/>
              <a:ea typeface="Baoli TC" panose="02010600040101010101" charset="-122"/>
            </a:endParaRPr>
          </a:p>
        </p:txBody>
      </p:sp>
      <p:sp>
        <p:nvSpPr>
          <p:cNvPr id="58" name="Text Box 57"/>
          <p:cNvSpPr txBox="1"/>
          <p:nvPr/>
        </p:nvSpPr>
        <p:spPr>
          <a:xfrm>
            <a:off x="3018790" y="2444750"/>
            <a:ext cx="1290955" cy="306705"/>
          </a:xfrm>
          <a:prstGeom prst="rect">
            <a:avLst/>
          </a:prstGeom>
          <a:noFill/>
        </p:spPr>
        <p:txBody>
          <a:bodyPr wrap="square" rtlCol="0">
            <a:spAutoFit/>
          </a:bodyPr>
          <a:p>
            <a:r>
              <a:rPr lang="en-US" sz="1400">
                <a:latin typeface="Baoli TC" panose="02010600040101010101" charset="-122"/>
                <a:ea typeface="Baoli TC" panose="02010600040101010101" charset="-122"/>
              </a:rPr>
              <a:t>@Time Click</a:t>
            </a:r>
            <a:endParaRPr lang="en-US" sz="1400">
              <a:latin typeface="Baoli TC" panose="02010600040101010101" charset="-122"/>
              <a:ea typeface="Baoli TC" panose="02010600040101010101" charset="-122"/>
            </a:endParaRPr>
          </a:p>
        </p:txBody>
      </p:sp>
      <p:sp>
        <p:nvSpPr>
          <p:cNvPr id="59" name="Text Box 58"/>
          <p:cNvSpPr txBox="1"/>
          <p:nvPr/>
        </p:nvSpPr>
        <p:spPr>
          <a:xfrm>
            <a:off x="1597025" y="3666490"/>
            <a:ext cx="10333355" cy="2584450"/>
          </a:xfrm>
          <a:prstGeom prst="rect">
            <a:avLst/>
          </a:prstGeom>
          <a:noFill/>
        </p:spPr>
        <p:txBody>
          <a:bodyPr wrap="square" rtlCol="0">
            <a:spAutoFit/>
          </a:bodyPr>
          <a:p>
            <a:pPr algn="ctr"/>
            <a:r>
              <a:rPr lang="en-US" b="1"/>
              <a:t>Sliding Window Architecture with Time-Based Modeling</a:t>
            </a:r>
            <a:endParaRPr lang="en-US" b="1"/>
          </a:p>
          <a:p>
            <a:pPr algn="ctr"/>
            <a:endParaRPr lang="en-US"/>
          </a:p>
          <a:p>
            <a:pPr/>
            <a:r>
              <a:rPr lang="en-US"/>
              <a:t>7. For example, let's say you are designing a stream processing system for monitoring website traffic. You could use the sliding window architecture to analyze website traffic data over a 5-minute window. </a:t>
            </a:r>
            <a:endParaRPr lang="en-US"/>
          </a:p>
          <a:p>
            <a:pPr/>
            <a:r>
              <a:rPr lang="en-US"/>
              <a:t>As new data arrives, the window would slide forward by 5 minutes, and the system would analyze the traffic data for the previous 5-minute interval. The system could then aggregate the traffic data for that interval, such as the number of visitors, the pages visited, and the time spent on the site, and store that data in a fact table.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7"/>
          <p:cNvGrpSpPr/>
          <p:nvPr/>
        </p:nvGrpSpPr>
        <p:grpSpPr>
          <a:xfrm>
            <a:off x="1524000" y="431800"/>
            <a:ext cx="1015238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269" name="文本框 6"/>
          <p:cNvSpPr txBox="1"/>
          <p:nvPr/>
        </p:nvSpPr>
        <p:spPr>
          <a:xfrm>
            <a:off x="1670685" y="539115"/>
            <a:ext cx="1727200" cy="306705"/>
          </a:xfrm>
          <a:prstGeom prst="rect">
            <a:avLst/>
          </a:prstGeom>
          <a:noFill/>
          <a:ln w="9525">
            <a:noFill/>
          </a:ln>
        </p:spPr>
        <p:txBody>
          <a:bodyPr wrap="square" anchor="t">
            <a:spAutoFit/>
          </a:bodyPr>
          <a:p>
            <a:pPr algn="dist"/>
            <a:r>
              <a:rPr lang="en-US" altLang="zh-CN" sz="1400" b="1" dirty="0">
                <a:solidFill>
                  <a:schemeClr val="bg1"/>
                </a:solidFill>
                <a:latin typeface="Microsoft YaHei" panose="020B0503020204020204" pitchFamily="34" charset="-122"/>
                <a:ea typeface="Microsoft YaHei" panose="020B0503020204020204" pitchFamily="34" charset="-122"/>
              </a:rPr>
              <a:t>Our Architecture</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2" name="Rectangles 1"/>
          <p:cNvSpPr/>
          <p:nvPr/>
        </p:nvSpPr>
        <p:spPr>
          <a:xfrm>
            <a:off x="1619885" y="1287145"/>
            <a:ext cx="4351020" cy="4641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8" name="Text Box 7"/>
          <p:cNvSpPr txBox="1"/>
          <p:nvPr/>
        </p:nvSpPr>
        <p:spPr>
          <a:xfrm>
            <a:off x="1670685" y="1351915"/>
            <a:ext cx="532765" cy="368300"/>
          </a:xfrm>
          <a:prstGeom prst="rect">
            <a:avLst/>
          </a:prstGeom>
          <a:noFill/>
        </p:spPr>
        <p:txBody>
          <a:bodyPr wrap="square" rtlCol="0">
            <a:spAutoFit/>
          </a:bodyPr>
          <a:p>
            <a:r>
              <a:rPr lang="en-US" sz="900"/>
              <a:t>Data Item</a:t>
            </a:r>
            <a:endParaRPr lang="en-US" sz="900"/>
          </a:p>
        </p:txBody>
      </p:sp>
      <p:sp>
        <p:nvSpPr>
          <p:cNvPr id="9" name="Text Box 8"/>
          <p:cNvSpPr txBox="1"/>
          <p:nvPr/>
        </p:nvSpPr>
        <p:spPr>
          <a:xfrm>
            <a:off x="2203450" y="1349375"/>
            <a:ext cx="532765" cy="368300"/>
          </a:xfrm>
          <a:prstGeom prst="rect">
            <a:avLst/>
          </a:prstGeom>
          <a:noFill/>
        </p:spPr>
        <p:txBody>
          <a:bodyPr wrap="square" rtlCol="0">
            <a:spAutoFit/>
          </a:bodyPr>
          <a:p>
            <a:r>
              <a:rPr lang="en-US" sz="900"/>
              <a:t>Data Item</a:t>
            </a:r>
            <a:endParaRPr lang="en-US" sz="900"/>
          </a:p>
        </p:txBody>
      </p:sp>
      <p:sp>
        <p:nvSpPr>
          <p:cNvPr id="10" name="Text Box 9"/>
          <p:cNvSpPr txBox="1"/>
          <p:nvPr/>
        </p:nvSpPr>
        <p:spPr>
          <a:xfrm>
            <a:off x="2865120" y="1351915"/>
            <a:ext cx="532765" cy="368300"/>
          </a:xfrm>
          <a:prstGeom prst="rect">
            <a:avLst/>
          </a:prstGeom>
          <a:noFill/>
        </p:spPr>
        <p:txBody>
          <a:bodyPr wrap="square" rtlCol="0">
            <a:spAutoFit/>
          </a:bodyPr>
          <a:p>
            <a:r>
              <a:rPr lang="en-US" sz="900"/>
              <a:t>Data Item</a:t>
            </a:r>
            <a:endParaRPr lang="en-US" sz="900"/>
          </a:p>
        </p:txBody>
      </p:sp>
      <p:sp>
        <p:nvSpPr>
          <p:cNvPr id="11" name="Text Box 10"/>
          <p:cNvSpPr txBox="1"/>
          <p:nvPr/>
        </p:nvSpPr>
        <p:spPr>
          <a:xfrm>
            <a:off x="3397885" y="1351915"/>
            <a:ext cx="532765" cy="368300"/>
          </a:xfrm>
          <a:prstGeom prst="rect">
            <a:avLst/>
          </a:prstGeom>
          <a:noFill/>
        </p:spPr>
        <p:txBody>
          <a:bodyPr wrap="square" rtlCol="0">
            <a:spAutoFit/>
          </a:bodyPr>
          <a:p>
            <a:r>
              <a:rPr lang="en-US" sz="900"/>
              <a:t>Data Item</a:t>
            </a:r>
            <a:endParaRPr lang="en-US" sz="900"/>
          </a:p>
        </p:txBody>
      </p:sp>
      <p:sp>
        <p:nvSpPr>
          <p:cNvPr id="12" name="Text Box 11"/>
          <p:cNvSpPr txBox="1"/>
          <p:nvPr/>
        </p:nvSpPr>
        <p:spPr>
          <a:xfrm>
            <a:off x="4059555" y="1351280"/>
            <a:ext cx="532765" cy="368300"/>
          </a:xfrm>
          <a:prstGeom prst="rect">
            <a:avLst/>
          </a:prstGeom>
          <a:noFill/>
        </p:spPr>
        <p:txBody>
          <a:bodyPr wrap="square" rtlCol="0">
            <a:spAutoFit/>
          </a:bodyPr>
          <a:p>
            <a:r>
              <a:rPr lang="en-US" sz="900"/>
              <a:t>Data Item</a:t>
            </a:r>
            <a:endParaRPr lang="en-US" sz="900"/>
          </a:p>
        </p:txBody>
      </p:sp>
      <p:sp>
        <p:nvSpPr>
          <p:cNvPr id="13" name="Text Box 12"/>
          <p:cNvSpPr txBox="1"/>
          <p:nvPr/>
        </p:nvSpPr>
        <p:spPr>
          <a:xfrm>
            <a:off x="4653280" y="1340485"/>
            <a:ext cx="532765" cy="368300"/>
          </a:xfrm>
          <a:prstGeom prst="rect">
            <a:avLst/>
          </a:prstGeom>
          <a:noFill/>
        </p:spPr>
        <p:txBody>
          <a:bodyPr wrap="square" rtlCol="0">
            <a:spAutoFit/>
          </a:bodyPr>
          <a:p>
            <a:r>
              <a:rPr lang="en-US" sz="900"/>
              <a:t>Data Item</a:t>
            </a:r>
            <a:endParaRPr lang="en-US" sz="900"/>
          </a:p>
        </p:txBody>
      </p:sp>
      <p:sp>
        <p:nvSpPr>
          <p:cNvPr id="14" name="Text Box 13"/>
          <p:cNvSpPr txBox="1"/>
          <p:nvPr/>
        </p:nvSpPr>
        <p:spPr>
          <a:xfrm>
            <a:off x="5253990" y="1363345"/>
            <a:ext cx="532765" cy="368300"/>
          </a:xfrm>
          <a:prstGeom prst="rect">
            <a:avLst/>
          </a:prstGeom>
          <a:noFill/>
        </p:spPr>
        <p:txBody>
          <a:bodyPr wrap="square" rtlCol="0">
            <a:spAutoFit/>
          </a:bodyPr>
          <a:p>
            <a:r>
              <a:rPr lang="en-US" sz="900"/>
              <a:t>Data Item</a:t>
            </a:r>
            <a:endParaRPr lang="en-US" sz="900"/>
          </a:p>
        </p:txBody>
      </p:sp>
      <p:sp>
        <p:nvSpPr>
          <p:cNvPr id="16" name="Rectangles 15"/>
          <p:cNvSpPr/>
          <p:nvPr/>
        </p:nvSpPr>
        <p:spPr>
          <a:xfrm>
            <a:off x="2865120" y="1751330"/>
            <a:ext cx="4351020" cy="4641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en-US"/>
          </a:p>
        </p:txBody>
      </p:sp>
      <p:sp>
        <p:nvSpPr>
          <p:cNvPr id="21" name="Text Box 20"/>
          <p:cNvSpPr txBox="1"/>
          <p:nvPr/>
        </p:nvSpPr>
        <p:spPr>
          <a:xfrm>
            <a:off x="2915920" y="1816100"/>
            <a:ext cx="532765" cy="368300"/>
          </a:xfrm>
          <a:prstGeom prst="rect">
            <a:avLst/>
          </a:prstGeom>
          <a:noFill/>
        </p:spPr>
        <p:txBody>
          <a:bodyPr wrap="square" rtlCol="0">
            <a:spAutoFit/>
          </a:bodyPr>
          <a:p>
            <a:r>
              <a:rPr lang="en-US" sz="900"/>
              <a:t>Data Item</a:t>
            </a:r>
            <a:endParaRPr lang="en-US" sz="900"/>
          </a:p>
        </p:txBody>
      </p:sp>
      <p:sp>
        <p:nvSpPr>
          <p:cNvPr id="30" name="Text Box 29"/>
          <p:cNvSpPr txBox="1"/>
          <p:nvPr/>
        </p:nvSpPr>
        <p:spPr>
          <a:xfrm>
            <a:off x="3448685" y="1813560"/>
            <a:ext cx="532765" cy="368300"/>
          </a:xfrm>
          <a:prstGeom prst="rect">
            <a:avLst/>
          </a:prstGeom>
          <a:noFill/>
        </p:spPr>
        <p:txBody>
          <a:bodyPr wrap="square" rtlCol="0">
            <a:spAutoFit/>
          </a:bodyPr>
          <a:p>
            <a:r>
              <a:rPr lang="en-US" sz="900"/>
              <a:t>Data Item</a:t>
            </a:r>
            <a:endParaRPr lang="en-US" sz="900"/>
          </a:p>
        </p:txBody>
      </p:sp>
      <p:sp>
        <p:nvSpPr>
          <p:cNvPr id="31" name="Text Box 30"/>
          <p:cNvSpPr txBox="1"/>
          <p:nvPr/>
        </p:nvSpPr>
        <p:spPr>
          <a:xfrm>
            <a:off x="4110355" y="1816100"/>
            <a:ext cx="532765" cy="368300"/>
          </a:xfrm>
          <a:prstGeom prst="rect">
            <a:avLst/>
          </a:prstGeom>
          <a:noFill/>
        </p:spPr>
        <p:txBody>
          <a:bodyPr wrap="square" rtlCol="0">
            <a:spAutoFit/>
          </a:bodyPr>
          <a:p>
            <a:r>
              <a:rPr lang="en-US" sz="900"/>
              <a:t>Data Item</a:t>
            </a:r>
            <a:endParaRPr lang="en-US" sz="900"/>
          </a:p>
        </p:txBody>
      </p:sp>
      <p:sp>
        <p:nvSpPr>
          <p:cNvPr id="32" name="Text Box 31"/>
          <p:cNvSpPr txBox="1"/>
          <p:nvPr/>
        </p:nvSpPr>
        <p:spPr>
          <a:xfrm>
            <a:off x="4643120" y="1816100"/>
            <a:ext cx="532765" cy="368300"/>
          </a:xfrm>
          <a:prstGeom prst="rect">
            <a:avLst/>
          </a:prstGeom>
          <a:noFill/>
        </p:spPr>
        <p:txBody>
          <a:bodyPr wrap="square" rtlCol="0">
            <a:spAutoFit/>
          </a:bodyPr>
          <a:p>
            <a:r>
              <a:rPr lang="en-US" sz="900"/>
              <a:t>Data Item</a:t>
            </a:r>
            <a:endParaRPr lang="en-US" sz="900"/>
          </a:p>
        </p:txBody>
      </p:sp>
      <p:sp>
        <p:nvSpPr>
          <p:cNvPr id="33" name="Text Box 32"/>
          <p:cNvSpPr txBox="1"/>
          <p:nvPr/>
        </p:nvSpPr>
        <p:spPr>
          <a:xfrm>
            <a:off x="5304790" y="1815465"/>
            <a:ext cx="532765" cy="368300"/>
          </a:xfrm>
          <a:prstGeom prst="rect">
            <a:avLst/>
          </a:prstGeom>
          <a:noFill/>
        </p:spPr>
        <p:txBody>
          <a:bodyPr wrap="square" rtlCol="0">
            <a:spAutoFit/>
          </a:bodyPr>
          <a:p>
            <a:r>
              <a:rPr lang="en-US" sz="900"/>
              <a:t>Data Item</a:t>
            </a:r>
            <a:endParaRPr lang="en-US" sz="900"/>
          </a:p>
        </p:txBody>
      </p:sp>
      <p:sp>
        <p:nvSpPr>
          <p:cNvPr id="34" name="Text Box 33"/>
          <p:cNvSpPr txBox="1"/>
          <p:nvPr/>
        </p:nvSpPr>
        <p:spPr>
          <a:xfrm>
            <a:off x="5989320" y="1799590"/>
            <a:ext cx="532765" cy="368300"/>
          </a:xfrm>
          <a:prstGeom prst="rect">
            <a:avLst/>
          </a:prstGeom>
          <a:noFill/>
        </p:spPr>
        <p:txBody>
          <a:bodyPr wrap="square" rtlCol="0">
            <a:spAutoFit/>
          </a:bodyPr>
          <a:p>
            <a:r>
              <a:rPr lang="en-US" sz="900"/>
              <a:t>Data Item</a:t>
            </a:r>
            <a:endParaRPr lang="en-US" sz="900"/>
          </a:p>
        </p:txBody>
      </p:sp>
      <p:sp>
        <p:nvSpPr>
          <p:cNvPr id="35" name="Text Box 34"/>
          <p:cNvSpPr txBox="1"/>
          <p:nvPr/>
        </p:nvSpPr>
        <p:spPr>
          <a:xfrm>
            <a:off x="6499225" y="1827530"/>
            <a:ext cx="532765" cy="368300"/>
          </a:xfrm>
          <a:prstGeom prst="rect">
            <a:avLst/>
          </a:prstGeom>
          <a:noFill/>
        </p:spPr>
        <p:txBody>
          <a:bodyPr wrap="square" rtlCol="0">
            <a:spAutoFit/>
          </a:bodyPr>
          <a:p>
            <a:r>
              <a:rPr lang="en-US" sz="900"/>
              <a:t>Data Item</a:t>
            </a:r>
            <a:endParaRPr lang="en-US" sz="900"/>
          </a:p>
        </p:txBody>
      </p:sp>
      <p:sp>
        <p:nvSpPr>
          <p:cNvPr id="36" name="Rectangles 35"/>
          <p:cNvSpPr/>
          <p:nvPr/>
        </p:nvSpPr>
        <p:spPr>
          <a:xfrm>
            <a:off x="4110355" y="2226310"/>
            <a:ext cx="4351020" cy="4641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
        <p:nvSpPr>
          <p:cNvPr id="37" name="Text Box 36"/>
          <p:cNvSpPr txBox="1"/>
          <p:nvPr/>
        </p:nvSpPr>
        <p:spPr>
          <a:xfrm>
            <a:off x="4161155" y="2291080"/>
            <a:ext cx="532765" cy="368300"/>
          </a:xfrm>
          <a:prstGeom prst="rect">
            <a:avLst/>
          </a:prstGeom>
          <a:noFill/>
        </p:spPr>
        <p:txBody>
          <a:bodyPr wrap="square" rtlCol="0">
            <a:spAutoFit/>
          </a:bodyPr>
          <a:p>
            <a:r>
              <a:rPr lang="en-US" sz="900"/>
              <a:t>Data Item</a:t>
            </a:r>
            <a:endParaRPr lang="en-US" sz="900"/>
          </a:p>
        </p:txBody>
      </p:sp>
      <p:sp>
        <p:nvSpPr>
          <p:cNvPr id="38" name="Text Box 37"/>
          <p:cNvSpPr txBox="1"/>
          <p:nvPr/>
        </p:nvSpPr>
        <p:spPr>
          <a:xfrm>
            <a:off x="4693920" y="2288540"/>
            <a:ext cx="532765" cy="368300"/>
          </a:xfrm>
          <a:prstGeom prst="rect">
            <a:avLst/>
          </a:prstGeom>
          <a:noFill/>
        </p:spPr>
        <p:txBody>
          <a:bodyPr wrap="square" rtlCol="0">
            <a:spAutoFit/>
          </a:bodyPr>
          <a:p>
            <a:r>
              <a:rPr lang="en-US" sz="900"/>
              <a:t>Data Item</a:t>
            </a:r>
            <a:endParaRPr lang="en-US" sz="900"/>
          </a:p>
        </p:txBody>
      </p:sp>
      <p:sp>
        <p:nvSpPr>
          <p:cNvPr id="39" name="Text Box 38"/>
          <p:cNvSpPr txBox="1"/>
          <p:nvPr/>
        </p:nvSpPr>
        <p:spPr>
          <a:xfrm>
            <a:off x="5355590" y="2291080"/>
            <a:ext cx="532765" cy="368300"/>
          </a:xfrm>
          <a:prstGeom prst="rect">
            <a:avLst/>
          </a:prstGeom>
          <a:noFill/>
        </p:spPr>
        <p:txBody>
          <a:bodyPr wrap="square" rtlCol="0">
            <a:spAutoFit/>
          </a:bodyPr>
          <a:p>
            <a:r>
              <a:rPr lang="en-US" sz="900"/>
              <a:t>Data Item</a:t>
            </a:r>
            <a:endParaRPr lang="en-US" sz="900"/>
          </a:p>
        </p:txBody>
      </p:sp>
      <p:sp>
        <p:nvSpPr>
          <p:cNvPr id="40" name="Text Box 39"/>
          <p:cNvSpPr txBox="1"/>
          <p:nvPr/>
        </p:nvSpPr>
        <p:spPr>
          <a:xfrm>
            <a:off x="5888355" y="2291080"/>
            <a:ext cx="532765" cy="368300"/>
          </a:xfrm>
          <a:prstGeom prst="rect">
            <a:avLst/>
          </a:prstGeom>
          <a:noFill/>
        </p:spPr>
        <p:txBody>
          <a:bodyPr wrap="square" rtlCol="0">
            <a:spAutoFit/>
          </a:bodyPr>
          <a:p>
            <a:r>
              <a:rPr lang="en-US" sz="900"/>
              <a:t>Data Item</a:t>
            </a:r>
            <a:endParaRPr lang="en-US" sz="900"/>
          </a:p>
        </p:txBody>
      </p:sp>
      <p:sp>
        <p:nvSpPr>
          <p:cNvPr id="41" name="Text Box 40"/>
          <p:cNvSpPr txBox="1"/>
          <p:nvPr/>
        </p:nvSpPr>
        <p:spPr>
          <a:xfrm>
            <a:off x="6550025" y="2290445"/>
            <a:ext cx="532765" cy="368300"/>
          </a:xfrm>
          <a:prstGeom prst="rect">
            <a:avLst/>
          </a:prstGeom>
          <a:noFill/>
        </p:spPr>
        <p:txBody>
          <a:bodyPr wrap="square" rtlCol="0">
            <a:spAutoFit/>
          </a:bodyPr>
          <a:p>
            <a:r>
              <a:rPr lang="en-US" sz="900"/>
              <a:t>Data Item</a:t>
            </a:r>
            <a:endParaRPr lang="en-US" sz="900"/>
          </a:p>
        </p:txBody>
      </p:sp>
      <p:sp>
        <p:nvSpPr>
          <p:cNvPr id="42" name="Text Box 41"/>
          <p:cNvSpPr txBox="1"/>
          <p:nvPr/>
        </p:nvSpPr>
        <p:spPr>
          <a:xfrm>
            <a:off x="7234555" y="2274570"/>
            <a:ext cx="532765" cy="368300"/>
          </a:xfrm>
          <a:prstGeom prst="rect">
            <a:avLst/>
          </a:prstGeom>
          <a:noFill/>
        </p:spPr>
        <p:txBody>
          <a:bodyPr wrap="square" rtlCol="0">
            <a:spAutoFit/>
          </a:bodyPr>
          <a:p>
            <a:r>
              <a:rPr lang="en-US" sz="900"/>
              <a:t>Data Item</a:t>
            </a:r>
            <a:endParaRPr lang="en-US" sz="900"/>
          </a:p>
        </p:txBody>
      </p:sp>
      <p:sp>
        <p:nvSpPr>
          <p:cNvPr id="43" name="Text Box 42"/>
          <p:cNvSpPr txBox="1"/>
          <p:nvPr/>
        </p:nvSpPr>
        <p:spPr>
          <a:xfrm>
            <a:off x="7744460" y="2302510"/>
            <a:ext cx="532765" cy="368300"/>
          </a:xfrm>
          <a:prstGeom prst="rect">
            <a:avLst/>
          </a:prstGeom>
          <a:noFill/>
        </p:spPr>
        <p:txBody>
          <a:bodyPr wrap="square" rtlCol="0">
            <a:spAutoFit/>
          </a:bodyPr>
          <a:p>
            <a:r>
              <a:rPr lang="en-US" sz="900"/>
              <a:t>Data Item</a:t>
            </a:r>
            <a:endParaRPr lang="en-US" sz="900"/>
          </a:p>
        </p:txBody>
      </p:sp>
      <p:sp>
        <p:nvSpPr>
          <p:cNvPr id="44" name="Text Box 43"/>
          <p:cNvSpPr txBox="1"/>
          <p:nvPr/>
        </p:nvSpPr>
        <p:spPr>
          <a:xfrm>
            <a:off x="8962390" y="1490980"/>
            <a:ext cx="1880870" cy="368300"/>
          </a:xfrm>
          <a:prstGeom prst="rect">
            <a:avLst/>
          </a:prstGeom>
          <a:noFill/>
        </p:spPr>
        <p:txBody>
          <a:bodyPr wrap="square" rtlCol="0">
            <a:spAutoFit/>
          </a:bodyPr>
          <a:p>
            <a:r>
              <a:rPr lang="en-US"/>
              <a:t>Upstream Data</a:t>
            </a:r>
            <a:endParaRPr lang="en-US"/>
          </a:p>
        </p:txBody>
      </p:sp>
      <p:sp>
        <p:nvSpPr>
          <p:cNvPr id="45" name="Right Arrow 44"/>
          <p:cNvSpPr/>
          <p:nvPr/>
        </p:nvSpPr>
        <p:spPr>
          <a:xfrm>
            <a:off x="7863205" y="1626870"/>
            <a:ext cx="861060" cy="39624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Right Arrow 45"/>
          <p:cNvSpPr/>
          <p:nvPr/>
        </p:nvSpPr>
        <p:spPr>
          <a:xfrm>
            <a:off x="636905" y="1878330"/>
            <a:ext cx="861060" cy="39624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Text Box 46"/>
          <p:cNvSpPr txBox="1"/>
          <p:nvPr/>
        </p:nvSpPr>
        <p:spPr>
          <a:xfrm>
            <a:off x="319405" y="2560955"/>
            <a:ext cx="2545715" cy="368300"/>
          </a:xfrm>
          <a:prstGeom prst="rect">
            <a:avLst/>
          </a:prstGeom>
          <a:noFill/>
        </p:spPr>
        <p:txBody>
          <a:bodyPr wrap="square" rtlCol="0">
            <a:spAutoFit/>
          </a:bodyPr>
          <a:p>
            <a:r>
              <a:rPr lang="en-US"/>
              <a:t>Downstream Data</a:t>
            </a:r>
            <a:endParaRPr lang="en-US"/>
          </a:p>
        </p:txBody>
      </p:sp>
      <p:sp>
        <p:nvSpPr>
          <p:cNvPr id="48" name="Text Box 47"/>
          <p:cNvSpPr txBox="1"/>
          <p:nvPr/>
        </p:nvSpPr>
        <p:spPr>
          <a:xfrm>
            <a:off x="8461375" y="2722245"/>
            <a:ext cx="2639060" cy="368300"/>
          </a:xfrm>
          <a:prstGeom prst="rect">
            <a:avLst/>
          </a:prstGeom>
          <a:noFill/>
        </p:spPr>
        <p:txBody>
          <a:bodyPr wrap="square" rtlCol="0">
            <a:spAutoFit/>
          </a:bodyPr>
          <a:p>
            <a:r>
              <a:rPr lang="en-US">
                <a:latin typeface="Baoli TC" panose="02010600040101010101" charset="-122"/>
                <a:ea typeface="Baoli TC" panose="02010600040101010101" charset="-122"/>
              </a:rPr>
              <a:t>*** Unseen Data Arrival</a:t>
            </a:r>
            <a:endParaRPr lang="en-US">
              <a:latin typeface="Baoli TC" panose="02010600040101010101" charset="-122"/>
              <a:ea typeface="Baoli TC" panose="02010600040101010101" charset="-122"/>
            </a:endParaRPr>
          </a:p>
        </p:txBody>
      </p:sp>
      <p:sp>
        <p:nvSpPr>
          <p:cNvPr id="49" name="Text Box 48"/>
          <p:cNvSpPr txBox="1"/>
          <p:nvPr/>
        </p:nvSpPr>
        <p:spPr>
          <a:xfrm>
            <a:off x="97155" y="955040"/>
            <a:ext cx="2639060" cy="368300"/>
          </a:xfrm>
          <a:prstGeom prst="rect">
            <a:avLst/>
          </a:prstGeom>
          <a:noFill/>
        </p:spPr>
        <p:txBody>
          <a:bodyPr wrap="square" rtlCol="0">
            <a:spAutoFit/>
          </a:bodyPr>
          <a:p>
            <a:r>
              <a:rPr lang="en-US">
                <a:latin typeface="Baoli TC" panose="02010600040101010101" charset="-122"/>
                <a:ea typeface="Baoli TC" panose="02010600040101010101" charset="-122"/>
              </a:rPr>
              <a:t>Seen Data ***</a:t>
            </a:r>
            <a:endParaRPr lang="en-US">
              <a:latin typeface="Baoli TC" panose="02010600040101010101" charset="-122"/>
              <a:ea typeface="Baoli TC" panose="02010600040101010101" charset="-122"/>
            </a:endParaRPr>
          </a:p>
        </p:txBody>
      </p:sp>
      <p:sp>
        <p:nvSpPr>
          <p:cNvPr id="50" name="Text Box 49"/>
          <p:cNvSpPr txBox="1"/>
          <p:nvPr/>
        </p:nvSpPr>
        <p:spPr>
          <a:xfrm>
            <a:off x="5638165" y="2723515"/>
            <a:ext cx="1596390" cy="368300"/>
          </a:xfrm>
          <a:prstGeom prst="rect">
            <a:avLst/>
          </a:prstGeom>
          <a:noFill/>
        </p:spPr>
        <p:txBody>
          <a:bodyPr wrap="square" rtlCol="0">
            <a:spAutoFit/>
          </a:bodyPr>
          <a:p>
            <a:r>
              <a:rPr lang="en-US">
                <a:latin typeface="Baoli TC" panose="02010600040101010101" charset="-122"/>
                <a:ea typeface="Baoli TC" panose="02010600040101010101" charset="-122"/>
              </a:rPr>
              <a:t>Window Size</a:t>
            </a:r>
            <a:endParaRPr lang="en-US">
              <a:latin typeface="Baoli TC" panose="02010600040101010101" charset="-122"/>
              <a:ea typeface="Baoli TC" panose="02010600040101010101" charset="-122"/>
            </a:endParaRPr>
          </a:p>
        </p:txBody>
      </p:sp>
      <p:sp>
        <p:nvSpPr>
          <p:cNvPr id="51" name="Text Box 50"/>
          <p:cNvSpPr txBox="1"/>
          <p:nvPr/>
        </p:nvSpPr>
        <p:spPr>
          <a:xfrm>
            <a:off x="6070600" y="1286510"/>
            <a:ext cx="1391920" cy="368300"/>
          </a:xfrm>
          <a:prstGeom prst="rect">
            <a:avLst/>
          </a:prstGeom>
          <a:noFill/>
        </p:spPr>
        <p:txBody>
          <a:bodyPr wrap="square" rtlCol="0">
            <a:spAutoFit/>
          </a:bodyPr>
          <a:p>
            <a:r>
              <a:rPr lang="en-US">
                <a:latin typeface="Baoli TC" panose="02010600040101010101" charset="-122"/>
                <a:ea typeface="Baoli TC" panose="02010600040101010101" charset="-122"/>
              </a:rPr>
              <a:t>Velocity</a:t>
            </a:r>
            <a:endParaRPr lang="en-US">
              <a:latin typeface="Baoli TC" panose="02010600040101010101" charset="-122"/>
              <a:ea typeface="Baoli TC" panose="02010600040101010101" charset="-122"/>
            </a:endParaRPr>
          </a:p>
        </p:txBody>
      </p:sp>
      <p:cxnSp>
        <p:nvCxnSpPr>
          <p:cNvPr id="52" name="Straight Arrow Connector 51"/>
          <p:cNvCxnSpPr>
            <a:stCxn id="50" idx="1"/>
          </p:cNvCxnSpPr>
          <p:nvPr/>
        </p:nvCxnSpPr>
        <p:spPr>
          <a:xfrm flipH="1">
            <a:off x="4146550" y="2907665"/>
            <a:ext cx="1491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3"/>
            <a:endCxn id="48" idx="1"/>
          </p:cNvCxnSpPr>
          <p:nvPr/>
        </p:nvCxnSpPr>
        <p:spPr>
          <a:xfrm flipV="1">
            <a:off x="7234555" y="2906395"/>
            <a:ext cx="122682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038850" y="1660525"/>
            <a:ext cx="112141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16" idx="1"/>
          </p:cNvCxnSpPr>
          <p:nvPr/>
        </p:nvCxnSpPr>
        <p:spPr>
          <a:xfrm>
            <a:off x="2106930" y="1774190"/>
            <a:ext cx="758190" cy="209550"/>
          </a:xfrm>
          <a:prstGeom prst="bentConnector3">
            <a:avLst>
              <a:gd name="adj1" fmla="val -75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a:off x="3332480" y="2235200"/>
            <a:ext cx="758190" cy="209550"/>
          </a:xfrm>
          <a:prstGeom prst="bentConnector3">
            <a:avLst>
              <a:gd name="adj1" fmla="val -753"/>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 Box 56"/>
          <p:cNvSpPr txBox="1"/>
          <p:nvPr/>
        </p:nvSpPr>
        <p:spPr>
          <a:xfrm>
            <a:off x="1561465" y="2023110"/>
            <a:ext cx="1290955" cy="306705"/>
          </a:xfrm>
          <a:prstGeom prst="rect">
            <a:avLst/>
          </a:prstGeom>
          <a:noFill/>
        </p:spPr>
        <p:txBody>
          <a:bodyPr wrap="square" rtlCol="0">
            <a:spAutoFit/>
          </a:bodyPr>
          <a:p>
            <a:r>
              <a:rPr lang="en-US" sz="1400">
                <a:latin typeface="Baoli TC" panose="02010600040101010101" charset="-122"/>
                <a:ea typeface="Baoli TC" panose="02010600040101010101" charset="-122"/>
              </a:rPr>
              <a:t>@Time Click</a:t>
            </a:r>
            <a:endParaRPr lang="en-US" sz="1400">
              <a:latin typeface="Baoli TC" panose="02010600040101010101" charset="-122"/>
              <a:ea typeface="Baoli TC" panose="02010600040101010101" charset="-122"/>
            </a:endParaRPr>
          </a:p>
        </p:txBody>
      </p:sp>
      <p:sp>
        <p:nvSpPr>
          <p:cNvPr id="58" name="Text Box 57"/>
          <p:cNvSpPr txBox="1"/>
          <p:nvPr/>
        </p:nvSpPr>
        <p:spPr>
          <a:xfrm>
            <a:off x="3018790" y="2444750"/>
            <a:ext cx="1290955" cy="306705"/>
          </a:xfrm>
          <a:prstGeom prst="rect">
            <a:avLst/>
          </a:prstGeom>
          <a:noFill/>
        </p:spPr>
        <p:txBody>
          <a:bodyPr wrap="square" rtlCol="0">
            <a:spAutoFit/>
          </a:bodyPr>
          <a:p>
            <a:r>
              <a:rPr lang="en-US" sz="1400">
                <a:latin typeface="Baoli TC" panose="02010600040101010101" charset="-122"/>
                <a:ea typeface="Baoli TC" panose="02010600040101010101" charset="-122"/>
              </a:rPr>
              <a:t>@Time Click</a:t>
            </a:r>
            <a:endParaRPr lang="en-US" sz="1400">
              <a:latin typeface="Baoli TC" panose="02010600040101010101" charset="-122"/>
              <a:ea typeface="Baoli TC" panose="02010600040101010101" charset="-122"/>
            </a:endParaRPr>
          </a:p>
        </p:txBody>
      </p:sp>
      <p:sp>
        <p:nvSpPr>
          <p:cNvPr id="59" name="Text Box 58"/>
          <p:cNvSpPr txBox="1"/>
          <p:nvPr/>
        </p:nvSpPr>
        <p:spPr>
          <a:xfrm>
            <a:off x="1597025" y="3666490"/>
            <a:ext cx="10333355" cy="1476375"/>
          </a:xfrm>
          <a:prstGeom prst="rect">
            <a:avLst/>
          </a:prstGeom>
          <a:noFill/>
        </p:spPr>
        <p:txBody>
          <a:bodyPr wrap="square" rtlCol="0">
            <a:spAutoFit/>
          </a:bodyPr>
          <a:p>
            <a:pPr algn="ctr"/>
            <a:r>
              <a:rPr lang="en-US" b="1"/>
              <a:t>Sliding Window Architecture with Time-Based Modeling</a:t>
            </a:r>
            <a:endParaRPr lang="en-US" b="1"/>
          </a:p>
          <a:p>
            <a:pPr algn="ctr"/>
            <a:endParaRPr lang="en-US"/>
          </a:p>
          <a:p>
            <a:r>
              <a:rPr lang="en-US"/>
              <a:t>8. The dimensions of the fact table could include attributes such as the time of day, the day of the week, the source of the traffic, and the type of device used. This would allow users to query the data and gain insights into patterns and trends in website traffic over time.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组合 7"/>
          <p:cNvGrpSpPr/>
          <p:nvPr/>
        </p:nvGrpSpPr>
        <p:grpSpPr>
          <a:xfrm>
            <a:off x="1524000" y="431800"/>
            <a:ext cx="914400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1637030" y="510540"/>
            <a:ext cx="1631315" cy="337185"/>
          </a:xfrm>
          <a:prstGeom prst="rect">
            <a:avLst/>
          </a:prstGeom>
          <a:noFill/>
          <a:ln w="9525">
            <a:noFill/>
          </a:ln>
        </p:spPr>
        <p:txBody>
          <a:bodyPr wrap="square" anchor="t">
            <a:spAutoFit/>
          </a:bodyPr>
          <a:p>
            <a:pPr algn="dist"/>
            <a:r>
              <a:rPr lang="zh-CN" altLang="en-US" sz="1600" b="1" dirty="0">
                <a:solidFill>
                  <a:schemeClr val="bg1"/>
                </a:solidFill>
                <a:latin typeface="Microsoft YaHei" panose="020B0503020204020204" pitchFamily="34" charset="-122"/>
                <a:ea typeface="Microsoft YaHei" panose="020B0503020204020204" pitchFamily="34" charset="-122"/>
              </a:rPr>
              <a:t>A</a:t>
            </a:r>
            <a:r>
              <a:rPr lang="en-US" altLang="zh-CN" sz="1600" b="1" dirty="0">
                <a:solidFill>
                  <a:schemeClr val="bg1"/>
                </a:solidFill>
                <a:latin typeface="Microsoft YaHei" panose="020B0503020204020204" pitchFamily="34" charset="-122"/>
                <a:ea typeface="Microsoft YaHei" panose="020B0503020204020204" pitchFamily="34" charset="-122"/>
              </a:rPr>
              <a:t>rchitecture</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2" name="Rectangles 1"/>
          <p:cNvSpPr/>
          <p:nvPr/>
        </p:nvSpPr>
        <p:spPr>
          <a:xfrm>
            <a:off x="3239770" y="1842135"/>
            <a:ext cx="997585" cy="26625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4860290" y="1830705"/>
            <a:ext cx="4657090" cy="26968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lowchart: Magnetic Disk 6"/>
          <p:cNvSpPr/>
          <p:nvPr/>
        </p:nvSpPr>
        <p:spPr>
          <a:xfrm>
            <a:off x="10140315" y="4006215"/>
            <a:ext cx="1017905" cy="136017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Output Buffer</a:t>
            </a:r>
            <a:endParaRPr lang="en-US" sz="1400">
              <a:solidFill>
                <a:schemeClr val="tx1"/>
              </a:solidFill>
            </a:endParaRPr>
          </a:p>
        </p:txBody>
      </p:sp>
      <p:pic>
        <p:nvPicPr>
          <p:cNvPr id="10247" name="图片 9"/>
          <p:cNvPicPr>
            <a:picLocks noChangeAspect="1"/>
          </p:cNvPicPr>
          <p:nvPr/>
        </p:nvPicPr>
        <p:blipFill>
          <a:blip r:embed="rId1"/>
          <a:stretch>
            <a:fillRect/>
          </a:stretch>
        </p:blipFill>
        <p:spPr>
          <a:xfrm>
            <a:off x="9679305" y="1074420"/>
            <a:ext cx="2089785" cy="1310640"/>
          </a:xfrm>
          <a:prstGeom prst="rect">
            <a:avLst/>
          </a:prstGeom>
          <a:noFill/>
          <a:ln w="9525">
            <a:noFill/>
          </a:ln>
        </p:spPr>
      </p:pic>
      <p:cxnSp>
        <p:nvCxnSpPr>
          <p:cNvPr id="8" name="Straight Arrow Connector 7"/>
          <p:cNvCxnSpPr/>
          <p:nvPr/>
        </p:nvCxnSpPr>
        <p:spPr>
          <a:xfrm>
            <a:off x="2265680" y="2102485"/>
            <a:ext cx="9404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299335" y="2626360"/>
            <a:ext cx="9404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299335" y="3150235"/>
            <a:ext cx="9404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2299335" y="3674110"/>
            <a:ext cx="9404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299335" y="4197985"/>
            <a:ext cx="94043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Text Box 18"/>
          <p:cNvSpPr txBox="1"/>
          <p:nvPr/>
        </p:nvSpPr>
        <p:spPr>
          <a:xfrm>
            <a:off x="554990" y="2940050"/>
            <a:ext cx="1744345" cy="478155"/>
          </a:xfrm>
          <a:prstGeom prst="rect">
            <a:avLst/>
          </a:prstGeom>
          <a:noFill/>
        </p:spPr>
        <p:txBody>
          <a:bodyPr wrap="square" rtlCol="0">
            <a:spAutoFit/>
          </a:bodyPr>
          <a:p>
            <a:pPr>
              <a:lnSpc>
                <a:spcPct val="70000"/>
              </a:lnSpc>
              <a:spcBef>
                <a:spcPts val="0"/>
              </a:spcBef>
              <a:spcAft>
                <a:spcPts val="0"/>
              </a:spcAft>
            </a:pPr>
            <a:r>
              <a:rPr lang="en-US"/>
              <a:t>Stream</a:t>
            </a:r>
            <a:endParaRPr lang="en-US"/>
          </a:p>
          <a:p>
            <a:pPr>
              <a:lnSpc>
                <a:spcPct val="70000"/>
              </a:lnSpc>
              <a:spcBef>
                <a:spcPts val="0"/>
              </a:spcBef>
              <a:spcAft>
                <a:spcPts val="0"/>
              </a:spcAft>
            </a:pPr>
            <a:r>
              <a:rPr lang="en-US"/>
              <a:t>Datasources</a:t>
            </a:r>
            <a:endParaRPr lang="en-US"/>
          </a:p>
        </p:txBody>
      </p:sp>
      <p:sp>
        <p:nvSpPr>
          <p:cNvPr id="20" name="Text Box 19"/>
          <p:cNvSpPr txBox="1"/>
          <p:nvPr/>
        </p:nvSpPr>
        <p:spPr>
          <a:xfrm>
            <a:off x="1461770" y="1751330"/>
            <a:ext cx="1744345" cy="284480"/>
          </a:xfrm>
          <a:prstGeom prst="rect">
            <a:avLst/>
          </a:prstGeom>
          <a:noFill/>
        </p:spPr>
        <p:txBody>
          <a:bodyPr wrap="square" rtlCol="0">
            <a:spAutoFit/>
          </a:bodyPr>
          <a:p>
            <a:pPr>
              <a:lnSpc>
                <a:spcPct val="70000"/>
              </a:lnSpc>
              <a:spcBef>
                <a:spcPts val="0"/>
              </a:spcBef>
              <a:spcAft>
                <a:spcPts val="0"/>
              </a:spcAft>
            </a:pPr>
            <a:r>
              <a:rPr lang="en-US"/>
              <a:t>Input Stream</a:t>
            </a:r>
            <a:endParaRPr lang="en-US"/>
          </a:p>
        </p:txBody>
      </p:sp>
      <p:sp>
        <p:nvSpPr>
          <p:cNvPr id="21" name="Text Box 20"/>
          <p:cNvSpPr txBox="1"/>
          <p:nvPr/>
        </p:nvSpPr>
        <p:spPr>
          <a:xfrm>
            <a:off x="3025140" y="4721860"/>
            <a:ext cx="1744345" cy="284480"/>
          </a:xfrm>
          <a:prstGeom prst="rect">
            <a:avLst/>
          </a:prstGeom>
          <a:noFill/>
        </p:spPr>
        <p:txBody>
          <a:bodyPr wrap="square" rtlCol="0">
            <a:spAutoFit/>
          </a:bodyPr>
          <a:p>
            <a:pPr>
              <a:lnSpc>
                <a:spcPct val="70000"/>
              </a:lnSpc>
              <a:spcBef>
                <a:spcPts val="0"/>
              </a:spcBef>
              <a:spcAft>
                <a:spcPts val="0"/>
              </a:spcAft>
            </a:pPr>
            <a:r>
              <a:rPr lang="en-US"/>
              <a:t>Stream Hub</a:t>
            </a:r>
            <a:endParaRPr lang="en-US"/>
          </a:p>
        </p:txBody>
      </p:sp>
      <p:sp>
        <p:nvSpPr>
          <p:cNvPr id="24" name="Text Box 23"/>
          <p:cNvSpPr txBox="1"/>
          <p:nvPr/>
        </p:nvSpPr>
        <p:spPr>
          <a:xfrm>
            <a:off x="3372485" y="2080260"/>
            <a:ext cx="781685" cy="275590"/>
          </a:xfrm>
          <a:prstGeom prst="rect">
            <a:avLst/>
          </a:prstGeom>
          <a:noFill/>
          <a:ln>
            <a:solidFill>
              <a:schemeClr val="tx1"/>
            </a:solidFill>
          </a:ln>
        </p:spPr>
        <p:txBody>
          <a:bodyPr wrap="square" rtlCol="0">
            <a:spAutoFit/>
          </a:bodyPr>
          <a:p>
            <a:r>
              <a:rPr lang="en-US" sz="1200"/>
              <a:t>Monitor</a:t>
            </a:r>
            <a:endParaRPr lang="en-US" sz="1200"/>
          </a:p>
        </p:txBody>
      </p:sp>
      <p:sp>
        <p:nvSpPr>
          <p:cNvPr id="25" name="Text Box 24"/>
          <p:cNvSpPr txBox="1"/>
          <p:nvPr/>
        </p:nvSpPr>
        <p:spPr>
          <a:xfrm>
            <a:off x="3347720" y="2664460"/>
            <a:ext cx="826135" cy="275590"/>
          </a:xfrm>
          <a:prstGeom prst="rect">
            <a:avLst/>
          </a:prstGeom>
          <a:noFill/>
          <a:ln>
            <a:solidFill>
              <a:schemeClr val="tx1"/>
            </a:solidFill>
          </a:ln>
        </p:spPr>
        <p:txBody>
          <a:bodyPr wrap="square" rtlCol="0">
            <a:spAutoFit/>
          </a:bodyPr>
          <a:p>
            <a:r>
              <a:rPr lang="en-US" sz="1200"/>
              <a:t>Collector</a:t>
            </a:r>
            <a:endParaRPr lang="en-US" sz="1200"/>
          </a:p>
        </p:txBody>
      </p:sp>
      <p:sp>
        <p:nvSpPr>
          <p:cNvPr id="26" name="Text Box 25"/>
          <p:cNvSpPr txBox="1"/>
          <p:nvPr/>
        </p:nvSpPr>
        <p:spPr>
          <a:xfrm>
            <a:off x="3350260" y="3334385"/>
            <a:ext cx="826135" cy="229870"/>
          </a:xfrm>
          <a:prstGeom prst="rect">
            <a:avLst/>
          </a:prstGeom>
          <a:noFill/>
          <a:ln>
            <a:solidFill>
              <a:schemeClr val="tx1"/>
            </a:solidFill>
          </a:ln>
        </p:spPr>
        <p:txBody>
          <a:bodyPr wrap="square" rtlCol="0">
            <a:spAutoFit/>
          </a:bodyPr>
          <a:p>
            <a:r>
              <a:rPr lang="en-US" sz="900"/>
              <a:t>Transformer</a:t>
            </a:r>
            <a:endParaRPr lang="en-US" sz="900"/>
          </a:p>
        </p:txBody>
      </p:sp>
      <p:sp>
        <p:nvSpPr>
          <p:cNvPr id="28" name="Text Box 27"/>
          <p:cNvSpPr txBox="1"/>
          <p:nvPr/>
        </p:nvSpPr>
        <p:spPr>
          <a:xfrm>
            <a:off x="3350260" y="4005580"/>
            <a:ext cx="826135" cy="337185"/>
          </a:xfrm>
          <a:prstGeom prst="rect">
            <a:avLst/>
          </a:prstGeom>
          <a:noFill/>
          <a:ln>
            <a:solidFill>
              <a:schemeClr val="tx1"/>
            </a:solidFill>
          </a:ln>
        </p:spPr>
        <p:txBody>
          <a:bodyPr wrap="square" rtlCol="0">
            <a:spAutoFit/>
          </a:bodyPr>
          <a:p>
            <a:r>
              <a:rPr lang="en-US" sz="900"/>
              <a:t>Stream.csv</a:t>
            </a:r>
            <a:endParaRPr lang="en-US" sz="900"/>
          </a:p>
          <a:p>
            <a:r>
              <a:rPr lang="en-US" sz="700"/>
              <a:t>(Working File)</a:t>
            </a:r>
            <a:endParaRPr lang="en-US" sz="700"/>
          </a:p>
        </p:txBody>
      </p:sp>
      <p:cxnSp>
        <p:nvCxnSpPr>
          <p:cNvPr id="29" name="Straight Arrow Connector 28"/>
          <p:cNvCxnSpPr>
            <a:stCxn id="24" idx="2"/>
            <a:endCxn id="25" idx="0"/>
          </p:cNvCxnSpPr>
          <p:nvPr/>
        </p:nvCxnSpPr>
        <p:spPr>
          <a:xfrm flipH="1">
            <a:off x="3761105" y="2355850"/>
            <a:ext cx="2540" cy="30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2"/>
            <a:endCxn id="26" idx="0"/>
          </p:cNvCxnSpPr>
          <p:nvPr/>
        </p:nvCxnSpPr>
        <p:spPr>
          <a:xfrm>
            <a:off x="3761105" y="2940050"/>
            <a:ext cx="2540" cy="394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2"/>
            <a:endCxn id="28" idx="0"/>
          </p:cNvCxnSpPr>
          <p:nvPr/>
        </p:nvCxnSpPr>
        <p:spPr>
          <a:xfrm>
            <a:off x="3763645" y="3564255"/>
            <a:ext cx="0" cy="44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 Box 69"/>
          <p:cNvSpPr txBox="1"/>
          <p:nvPr/>
        </p:nvSpPr>
        <p:spPr>
          <a:xfrm>
            <a:off x="4962525" y="2080260"/>
            <a:ext cx="1631950" cy="460375"/>
          </a:xfrm>
          <a:prstGeom prst="rect">
            <a:avLst/>
          </a:prstGeom>
          <a:noFill/>
          <a:ln>
            <a:solidFill>
              <a:schemeClr val="tx1"/>
            </a:solidFill>
          </a:ln>
        </p:spPr>
        <p:txBody>
          <a:bodyPr wrap="square" rtlCol="0">
            <a:spAutoFit/>
          </a:bodyPr>
          <a:p>
            <a:pPr algn="dist"/>
            <a:r>
              <a:rPr lang="en-US" sz="1200"/>
              <a:t>Working Storage</a:t>
            </a:r>
            <a:endParaRPr lang="en-US" sz="1200"/>
          </a:p>
          <a:p>
            <a:pPr algn="ctr"/>
            <a:r>
              <a:rPr lang="en-US" sz="1200"/>
              <a:t>(Window Data)</a:t>
            </a:r>
            <a:endParaRPr lang="en-US" sz="1200"/>
          </a:p>
        </p:txBody>
      </p:sp>
      <p:sp>
        <p:nvSpPr>
          <p:cNvPr id="71" name="Text Box 70"/>
          <p:cNvSpPr txBox="1"/>
          <p:nvPr/>
        </p:nvSpPr>
        <p:spPr>
          <a:xfrm>
            <a:off x="5687695" y="3418205"/>
            <a:ext cx="1417320" cy="935355"/>
          </a:xfrm>
          <a:prstGeom prst="rect">
            <a:avLst/>
          </a:prstGeom>
          <a:noFill/>
          <a:ln>
            <a:solidFill>
              <a:schemeClr val="tx1"/>
            </a:solidFill>
          </a:ln>
        </p:spPr>
        <p:txBody>
          <a:bodyPr wrap="square" rtlCol="0">
            <a:spAutoFit/>
          </a:bodyPr>
          <a:p>
            <a:pPr algn="dist">
              <a:lnSpc>
                <a:spcPct val="110000"/>
              </a:lnSpc>
            </a:pPr>
            <a:r>
              <a:rPr lang="en-US" sz="1200"/>
              <a:t>Meta Storage</a:t>
            </a:r>
            <a:endParaRPr lang="en-US" sz="1200"/>
          </a:p>
          <a:p>
            <a:pPr algn="ctr">
              <a:lnSpc>
                <a:spcPct val="110000"/>
              </a:lnSpc>
            </a:pPr>
            <a:r>
              <a:rPr lang="en-US" sz="1200"/>
              <a:t>(Dimensions)</a:t>
            </a:r>
            <a:endParaRPr lang="en-US" sz="1200"/>
          </a:p>
          <a:p>
            <a:pPr algn="ctr">
              <a:lnSpc>
                <a:spcPct val="110000"/>
              </a:lnSpc>
            </a:pPr>
            <a:r>
              <a:rPr lang="en-US" sz="1200"/>
              <a:t>(Properties)</a:t>
            </a:r>
            <a:endParaRPr lang="en-US" sz="1200"/>
          </a:p>
          <a:p>
            <a:pPr algn="ctr">
              <a:lnSpc>
                <a:spcPct val="110000"/>
              </a:lnSpc>
            </a:pPr>
            <a:r>
              <a:rPr lang="en-US" sz="1400"/>
              <a:t>(Schema)</a:t>
            </a:r>
            <a:endParaRPr lang="en-US" sz="1400"/>
          </a:p>
        </p:txBody>
      </p:sp>
      <p:cxnSp>
        <p:nvCxnSpPr>
          <p:cNvPr id="72" name="Straight Arrow Connector 71"/>
          <p:cNvCxnSpPr>
            <a:endCxn id="74" idx="2"/>
          </p:cNvCxnSpPr>
          <p:nvPr/>
        </p:nvCxnSpPr>
        <p:spPr>
          <a:xfrm flipV="1">
            <a:off x="5143500" y="4275455"/>
            <a:ext cx="0" cy="8299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3" name="Text Box 72"/>
          <p:cNvSpPr txBox="1"/>
          <p:nvPr/>
        </p:nvSpPr>
        <p:spPr>
          <a:xfrm>
            <a:off x="4176395" y="5139690"/>
            <a:ext cx="2584450" cy="284480"/>
          </a:xfrm>
          <a:prstGeom prst="rect">
            <a:avLst/>
          </a:prstGeom>
          <a:noFill/>
        </p:spPr>
        <p:txBody>
          <a:bodyPr wrap="square" rtlCol="0">
            <a:spAutoFit/>
          </a:bodyPr>
          <a:p>
            <a:pPr>
              <a:lnSpc>
                <a:spcPct val="70000"/>
              </a:lnSpc>
              <a:spcBef>
                <a:spcPts val="0"/>
              </a:spcBef>
              <a:spcAft>
                <a:spcPts val="0"/>
              </a:spcAft>
            </a:pPr>
            <a:r>
              <a:rPr lang="en-US"/>
              <a:t>Model Instance (.xml)</a:t>
            </a:r>
            <a:endParaRPr lang="en-US"/>
          </a:p>
        </p:txBody>
      </p:sp>
      <p:sp>
        <p:nvSpPr>
          <p:cNvPr id="74" name="Rectangles 73"/>
          <p:cNvSpPr/>
          <p:nvPr/>
        </p:nvSpPr>
        <p:spPr>
          <a:xfrm>
            <a:off x="5052695" y="3496310"/>
            <a:ext cx="181610" cy="7791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800"/>
              <a:t>Parser</a:t>
            </a:r>
            <a:endParaRPr lang="en-US" sz="800"/>
          </a:p>
        </p:txBody>
      </p:sp>
      <p:cxnSp>
        <p:nvCxnSpPr>
          <p:cNvPr id="75" name="Straight Arrow Connector 74"/>
          <p:cNvCxnSpPr>
            <a:stCxn id="71" idx="1"/>
            <a:endCxn id="74" idx="3"/>
          </p:cNvCxnSpPr>
          <p:nvPr/>
        </p:nvCxnSpPr>
        <p:spPr>
          <a:xfrm flipH="1">
            <a:off x="5234305" y="3886200"/>
            <a:ext cx="453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 Box 75"/>
          <p:cNvSpPr txBox="1"/>
          <p:nvPr/>
        </p:nvSpPr>
        <p:spPr>
          <a:xfrm>
            <a:off x="7557770" y="1924685"/>
            <a:ext cx="1631950" cy="460375"/>
          </a:xfrm>
          <a:prstGeom prst="rect">
            <a:avLst/>
          </a:prstGeom>
          <a:noFill/>
          <a:ln>
            <a:solidFill>
              <a:schemeClr val="tx1"/>
            </a:solidFill>
          </a:ln>
        </p:spPr>
        <p:txBody>
          <a:bodyPr wrap="square" rtlCol="0">
            <a:spAutoFit/>
          </a:bodyPr>
          <a:p>
            <a:pPr algn="ctr"/>
            <a:r>
              <a:rPr lang="en-US" sz="1200"/>
              <a:t>Summary Storage</a:t>
            </a:r>
            <a:endParaRPr lang="en-US" sz="1200"/>
          </a:p>
          <a:p>
            <a:pPr algn="ctr"/>
            <a:r>
              <a:rPr lang="en-US" sz="1200"/>
              <a:t>(Over All Results)</a:t>
            </a:r>
            <a:endParaRPr lang="en-US" sz="1200"/>
          </a:p>
        </p:txBody>
      </p:sp>
      <p:sp>
        <p:nvSpPr>
          <p:cNvPr id="77" name="Text Box 76"/>
          <p:cNvSpPr txBox="1"/>
          <p:nvPr/>
        </p:nvSpPr>
        <p:spPr>
          <a:xfrm>
            <a:off x="7557770" y="2779395"/>
            <a:ext cx="1779905" cy="1137285"/>
          </a:xfrm>
          <a:prstGeom prst="rect">
            <a:avLst/>
          </a:prstGeom>
          <a:solidFill>
            <a:schemeClr val="accent2">
              <a:lumMod val="20000"/>
              <a:lumOff val="80000"/>
            </a:schemeClr>
          </a:solidFill>
          <a:ln>
            <a:solidFill>
              <a:schemeClr val="tx1"/>
            </a:solidFill>
          </a:ln>
        </p:spPr>
        <p:txBody>
          <a:bodyPr wrap="square" rtlCol="0">
            <a:spAutoFit/>
          </a:bodyPr>
          <a:p>
            <a:pPr algn="ctr"/>
            <a:r>
              <a:rPr lang="en-US" sz="1800"/>
              <a:t>Processor</a:t>
            </a:r>
            <a:endParaRPr lang="en-US" sz="1800"/>
          </a:p>
          <a:p>
            <a:pPr marL="228600" indent="-228600" algn="l">
              <a:buAutoNum type="arabicPeriod"/>
            </a:pPr>
            <a:r>
              <a:rPr lang="en-US" sz="1000"/>
              <a:t>Dimensional Processing</a:t>
            </a:r>
            <a:endParaRPr lang="en-US" sz="1000"/>
          </a:p>
          <a:p>
            <a:pPr marL="228600" indent="-228600" algn="l">
              <a:buAutoNum type="arabicPeriod"/>
            </a:pPr>
            <a:r>
              <a:rPr lang="en-US" sz="1000"/>
              <a:t>Window Processing</a:t>
            </a:r>
            <a:endParaRPr lang="en-US" sz="1000"/>
          </a:p>
          <a:p>
            <a:pPr marL="228600" indent="-228600" algn="l">
              <a:buAutoNum type="arabicPeriod"/>
            </a:pPr>
            <a:r>
              <a:rPr lang="en-US" sz="1000"/>
              <a:t>Stream Processing</a:t>
            </a:r>
            <a:endParaRPr lang="en-US" sz="1000"/>
          </a:p>
          <a:p>
            <a:pPr marL="228600" indent="-228600" algn="l">
              <a:buAutoNum type="arabicPeriod"/>
            </a:pPr>
            <a:r>
              <a:rPr lang="en-US" sz="1000"/>
              <a:t>Cube Processing</a:t>
            </a:r>
            <a:endParaRPr lang="en-US" sz="1000"/>
          </a:p>
          <a:p>
            <a:pPr marL="228600" indent="-228600" algn="l">
              <a:buAutoNum type="arabicPeriod"/>
            </a:pPr>
            <a:r>
              <a:rPr lang="en-US" sz="1000"/>
              <a:t>Query Processing</a:t>
            </a:r>
            <a:endParaRPr lang="en-US" sz="1000"/>
          </a:p>
        </p:txBody>
      </p:sp>
      <p:sp>
        <p:nvSpPr>
          <p:cNvPr id="78" name="Text Box 77"/>
          <p:cNvSpPr txBox="1"/>
          <p:nvPr/>
        </p:nvSpPr>
        <p:spPr>
          <a:xfrm>
            <a:off x="7558405" y="4077970"/>
            <a:ext cx="1631950" cy="275590"/>
          </a:xfrm>
          <a:prstGeom prst="rect">
            <a:avLst/>
          </a:prstGeom>
          <a:noFill/>
          <a:ln>
            <a:solidFill>
              <a:schemeClr val="tx1"/>
            </a:solidFill>
          </a:ln>
        </p:spPr>
        <p:txBody>
          <a:bodyPr wrap="square" rtlCol="0">
            <a:spAutoFit/>
          </a:bodyPr>
          <a:p>
            <a:pPr algn="ctr"/>
            <a:r>
              <a:rPr lang="en-US" sz="1200"/>
              <a:t>Query Repository</a:t>
            </a:r>
            <a:endParaRPr lang="en-US" sz="1200"/>
          </a:p>
        </p:txBody>
      </p:sp>
      <p:cxnSp>
        <p:nvCxnSpPr>
          <p:cNvPr id="79" name="Straight Arrow Connector 78"/>
          <p:cNvCxnSpPr/>
          <p:nvPr/>
        </p:nvCxnSpPr>
        <p:spPr>
          <a:xfrm flipV="1">
            <a:off x="8373745" y="4353560"/>
            <a:ext cx="0" cy="8299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0" name="Text Box 79"/>
          <p:cNvSpPr txBox="1"/>
          <p:nvPr/>
        </p:nvSpPr>
        <p:spPr>
          <a:xfrm>
            <a:off x="7392670" y="5196840"/>
            <a:ext cx="1961515" cy="219710"/>
          </a:xfrm>
          <a:prstGeom prst="rect">
            <a:avLst/>
          </a:prstGeom>
          <a:noFill/>
        </p:spPr>
        <p:txBody>
          <a:bodyPr wrap="square" rtlCol="0">
            <a:spAutoFit/>
          </a:bodyPr>
          <a:p>
            <a:pPr>
              <a:lnSpc>
                <a:spcPct val="70000"/>
              </a:lnSpc>
              <a:spcBef>
                <a:spcPts val="0"/>
              </a:spcBef>
              <a:spcAft>
                <a:spcPts val="0"/>
              </a:spcAft>
            </a:pPr>
            <a:r>
              <a:rPr lang="en-US" sz="1200"/>
              <a:t>User Pre-Defined Queries</a:t>
            </a:r>
            <a:endParaRPr lang="en-US" sz="1200"/>
          </a:p>
        </p:txBody>
      </p:sp>
      <p:sp>
        <p:nvSpPr>
          <p:cNvPr id="81" name="Right Arrow 80"/>
          <p:cNvSpPr/>
          <p:nvPr/>
        </p:nvSpPr>
        <p:spPr>
          <a:xfrm>
            <a:off x="4259580" y="3145155"/>
            <a:ext cx="589280" cy="15875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2" name="Text Box 81"/>
          <p:cNvSpPr txBox="1"/>
          <p:nvPr/>
        </p:nvSpPr>
        <p:spPr>
          <a:xfrm>
            <a:off x="6322695" y="2664460"/>
            <a:ext cx="782320" cy="398780"/>
          </a:xfrm>
          <a:prstGeom prst="rect">
            <a:avLst/>
          </a:prstGeom>
          <a:noFill/>
        </p:spPr>
        <p:txBody>
          <a:bodyPr wrap="square" rtlCol="0">
            <a:spAutoFit/>
          </a:bodyPr>
          <a:p>
            <a:r>
              <a:rPr lang="en-US" sz="1000">
                <a:sym typeface="+mn-ea"/>
              </a:rPr>
              <a:t>(@Event)</a:t>
            </a:r>
            <a:endParaRPr lang="en-US" sz="1000"/>
          </a:p>
          <a:p>
            <a:endParaRPr lang="en-US" sz="1000"/>
          </a:p>
        </p:txBody>
      </p:sp>
      <p:sp>
        <p:nvSpPr>
          <p:cNvPr id="83" name="Right Arrow 82"/>
          <p:cNvSpPr/>
          <p:nvPr/>
        </p:nvSpPr>
        <p:spPr>
          <a:xfrm rot="2400000">
            <a:off x="9534525" y="4005580"/>
            <a:ext cx="589280" cy="15875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5" name="Down Arrow 84"/>
          <p:cNvSpPr/>
          <p:nvPr/>
        </p:nvSpPr>
        <p:spPr>
          <a:xfrm>
            <a:off x="10532110" y="5436870"/>
            <a:ext cx="135890" cy="476250"/>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6" name="Text Box 85"/>
          <p:cNvSpPr txBox="1"/>
          <p:nvPr/>
        </p:nvSpPr>
        <p:spPr>
          <a:xfrm>
            <a:off x="10123805" y="5913120"/>
            <a:ext cx="1961515" cy="219710"/>
          </a:xfrm>
          <a:prstGeom prst="rect">
            <a:avLst/>
          </a:prstGeom>
          <a:noFill/>
        </p:spPr>
        <p:txBody>
          <a:bodyPr wrap="square" rtlCol="0">
            <a:spAutoFit/>
          </a:bodyPr>
          <a:p>
            <a:pPr>
              <a:lnSpc>
                <a:spcPct val="70000"/>
              </a:lnSpc>
              <a:spcBef>
                <a:spcPts val="0"/>
              </a:spcBef>
              <a:spcAft>
                <a:spcPts val="0"/>
              </a:spcAft>
            </a:pPr>
            <a:r>
              <a:rPr lang="en-US" sz="1200"/>
              <a:t>Output Stream</a:t>
            </a:r>
            <a:endParaRPr lang="en-US" sz="1200"/>
          </a:p>
        </p:txBody>
      </p:sp>
      <p:cxnSp>
        <p:nvCxnSpPr>
          <p:cNvPr id="87" name="Elbow Connector 86"/>
          <p:cNvCxnSpPr>
            <a:stCxn id="70" idx="3"/>
          </p:cNvCxnSpPr>
          <p:nvPr/>
        </p:nvCxnSpPr>
        <p:spPr>
          <a:xfrm>
            <a:off x="6594475" y="2310765"/>
            <a:ext cx="928370" cy="85725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8" name="Straight Arrow Connector 87"/>
          <p:cNvCxnSpPr>
            <a:endCxn id="76" idx="2"/>
          </p:cNvCxnSpPr>
          <p:nvPr/>
        </p:nvCxnSpPr>
        <p:spPr>
          <a:xfrm flipV="1">
            <a:off x="8373745" y="2385060"/>
            <a:ext cx="0" cy="3638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9" name="Text Box 88"/>
          <p:cNvSpPr txBox="1"/>
          <p:nvPr/>
        </p:nvSpPr>
        <p:spPr>
          <a:xfrm>
            <a:off x="8477885" y="2385060"/>
            <a:ext cx="782320" cy="398780"/>
          </a:xfrm>
          <a:prstGeom prst="rect">
            <a:avLst/>
          </a:prstGeom>
          <a:noFill/>
        </p:spPr>
        <p:txBody>
          <a:bodyPr wrap="square" rtlCol="0">
            <a:spAutoFit/>
          </a:bodyPr>
          <a:p>
            <a:r>
              <a:rPr lang="en-US" sz="1000">
                <a:sym typeface="+mn-ea"/>
              </a:rPr>
              <a:t>(update)</a:t>
            </a:r>
            <a:endParaRPr lang="en-US" sz="1000"/>
          </a:p>
          <a:p>
            <a:endParaRPr lang="en-US" sz="1000"/>
          </a:p>
        </p:txBody>
      </p:sp>
      <p:cxnSp>
        <p:nvCxnSpPr>
          <p:cNvPr id="90" name="Straight Arrow Connector 89"/>
          <p:cNvCxnSpPr/>
          <p:nvPr/>
        </p:nvCxnSpPr>
        <p:spPr>
          <a:xfrm flipV="1">
            <a:off x="8373110" y="3886200"/>
            <a:ext cx="0" cy="1797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1" name="Right Arrow 90"/>
          <p:cNvSpPr/>
          <p:nvPr/>
        </p:nvSpPr>
        <p:spPr>
          <a:xfrm rot="20340000">
            <a:off x="9561195" y="2640965"/>
            <a:ext cx="589280" cy="15875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2" name="Text Box 91"/>
          <p:cNvSpPr txBox="1"/>
          <p:nvPr/>
        </p:nvSpPr>
        <p:spPr>
          <a:xfrm>
            <a:off x="10159365" y="2444750"/>
            <a:ext cx="998220" cy="219710"/>
          </a:xfrm>
          <a:prstGeom prst="rect">
            <a:avLst/>
          </a:prstGeom>
          <a:noFill/>
        </p:spPr>
        <p:txBody>
          <a:bodyPr wrap="square" rtlCol="0">
            <a:spAutoFit/>
          </a:bodyPr>
          <a:p>
            <a:pPr>
              <a:lnSpc>
                <a:spcPct val="70000"/>
              </a:lnSpc>
              <a:spcBef>
                <a:spcPts val="0"/>
              </a:spcBef>
              <a:spcAft>
                <a:spcPts val="0"/>
              </a:spcAft>
            </a:pPr>
            <a:r>
              <a:rPr lang="en-US" sz="1200"/>
              <a:t>Analytics</a:t>
            </a:r>
            <a:endParaRPr lang="en-US" sz="1200"/>
          </a:p>
        </p:txBody>
      </p:sp>
      <p:sp>
        <p:nvSpPr>
          <p:cNvPr id="93" name="Up Arrow 92"/>
          <p:cNvSpPr/>
          <p:nvPr/>
        </p:nvSpPr>
        <p:spPr>
          <a:xfrm>
            <a:off x="10573385" y="3070860"/>
            <a:ext cx="170180" cy="554990"/>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7"/>
          <p:cNvGrpSpPr/>
          <p:nvPr/>
        </p:nvGrpSpPr>
        <p:grpSpPr>
          <a:xfrm>
            <a:off x="1524000" y="431800"/>
            <a:ext cx="1012952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581" name="文本框 6"/>
          <p:cNvSpPr txBox="1"/>
          <p:nvPr/>
        </p:nvSpPr>
        <p:spPr>
          <a:xfrm>
            <a:off x="1524000" y="414020"/>
            <a:ext cx="1880870" cy="521970"/>
          </a:xfrm>
          <a:prstGeom prst="rect">
            <a:avLst/>
          </a:prstGeom>
          <a:noFill/>
          <a:ln w="9525">
            <a:noFill/>
          </a:ln>
        </p:spPr>
        <p:txBody>
          <a:bodyPr wrap="square" anchor="t">
            <a:spAutoFit/>
          </a:bodyPr>
          <a:p>
            <a:pPr algn="ctr"/>
            <a:r>
              <a:rPr lang="en-US" altLang="zh-CN" sz="1400" b="1" dirty="0">
                <a:solidFill>
                  <a:schemeClr val="bg1"/>
                </a:solidFill>
                <a:latin typeface="Microsoft YaHei" panose="020B0503020204020204" pitchFamily="34" charset="-122"/>
                <a:ea typeface="Microsoft YaHei" panose="020B0503020204020204" pitchFamily="34" charset="-122"/>
              </a:rPr>
              <a:t>Functional Components</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9" name="直角三角形 8"/>
          <p:cNvSpPr/>
          <p:nvPr/>
        </p:nvSpPr>
        <p:spPr>
          <a:xfrm flipH="1">
            <a:off x="7854950" y="4286250"/>
            <a:ext cx="4337050" cy="2571750"/>
          </a:xfrm>
          <a:prstGeom prst="rtTriangle">
            <a:avLst/>
          </a:prstGeom>
          <a:solidFill>
            <a:srgbClr val="255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prstClr val="white"/>
              </a:solidFill>
              <a:effectLst/>
              <a:uLnTx/>
              <a:uFillTx/>
              <a:latin typeface="+mn-lt"/>
              <a:ea typeface="+mn-ea"/>
              <a:cs typeface="+mn-cs"/>
            </a:endParaRPr>
          </a:p>
        </p:txBody>
      </p:sp>
      <p:sp>
        <p:nvSpPr>
          <p:cNvPr id="24588" name="文本框 14"/>
          <p:cNvSpPr txBox="1"/>
          <p:nvPr/>
        </p:nvSpPr>
        <p:spPr>
          <a:xfrm>
            <a:off x="9394825" y="6060758"/>
            <a:ext cx="2797175" cy="398780"/>
          </a:xfrm>
          <a:prstGeom prst="rect">
            <a:avLst/>
          </a:prstGeom>
          <a:noFill/>
          <a:ln w="9525">
            <a:noFill/>
          </a:ln>
        </p:spPr>
        <p:txBody>
          <a:bodyPr anchor="t">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What Are These?</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sp>
        <p:nvSpPr>
          <p:cNvPr id="24589" name="文本框 15"/>
          <p:cNvSpPr txBox="1"/>
          <p:nvPr/>
        </p:nvSpPr>
        <p:spPr>
          <a:xfrm>
            <a:off x="2101215" y="1252855"/>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01</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24590" name="Content Placeholder 2"/>
          <p:cNvSpPr txBox="1"/>
          <p:nvPr/>
        </p:nvSpPr>
        <p:spPr>
          <a:xfrm>
            <a:off x="2864485" y="1350010"/>
            <a:ext cx="8898255" cy="441325"/>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Stream Hub: Does the Data Collection and Ingestion to the Stream Processing System</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
        <p:nvSpPr>
          <p:cNvPr id="2" name="文本框 15"/>
          <p:cNvSpPr txBox="1"/>
          <p:nvPr/>
        </p:nvSpPr>
        <p:spPr>
          <a:xfrm>
            <a:off x="2101215" y="2090420"/>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02</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3" name="Content Placeholder 2"/>
          <p:cNvSpPr txBox="1"/>
          <p:nvPr/>
        </p:nvSpPr>
        <p:spPr>
          <a:xfrm>
            <a:off x="2864485" y="2187575"/>
            <a:ext cx="8898255" cy="798830"/>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Meta Storage: It is the Storage Space for the Meta Model of the system</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Includes, Schema of DWH, Window, Stream, Query and Cube Properties</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
        <p:nvSpPr>
          <p:cNvPr id="7" name="文本框 15"/>
          <p:cNvSpPr txBox="1"/>
          <p:nvPr/>
        </p:nvSpPr>
        <p:spPr>
          <a:xfrm>
            <a:off x="2101215" y="3032125"/>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03</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8" name="Content Placeholder 2"/>
          <p:cNvSpPr txBox="1"/>
          <p:nvPr/>
        </p:nvSpPr>
        <p:spPr>
          <a:xfrm>
            <a:off x="2864485" y="3129280"/>
            <a:ext cx="8898255" cy="798830"/>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Working Storage: (In-memory Transient Data), Storage Space for current window Data. Useful for Processor to Perform Query Processing.</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
        <p:nvSpPr>
          <p:cNvPr id="15" name="文本框 15"/>
          <p:cNvSpPr txBox="1"/>
          <p:nvPr/>
        </p:nvSpPr>
        <p:spPr>
          <a:xfrm>
            <a:off x="2101215" y="3846195"/>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04</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16" name="Content Placeholder 2"/>
          <p:cNvSpPr txBox="1"/>
          <p:nvPr/>
        </p:nvSpPr>
        <p:spPr>
          <a:xfrm>
            <a:off x="2864485" y="3943350"/>
            <a:ext cx="8898255" cy="798830"/>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Summary Storage: Frequently Updating Storage Space for overall result and computations by previous data. Holds summary of till seen data.</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7"/>
          <p:cNvGrpSpPr/>
          <p:nvPr/>
        </p:nvGrpSpPr>
        <p:grpSpPr>
          <a:xfrm>
            <a:off x="1524000" y="431800"/>
            <a:ext cx="1012952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581" name="文本框 6"/>
          <p:cNvSpPr txBox="1"/>
          <p:nvPr/>
        </p:nvSpPr>
        <p:spPr>
          <a:xfrm>
            <a:off x="1524000" y="414020"/>
            <a:ext cx="1880870" cy="521970"/>
          </a:xfrm>
          <a:prstGeom prst="rect">
            <a:avLst/>
          </a:prstGeom>
          <a:noFill/>
          <a:ln w="9525">
            <a:noFill/>
          </a:ln>
        </p:spPr>
        <p:txBody>
          <a:bodyPr wrap="square" anchor="t">
            <a:spAutoFit/>
          </a:bodyPr>
          <a:p>
            <a:pPr algn="ctr"/>
            <a:r>
              <a:rPr lang="en-US" altLang="zh-CN" sz="1400" b="1" dirty="0">
                <a:solidFill>
                  <a:schemeClr val="bg1"/>
                </a:solidFill>
                <a:latin typeface="Microsoft YaHei" panose="020B0503020204020204" pitchFamily="34" charset="-122"/>
                <a:ea typeface="Microsoft YaHei" panose="020B0503020204020204" pitchFamily="34" charset="-122"/>
              </a:rPr>
              <a:t>Functional Components</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9" name="直角三角形 8"/>
          <p:cNvSpPr/>
          <p:nvPr/>
        </p:nvSpPr>
        <p:spPr>
          <a:xfrm flipH="1">
            <a:off x="7854950" y="4286250"/>
            <a:ext cx="4337050" cy="2571750"/>
          </a:xfrm>
          <a:prstGeom prst="rtTriangle">
            <a:avLst/>
          </a:prstGeom>
          <a:solidFill>
            <a:srgbClr val="255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prstClr val="white"/>
              </a:solidFill>
              <a:effectLst/>
              <a:uLnTx/>
              <a:uFillTx/>
              <a:latin typeface="+mn-lt"/>
              <a:ea typeface="+mn-ea"/>
              <a:cs typeface="+mn-cs"/>
            </a:endParaRPr>
          </a:p>
        </p:txBody>
      </p:sp>
      <p:sp>
        <p:nvSpPr>
          <p:cNvPr id="24588" name="文本框 14"/>
          <p:cNvSpPr txBox="1"/>
          <p:nvPr/>
        </p:nvSpPr>
        <p:spPr>
          <a:xfrm>
            <a:off x="9394825" y="6060758"/>
            <a:ext cx="2797175" cy="398780"/>
          </a:xfrm>
          <a:prstGeom prst="rect">
            <a:avLst/>
          </a:prstGeom>
          <a:noFill/>
          <a:ln w="9525">
            <a:noFill/>
          </a:ln>
        </p:spPr>
        <p:txBody>
          <a:bodyPr anchor="t">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What AreThese?</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sp>
        <p:nvSpPr>
          <p:cNvPr id="24589" name="文本框 15"/>
          <p:cNvSpPr txBox="1"/>
          <p:nvPr/>
        </p:nvSpPr>
        <p:spPr>
          <a:xfrm>
            <a:off x="2101215" y="1252855"/>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05</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24590" name="Content Placeholder 2"/>
          <p:cNvSpPr txBox="1"/>
          <p:nvPr/>
        </p:nvSpPr>
        <p:spPr>
          <a:xfrm>
            <a:off x="2864485" y="1350010"/>
            <a:ext cx="8898255" cy="583565"/>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Query Repository: User Defined - Stateful Queries. Helpful for Analytics team to get Aggregated Results everseen.</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
        <p:nvSpPr>
          <p:cNvPr id="2" name="文本框 15"/>
          <p:cNvSpPr txBox="1"/>
          <p:nvPr/>
        </p:nvSpPr>
        <p:spPr>
          <a:xfrm>
            <a:off x="2101215" y="2090420"/>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06</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3" name="Content Placeholder 2"/>
          <p:cNvSpPr txBox="1"/>
          <p:nvPr/>
        </p:nvSpPr>
        <p:spPr>
          <a:xfrm>
            <a:off x="2864485" y="2187575"/>
            <a:ext cx="8898255" cy="798830"/>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Processor: Initiallly does Dimensional, Window, Stream Processing from Meta Storage that generates and defines working storage, summary storage also defines Cuboid Properties. </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At each Time Click, does the Cube Processing and Query Processing &amp; Updates Summary Storage and Output Buffer.</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
        <p:nvSpPr>
          <p:cNvPr id="7" name="文本框 15"/>
          <p:cNvSpPr txBox="1"/>
          <p:nvPr/>
        </p:nvSpPr>
        <p:spPr>
          <a:xfrm>
            <a:off x="2101215" y="3512820"/>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07</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8" name="Content Placeholder 2"/>
          <p:cNvSpPr txBox="1"/>
          <p:nvPr/>
        </p:nvSpPr>
        <p:spPr>
          <a:xfrm>
            <a:off x="2864485" y="3609975"/>
            <a:ext cx="8898255" cy="798830"/>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Output Buffer: Stores window new data Items : Query Summary and Cuboid Summary for each window by including Timestamp. </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
        <p:nvSpPr>
          <p:cNvPr id="15" name="文本框 15"/>
          <p:cNvSpPr txBox="1"/>
          <p:nvPr/>
        </p:nvSpPr>
        <p:spPr>
          <a:xfrm>
            <a:off x="2101215" y="4326890"/>
            <a:ext cx="726440" cy="583565"/>
          </a:xfrm>
          <a:prstGeom prst="rect">
            <a:avLst/>
          </a:prstGeom>
          <a:noFill/>
          <a:ln w="9525">
            <a:noFill/>
          </a:ln>
        </p:spPr>
        <p:txBody>
          <a:bodyPr wrap="square" anchor="t">
            <a:spAutoFit/>
          </a:bodyPr>
          <a:p>
            <a:r>
              <a:rPr lang="en-US" altLang="zh-CN" sz="3200" b="1" dirty="0">
                <a:solidFill>
                  <a:srgbClr val="1B3661"/>
                </a:solidFill>
                <a:latin typeface="Microsoft YaHei" panose="020B0503020204020204" pitchFamily="34" charset="-122"/>
                <a:ea typeface="Microsoft YaHei" panose="020B0503020204020204" pitchFamily="34" charset="-122"/>
              </a:rPr>
              <a:t>08</a:t>
            </a:r>
            <a:endParaRPr lang="en-US" altLang="zh-CN" sz="3200" b="1" dirty="0">
              <a:solidFill>
                <a:srgbClr val="1B3661"/>
              </a:solidFill>
              <a:latin typeface="Microsoft YaHei" panose="020B0503020204020204" pitchFamily="34" charset="-122"/>
              <a:ea typeface="Microsoft YaHei" panose="020B0503020204020204" pitchFamily="34" charset="-122"/>
            </a:endParaRPr>
          </a:p>
        </p:txBody>
      </p:sp>
      <p:sp>
        <p:nvSpPr>
          <p:cNvPr id="16" name="Content Placeholder 2"/>
          <p:cNvSpPr txBox="1"/>
          <p:nvPr/>
        </p:nvSpPr>
        <p:spPr>
          <a:xfrm>
            <a:off x="2864485" y="4424045"/>
            <a:ext cx="8511540" cy="798830"/>
          </a:xfrm>
          <a:prstGeom prst="rect">
            <a:avLst/>
          </a:prstGeom>
          <a:noFill/>
          <a:ln w="9525">
            <a:noFill/>
          </a:ln>
        </p:spPr>
        <p:txBody>
          <a:bodyPr lIns="91262" tIns="45631" rIns="91262" bIns="45631" anchor="t"/>
          <a:p>
            <a:pPr>
              <a:spcBef>
                <a:spcPct val="20000"/>
              </a:spcBef>
              <a:buFont typeface="Arial" panose="020B0604020202020204" pitchFamily="34" charset="0"/>
            </a:pPr>
            <a:r>
              <a:rPr lang="en-US" altLang="zh-CN" sz="1600" b="1" dirty="0">
                <a:solidFill>
                  <a:srgbClr val="404040"/>
                </a:solidFill>
                <a:latin typeface="Microsoft YaHei" panose="020B0503020204020204" pitchFamily="34" charset="-122"/>
                <a:ea typeface="Microsoft YaHei" panose="020B0503020204020204" pitchFamily="34" charset="-122"/>
              </a:rPr>
              <a:t>Analytics: Users / Analytics Team able to view Aggregated and Dimensional Results from Summary and from output buffer can visualize the data within specified time range by user-friendly graphs.</a:t>
            </a:r>
            <a:endParaRPr lang="en-US" altLang="zh-CN" sz="1600" b="1" dirty="0">
              <a:solidFill>
                <a:srgbClr val="40404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7"/>
          <p:cNvGrpSpPr/>
          <p:nvPr/>
        </p:nvGrpSpPr>
        <p:grpSpPr>
          <a:xfrm>
            <a:off x="1524000" y="431800"/>
            <a:ext cx="1012952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581" name="文本框 6"/>
          <p:cNvSpPr txBox="1"/>
          <p:nvPr/>
        </p:nvSpPr>
        <p:spPr>
          <a:xfrm>
            <a:off x="1524000" y="414020"/>
            <a:ext cx="1880870" cy="521970"/>
          </a:xfrm>
          <a:prstGeom prst="rect">
            <a:avLst/>
          </a:prstGeom>
          <a:noFill/>
          <a:ln w="9525">
            <a:noFill/>
          </a:ln>
        </p:spPr>
        <p:txBody>
          <a:bodyPr wrap="square" anchor="t">
            <a:spAutoFit/>
          </a:bodyPr>
          <a:p>
            <a:pPr algn="ctr"/>
            <a:r>
              <a:rPr lang="en-US" altLang="zh-CN" sz="1400" b="1" dirty="0">
                <a:solidFill>
                  <a:schemeClr val="bg1"/>
                </a:solidFill>
                <a:latin typeface="Microsoft YaHei" panose="020B0503020204020204" pitchFamily="34" charset="-122"/>
                <a:ea typeface="Microsoft YaHei" panose="020B0503020204020204" pitchFamily="34" charset="-122"/>
              </a:rPr>
              <a:t>Query</a:t>
            </a:r>
            <a:endParaRPr lang="en-US" altLang="zh-CN" sz="1400" b="1" dirty="0">
              <a:solidFill>
                <a:schemeClr val="bg1"/>
              </a:solidFill>
              <a:latin typeface="Microsoft YaHei" panose="020B0503020204020204" pitchFamily="34" charset="-122"/>
              <a:ea typeface="Microsoft YaHei" panose="020B0503020204020204" pitchFamily="34" charset="-122"/>
            </a:endParaRPr>
          </a:p>
          <a:p>
            <a:pPr algn="ctr"/>
            <a:r>
              <a:rPr lang="en-US" altLang="zh-CN" sz="1400" b="1" dirty="0">
                <a:solidFill>
                  <a:schemeClr val="bg1"/>
                </a:solidFill>
                <a:latin typeface="Microsoft YaHei" panose="020B0503020204020204" pitchFamily="34" charset="-122"/>
                <a:ea typeface="Microsoft YaHei" panose="020B0503020204020204" pitchFamily="34" charset="-122"/>
              </a:rPr>
              <a:t>Processing</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10" name="Text Box 9"/>
          <p:cNvSpPr txBox="1"/>
          <p:nvPr/>
        </p:nvSpPr>
        <p:spPr>
          <a:xfrm>
            <a:off x="1540510" y="1264285"/>
            <a:ext cx="6164580" cy="4707890"/>
          </a:xfrm>
          <a:prstGeom prst="rect">
            <a:avLst/>
          </a:prstGeom>
          <a:noFill/>
        </p:spPr>
        <p:txBody>
          <a:bodyPr wrap="square" rtlCol="0">
            <a:spAutoFit/>
          </a:bodyPr>
          <a:p>
            <a:pPr marL="285750" indent="-285750" algn="just">
              <a:buFont typeface="Arial" panose="020B0604020202020204" pitchFamily="34" charset="0"/>
              <a:buChar char="•"/>
            </a:pPr>
            <a:r>
              <a:rPr lang="en-US" sz="2000"/>
              <a:t>After each clock tick we get the next window of data and generate base view on the current window (basically natural join on all dimentions).</a:t>
            </a:r>
            <a:endParaRPr lang="en-US" sz="2000"/>
          </a:p>
          <a:p>
            <a:pPr marL="285750" indent="-285750" algn="just">
              <a:buFont typeface="Arial" panose="020B0604020202020204" pitchFamily="34" charset="0"/>
              <a:buChar char="•"/>
            </a:pPr>
            <a:r>
              <a:rPr lang="en-US" sz="2000"/>
              <a:t>Then we run the user defined queries and queries required for cube generation, on the current window’s base view.</a:t>
            </a:r>
            <a:endParaRPr lang="en-US" sz="2000"/>
          </a:p>
          <a:p>
            <a:pPr marL="285750" indent="-285750" algn="just">
              <a:buFont typeface="Arial" panose="020B0604020202020204" pitchFamily="34" charset="0"/>
              <a:buChar char="•"/>
            </a:pPr>
            <a:r>
              <a:rPr lang="en-US" sz="2000"/>
              <a:t>For each query, we generate a result or summary table. </a:t>
            </a:r>
            <a:endParaRPr lang="en-US" sz="2000"/>
          </a:p>
          <a:p>
            <a:pPr marL="285750" indent="-285750" algn="just">
              <a:buFont typeface="Arial" panose="020B0604020202020204" pitchFamily="34" charset="0"/>
              <a:buChar char="•"/>
            </a:pPr>
            <a:r>
              <a:rPr lang="en-US" sz="2000"/>
              <a:t>We compare the result of the query with its respective result table and check if the row is already present in the result table. </a:t>
            </a:r>
            <a:endParaRPr lang="en-US" sz="2000"/>
          </a:p>
          <a:p>
            <a:pPr marL="285750" indent="-285750" algn="just">
              <a:buFont typeface="Arial" panose="020B0604020202020204" pitchFamily="34" charset="0"/>
              <a:buChar char="•"/>
            </a:pPr>
            <a:r>
              <a:rPr lang="en-US" sz="2000"/>
              <a:t>If its present we update the aggregate result. else, we insert it as a new row.</a:t>
            </a:r>
            <a:endParaRPr lang="en-US" sz="2000"/>
          </a:p>
          <a:p>
            <a:pPr marL="285750" indent="-285750" algn="just">
              <a:buFont typeface="Arial" panose="020B0604020202020204" pitchFamily="34" charset="0"/>
              <a:buChar char="•"/>
            </a:pPr>
            <a:r>
              <a:rPr lang="en-US" sz="2000"/>
              <a:t>We also maintain logs of each result table for each window ending up as output stream.</a:t>
            </a:r>
            <a:endParaRPr lang="en-US" sz="2000"/>
          </a:p>
        </p:txBody>
      </p:sp>
      <p:pic>
        <p:nvPicPr>
          <p:cNvPr id="11" name="Picture 10"/>
          <p:cNvPicPr>
            <a:picLocks noChangeAspect="1"/>
          </p:cNvPicPr>
          <p:nvPr/>
        </p:nvPicPr>
        <p:blipFill>
          <a:blip r:embed="rId1"/>
          <a:stretch>
            <a:fillRect/>
          </a:stretch>
        </p:blipFill>
        <p:spPr>
          <a:xfrm>
            <a:off x="7940675" y="1264285"/>
            <a:ext cx="4251325" cy="42659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7"/>
          <p:cNvGrpSpPr/>
          <p:nvPr/>
        </p:nvGrpSpPr>
        <p:grpSpPr>
          <a:xfrm>
            <a:off x="1524000" y="431800"/>
            <a:ext cx="1012952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581" name="文本框 6"/>
          <p:cNvSpPr txBox="1"/>
          <p:nvPr/>
        </p:nvSpPr>
        <p:spPr>
          <a:xfrm>
            <a:off x="1524000" y="414020"/>
            <a:ext cx="1880870" cy="521970"/>
          </a:xfrm>
          <a:prstGeom prst="rect">
            <a:avLst/>
          </a:prstGeom>
          <a:noFill/>
          <a:ln w="9525">
            <a:noFill/>
          </a:ln>
        </p:spPr>
        <p:txBody>
          <a:bodyPr wrap="square" anchor="t">
            <a:spAutoFit/>
          </a:bodyPr>
          <a:p>
            <a:pPr algn="ctr"/>
            <a:r>
              <a:rPr lang="en-US" altLang="zh-CN" sz="1400" b="1" dirty="0">
                <a:solidFill>
                  <a:schemeClr val="bg1"/>
                </a:solidFill>
                <a:latin typeface="Microsoft YaHei" panose="020B0503020204020204" pitchFamily="34" charset="-122"/>
                <a:ea typeface="Microsoft YaHei" panose="020B0503020204020204" pitchFamily="34" charset="-122"/>
              </a:rPr>
              <a:t>Cube</a:t>
            </a:r>
            <a:endParaRPr lang="en-US" altLang="zh-CN" sz="1400" b="1" dirty="0">
              <a:solidFill>
                <a:schemeClr val="bg1"/>
              </a:solidFill>
              <a:latin typeface="Microsoft YaHei" panose="020B0503020204020204" pitchFamily="34" charset="-122"/>
              <a:ea typeface="Microsoft YaHei" panose="020B0503020204020204" pitchFamily="34" charset="-122"/>
            </a:endParaRPr>
          </a:p>
          <a:p>
            <a:pPr algn="ctr"/>
            <a:r>
              <a:rPr lang="en-US" altLang="zh-CN" sz="1400" b="1" dirty="0">
                <a:solidFill>
                  <a:schemeClr val="bg1"/>
                </a:solidFill>
                <a:latin typeface="Microsoft YaHei" panose="020B0503020204020204" pitchFamily="34" charset="-122"/>
                <a:ea typeface="Microsoft YaHei" panose="020B0503020204020204" pitchFamily="34" charset="-122"/>
              </a:rPr>
              <a:t>Processing</a:t>
            </a:r>
            <a:endParaRPr lang="en-US" altLang="zh-CN" sz="1400" b="1" dirty="0">
              <a:solidFill>
                <a:schemeClr val="bg1"/>
              </a:solidFill>
              <a:latin typeface="Microsoft YaHei" panose="020B0503020204020204" pitchFamily="34" charset="-122"/>
              <a:ea typeface="Microsoft YaHei" panose="020B0503020204020204" pitchFamily="34" charset="-122"/>
            </a:endParaRPr>
          </a:p>
        </p:txBody>
      </p:sp>
      <p:sp>
        <p:nvSpPr>
          <p:cNvPr id="9" name="直角三角形 8"/>
          <p:cNvSpPr/>
          <p:nvPr/>
        </p:nvSpPr>
        <p:spPr>
          <a:xfrm flipH="1">
            <a:off x="7854950" y="4286250"/>
            <a:ext cx="4337050" cy="2571750"/>
          </a:xfrm>
          <a:prstGeom prst="rtTriangle">
            <a:avLst/>
          </a:prstGeom>
          <a:solidFill>
            <a:srgbClr val="255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a:ln>
                <a:noFill/>
              </a:ln>
              <a:solidFill>
                <a:prstClr val="white"/>
              </a:solidFill>
              <a:effectLst/>
              <a:uLnTx/>
              <a:uFillTx/>
              <a:latin typeface="+mn-lt"/>
              <a:ea typeface="+mn-ea"/>
              <a:cs typeface="+mn-cs"/>
            </a:endParaRPr>
          </a:p>
        </p:txBody>
      </p:sp>
      <p:sp>
        <p:nvSpPr>
          <p:cNvPr id="10" name="Text Box 9"/>
          <p:cNvSpPr txBox="1"/>
          <p:nvPr/>
        </p:nvSpPr>
        <p:spPr>
          <a:xfrm>
            <a:off x="1400175" y="4972685"/>
            <a:ext cx="7377430" cy="1198880"/>
          </a:xfrm>
          <a:prstGeom prst="rect">
            <a:avLst/>
          </a:prstGeom>
          <a:noFill/>
        </p:spPr>
        <p:txBody>
          <a:bodyPr wrap="square" rtlCol="0">
            <a:spAutoFit/>
          </a:bodyPr>
          <a:p>
            <a:pPr marL="285750" indent="-285750" algn="just">
              <a:buFont typeface="Arial" panose="020B0604020202020204" pitchFamily="34" charset="0"/>
              <a:buChar char="•"/>
            </a:pPr>
            <a:r>
              <a:rPr lang="en-US" sz="1800"/>
              <a:t>We are defining iceberg cuboid as a cubiod type in properties so that user can specify what are all the dimentions they are interested to perform analytics then we are generatig lattice of cubiods for those dimensions.</a:t>
            </a:r>
            <a:endParaRPr lang="en-US" sz="1800"/>
          </a:p>
        </p:txBody>
      </p:sp>
      <p:pic>
        <p:nvPicPr>
          <p:cNvPr id="2" name="Picture 1"/>
          <p:cNvPicPr>
            <a:picLocks noChangeAspect="1"/>
          </p:cNvPicPr>
          <p:nvPr/>
        </p:nvPicPr>
        <p:blipFill>
          <a:blip r:embed="rId1"/>
          <a:stretch>
            <a:fillRect/>
          </a:stretch>
        </p:blipFill>
        <p:spPr>
          <a:xfrm>
            <a:off x="2713355" y="990600"/>
            <a:ext cx="5401310" cy="3944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p:sp>
        <p:nvSpPr>
          <p:cNvPr id="5" name="圆角矩形 4"/>
          <p:cNvSpPr/>
          <p:nvPr/>
        </p:nvSpPr>
        <p:spPr>
          <a:xfrm flipH="1">
            <a:off x="2628900" y="2695575"/>
            <a:ext cx="3681413" cy="2076450"/>
          </a:xfrm>
          <a:custGeom>
            <a:avLst/>
            <a:gdLst>
              <a:gd name="connsiteX0" fmla="*/ 0 w 6510528"/>
              <a:gd name="connsiteY0" fmla="*/ 288703 h 3048924"/>
              <a:gd name="connsiteX1" fmla="*/ 288703 w 6510528"/>
              <a:gd name="connsiteY1" fmla="*/ 0 h 3048924"/>
              <a:gd name="connsiteX2" fmla="*/ 6221825 w 6510528"/>
              <a:gd name="connsiteY2" fmla="*/ 0 h 3048924"/>
              <a:gd name="connsiteX3" fmla="*/ 6510528 w 6510528"/>
              <a:gd name="connsiteY3" fmla="*/ 288703 h 3048924"/>
              <a:gd name="connsiteX4" fmla="*/ 6510528 w 6510528"/>
              <a:gd name="connsiteY4" fmla="*/ 2760221 h 3048924"/>
              <a:gd name="connsiteX5" fmla="*/ 6221825 w 6510528"/>
              <a:gd name="connsiteY5" fmla="*/ 3048924 h 3048924"/>
              <a:gd name="connsiteX6" fmla="*/ 288703 w 6510528"/>
              <a:gd name="connsiteY6" fmla="*/ 3048924 h 3048924"/>
              <a:gd name="connsiteX7" fmla="*/ 0 w 6510528"/>
              <a:gd name="connsiteY7" fmla="*/ 2760221 h 3048924"/>
              <a:gd name="connsiteX8" fmla="*/ 0 w 6510528"/>
              <a:gd name="connsiteY8" fmla="*/ 288703 h 3048924"/>
              <a:gd name="connsiteX0-1" fmla="*/ 0 w 6510528"/>
              <a:gd name="connsiteY0-2" fmla="*/ 288703 h 3058068"/>
              <a:gd name="connsiteX1-3" fmla="*/ 288703 w 6510528"/>
              <a:gd name="connsiteY1-4" fmla="*/ 0 h 3058068"/>
              <a:gd name="connsiteX2-5" fmla="*/ 6221825 w 6510528"/>
              <a:gd name="connsiteY2-6" fmla="*/ 0 h 3058068"/>
              <a:gd name="connsiteX3-7" fmla="*/ 6510528 w 6510528"/>
              <a:gd name="connsiteY3-8" fmla="*/ 288703 h 3058068"/>
              <a:gd name="connsiteX4-9" fmla="*/ 6510528 w 6510528"/>
              <a:gd name="connsiteY4-10" fmla="*/ 2760221 h 3058068"/>
              <a:gd name="connsiteX5-11" fmla="*/ 6221825 w 6510528"/>
              <a:gd name="connsiteY5-12" fmla="*/ 3048924 h 3058068"/>
              <a:gd name="connsiteX6-13" fmla="*/ 1980343 w 6510528"/>
              <a:gd name="connsiteY6-14" fmla="*/ 3058068 h 3058068"/>
              <a:gd name="connsiteX7-15" fmla="*/ 0 w 6510528"/>
              <a:gd name="connsiteY7-16" fmla="*/ 2760221 h 3058068"/>
              <a:gd name="connsiteX8-17" fmla="*/ 0 w 6510528"/>
              <a:gd name="connsiteY8-18" fmla="*/ 288703 h 3058068"/>
              <a:gd name="connsiteX0-19" fmla="*/ 0 w 6510528"/>
              <a:gd name="connsiteY0-20" fmla="*/ 288703 h 3058132"/>
              <a:gd name="connsiteX1-21" fmla="*/ 288703 w 6510528"/>
              <a:gd name="connsiteY1-22" fmla="*/ 0 h 3058132"/>
              <a:gd name="connsiteX2-23" fmla="*/ 6221825 w 6510528"/>
              <a:gd name="connsiteY2-24" fmla="*/ 0 h 3058132"/>
              <a:gd name="connsiteX3-25" fmla="*/ 6510528 w 6510528"/>
              <a:gd name="connsiteY3-26" fmla="*/ 288703 h 3058132"/>
              <a:gd name="connsiteX4-27" fmla="*/ 6510528 w 6510528"/>
              <a:gd name="connsiteY4-28" fmla="*/ 2760221 h 3058132"/>
              <a:gd name="connsiteX5-29" fmla="*/ 6221825 w 6510528"/>
              <a:gd name="connsiteY5-30" fmla="*/ 3048924 h 3058132"/>
              <a:gd name="connsiteX6-31" fmla="*/ 1980343 w 6510528"/>
              <a:gd name="connsiteY6-32" fmla="*/ 3058068 h 3058132"/>
              <a:gd name="connsiteX7-33" fmla="*/ 1508760 w 6510528"/>
              <a:gd name="connsiteY7-34" fmla="*/ 2906525 h 3058132"/>
              <a:gd name="connsiteX8-35" fmla="*/ 0 w 6510528"/>
              <a:gd name="connsiteY8-36" fmla="*/ 288703 h 3058132"/>
              <a:gd name="connsiteX0-37" fmla="*/ 0 w 6473952"/>
              <a:gd name="connsiteY0-38" fmla="*/ 288703 h 3058132"/>
              <a:gd name="connsiteX1-39" fmla="*/ 252127 w 6473952"/>
              <a:gd name="connsiteY1-40" fmla="*/ 0 h 3058132"/>
              <a:gd name="connsiteX2-41" fmla="*/ 6185249 w 6473952"/>
              <a:gd name="connsiteY2-42" fmla="*/ 0 h 3058132"/>
              <a:gd name="connsiteX3-43" fmla="*/ 6473952 w 6473952"/>
              <a:gd name="connsiteY3-44" fmla="*/ 288703 h 3058132"/>
              <a:gd name="connsiteX4-45" fmla="*/ 6473952 w 6473952"/>
              <a:gd name="connsiteY4-46" fmla="*/ 2760221 h 3058132"/>
              <a:gd name="connsiteX5-47" fmla="*/ 6185249 w 6473952"/>
              <a:gd name="connsiteY5-48" fmla="*/ 3048924 h 3058132"/>
              <a:gd name="connsiteX6-49" fmla="*/ 1943767 w 6473952"/>
              <a:gd name="connsiteY6-50" fmla="*/ 3058068 h 3058132"/>
              <a:gd name="connsiteX7-51" fmla="*/ 1472184 w 6473952"/>
              <a:gd name="connsiteY7-52" fmla="*/ 2906525 h 3058132"/>
              <a:gd name="connsiteX8-53" fmla="*/ 0 w 6473952"/>
              <a:gd name="connsiteY8-54" fmla="*/ 288703 h 3058132"/>
              <a:gd name="connsiteX0-55" fmla="*/ 27758 w 6501710"/>
              <a:gd name="connsiteY0-56" fmla="*/ 288703 h 3058132"/>
              <a:gd name="connsiteX1-57" fmla="*/ 279885 w 6501710"/>
              <a:gd name="connsiteY1-58" fmla="*/ 0 h 3058132"/>
              <a:gd name="connsiteX2-59" fmla="*/ 6213007 w 6501710"/>
              <a:gd name="connsiteY2-60" fmla="*/ 0 h 3058132"/>
              <a:gd name="connsiteX3-61" fmla="*/ 6501710 w 6501710"/>
              <a:gd name="connsiteY3-62" fmla="*/ 288703 h 3058132"/>
              <a:gd name="connsiteX4-63" fmla="*/ 6501710 w 6501710"/>
              <a:gd name="connsiteY4-64" fmla="*/ 2760221 h 3058132"/>
              <a:gd name="connsiteX5-65" fmla="*/ 6213007 w 6501710"/>
              <a:gd name="connsiteY5-66" fmla="*/ 3048924 h 3058132"/>
              <a:gd name="connsiteX6-67" fmla="*/ 1971525 w 6501710"/>
              <a:gd name="connsiteY6-68" fmla="*/ 3058068 h 3058132"/>
              <a:gd name="connsiteX7-69" fmla="*/ 1499942 w 6501710"/>
              <a:gd name="connsiteY7-70" fmla="*/ 2906525 h 3058132"/>
              <a:gd name="connsiteX8-71" fmla="*/ 27758 w 6501710"/>
              <a:gd name="connsiteY8-72" fmla="*/ 288703 h 3058132"/>
              <a:gd name="connsiteX0-73" fmla="*/ 27758 w 6501710"/>
              <a:gd name="connsiteY0-74" fmla="*/ 288703 h 3058132"/>
              <a:gd name="connsiteX1-75" fmla="*/ 279885 w 6501710"/>
              <a:gd name="connsiteY1-76" fmla="*/ 0 h 3058132"/>
              <a:gd name="connsiteX2-77" fmla="*/ 6213007 w 6501710"/>
              <a:gd name="connsiteY2-78" fmla="*/ 0 h 3058132"/>
              <a:gd name="connsiteX3-79" fmla="*/ 6501710 w 6501710"/>
              <a:gd name="connsiteY3-80" fmla="*/ 288703 h 3058132"/>
              <a:gd name="connsiteX4-81" fmla="*/ 6501710 w 6501710"/>
              <a:gd name="connsiteY4-82" fmla="*/ 2760221 h 3058132"/>
              <a:gd name="connsiteX5-83" fmla="*/ 6213007 w 6501710"/>
              <a:gd name="connsiteY5-84" fmla="*/ 3048924 h 3058132"/>
              <a:gd name="connsiteX6-85" fmla="*/ 1971525 w 6501710"/>
              <a:gd name="connsiteY6-86" fmla="*/ 3058068 h 3058132"/>
              <a:gd name="connsiteX7-87" fmla="*/ 1472510 w 6501710"/>
              <a:gd name="connsiteY7-88" fmla="*/ 2906525 h 3058132"/>
              <a:gd name="connsiteX8-89" fmla="*/ 27758 w 6501710"/>
              <a:gd name="connsiteY8-90" fmla="*/ 288703 h 3058132"/>
              <a:gd name="connsiteX0-91" fmla="*/ 27758 w 6501710"/>
              <a:gd name="connsiteY0-92" fmla="*/ 288703 h 3058449"/>
              <a:gd name="connsiteX1-93" fmla="*/ 279885 w 6501710"/>
              <a:gd name="connsiteY1-94" fmla="*/ 0 h 3058449"/>
              <a:gd name="connsiteX2-95" fmla="*/ 6213007 w 6501710"/>
              <a:gd name="connsiteY2-96" fmla="*/ 0 h 3058449"/>
              <a:gd name="connsiteX3-97" fmla="*/ 6501710 w 6501710"/>
              <a:gd name="connsiteY3-98" fmla="*/ 288703 h 3058449"/>
              <a:gd name="connsiteX4-99" fmla="*/ 6501710 w 6501710"/>
              <a:gd name="connsiteY4-100" fmla="*/ 2760221 h 3058449"/>
              <a:gd name="connsiteX5-101" fmla="*/ 6213007 w 6501710"/>
              <a:gd name="connsiteY5-102" fmla="*/ 3048924 h 3058449"/>
              <a:gd name="connsiteX6-103" fmla="*/ 1971525 w 6501710"/>
              <a:gd name="connsiteY6-104" fmla="*/ 3058068 h 3058449"/>
              <a:gd name="connsiteX7-105" fmla="*/ 1472510 w 6501710"/>
              <a:gd name="connsiteY7-106" fmla="*/ 2906525 h 3058449"/>
              <a:gd name="connsiteX8-107" fmla="*/ 27758 w 6501710"/>
              <a:gd name="connsiteY8-108" fmla="*/ 288703 h 3058449"/>
              <a:gd name="connsiteX0-109" fmla="*/ 78771 w 6338274"/>
              <a:gd name="connsiteY0-110" fmla="*/ 663989 h 3058449"/>
              <a:gd name="connsiteX1-111" fmla="*/ 116449 w 6338274"/>
              <a:gd name="connsiteY1-112" fmla="*/ 0 h 3058449"/>
              <a:gd name="connsiteX2-113" fmla="*/ 6049571 w 6338274"/>
              <a:gd name="connsiteY2-114" fmla="*/ 0 h 3058449"/>
              <a:gd name="connsiteX3-115" fmla="*/ 6338274 w 6338274"/>
              <a:gd name="connsiteY3-116" fmla="*/ 288703 h 3058449"/>
              <a:gd name="connsiteX4-117" fmla="*/ 6338274 w 6338274"/>
              <a:gd name="connsiteY4-118" fmla="*/ 2760221 h 3058449"/>
              <a:gd name="connsiteX5-119" fmla="*/ 6049571 w 6338274"/>
              <a:gd name="connsiteY5-120" fmla="*/ 3048924 h 3058449"/>
              <a:gd name="connsiteX6-121" fmla="*/ 1808089 w 6338274"/>
              <a:gd name="connsiteY6-122" fmla="*/ 3058068 h 3058449"/>
              <a:gd name="connsiteX7-123" fmla="*/ 1309074 w 6338274"/>
              <a:gd name="connsiteY7-124" fmla="*/ 2906525 h 3058449"/>
              <a:gd name="connsiteX8-125" fmla="*/ 78771 w 6338274"/>
              <a:gd name="connsiteY8-126" fmla="*/ 663989 h 3058449"/>
              <a:gd name="connsiteX0-127" fmla="*/ 544069 w 6803572"/>
              <a:gd name="connsiteY0-128" fmla="*/ 699731 h 3094191"/>
              <a:gd name="connsiteX1-129" fmla="*/ 27754 w 6803572"/>
              <a:gd name="connsiteY1-130" fmla="*/ 0 h 3094191"/>
              <a:gd name="connsiteX2-131" fmla="*/ 6514869 w 6803572"/>
              <a:gd name="connsiteY2-132" fmla="*/ 35742 h 3094191"/>
              <a:gd name="connsiteX3-133" fmla="*/ 6803572 w 6803572"/>
              <a:gd name="connsiteY3-134" fmla="*/ 324445 h 3094191"/>
              <a:gd name="connsiteX4-135" fmla="*/ 6803572 w 6803572"/>
              <a:gd name="connsiteY4-136" fmla="*/ 2795963 h 3094191"/>
              <a:gd name="connsiteX5-137" fmla="*/ 6514869 w 6803572"/>
              <a:gd name="connsiteY5-138" fmla="*/ 3084666 h 3094191"/>
              <a:gd name="connsiteX6-139" fmla="*/ 2273387 w 6803572"/>
              <a:gd name="connsiteY6-140" fmla="*/ 3093810 h 3094191"/>
              <a:gd name="connsiteX7-141" fmla="*/ 1774372 w 6803572"/>
              <a:gd name="connsiteY7-142" fmla="*/ 2942267 h 3094191"/>
              <a:gd name="connsiteX8-143" fmla="*/ 544069 w 6803572"/>
              <a:gd name="connsiteY8-144" fmla="*/ 699731 h 3094191"/>
              <a:gd name="connsiteX0-145" fmla="*/ 22196 w 7121624"/>
              <a:gd name="connsiteY0-146" fmla="*/ 521023 h 3094191"/>
              <a:gd name="connsiteX1-147" fmla="*/ 345806 w 7121624"/>
              <a:gd name="connsiteY1-148" fmla="*/ 0 h 3094191"/>
              <a:gd name="connsiteX2-149" fmla="*/ 6832921 w 7121624"/>
              <a:gd name="connsiteY2-150" fmla="*/ 35742 h 3094191"/>
              <a:gd name="connsiteX3-151" fmla="*/ 7121624 w 7121624"/>
              <a:gd name="connsiteY3-152" fmla="*/ 324445 h 3094191"/>
              <a:gd name="connsiteX4-153" fmla="*/ 7121624 w 7121624"/>
              <a:gd name="connsiteY4-154" fmla="*/ 2795963 h 3094191"/>
              <a:gd name="connsiteX5-155" fmla="*/ 6832921 w 7121624"/>
              <a:gd name="connsiteY5-156" fmla="*/ 3084666 h 3094191"/>
              <a:gd name="connsiteX6-157" fmla="*/ 2591439 w 7121624"/>
              <a:gd name="connsiteY6-158" fmla="*/ 3093810 h 3094191"/>
              <a:gd name="connsiteX7-159" fmla="*/ 2092424 w 7121624"/>
              <a:gd name="connsiteY7-160" fmla="*/ 2942267 h 3094191"/>
              <a:gd name="connsiteX8-161" fmla="*/ 22196 w 7121624"/>
              <a:gd name="connsiteY8-162" fmla="*/ 521023 h 30941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21624" h="3094191">
                <a:moveTo>
                  <a:pt x="22196" y="521023"/>
                </a:moveTo>
                <a:cubicBezTo>
                  <a:pt x="-78388" y="270137"/>
                  <a:pt x="186360" y="0"/>
                  <a:pt x="345806" y="0"/>
                </a:cubicBezTo>
                <a:lnTo>
                  <a:pt x="6832921" y="35742"/>
                </a:lnTo>
                <a:cubicBezTo>
                  <a:pt x="6992367" y="35742"/>
                  <a:pt x="7121624" y="164999"/>
                  <a:pt x="7121624" y="324445"/>
                </a:cubicBezTo>
                <a:lnTo>
                  <a:pt x="7121624" y="2795963"/>
                </a:lnTo>
                <a:cubicBezTo>
                  <a:pt x="7121624" y="2955409"/>
                  <a:pt x="6992367" y="3084666"/>
                  <a:pt x="6832921" y="3084666"/>
                </a:cubicBezTo>
                <a:lnTo>
                  <a:pt x="2591439" y="3093810"/>
                </a:lnTo>
                <a:cubicBezTo>
                  <a:pt x="2431993" y="3093810"/>
                  <a:pt x="2172434" y="3109333"/>
                  <a:pt x="2092424" y="2942267"/>
                </a:cubicBezTo>
                <a:lnTo>
                  <a:pt x="22196" y="521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sp>
        <p:nvSpPr>
          <p:cNvPr id="6" name="任意多边形 5"/>
          <p:cNvSpPr/>
          <p:nvPr/>
        </p:nvSpPr>
        <p:spPr>
          <a:xfrm flipH="1">
            <a:off x="1524000" y="2312988"/>
            <a:ext cx="4786313" cy="2528888"/>
          </a:xfrm>
          <a:custGeom>
            <a:avLst/>
            <a:gdLst>
              <a:gd name="connsiteX0" fmla="*/ 279885 w 6029270"/>
              <a:gd name="connsiteY0" fmla="*/ 0 h 3058449"/>
              <a:gd name="connsiteX1" fmla="*/ 6029270 w 6029270"/>
              <a:gd name="connsiteY1" fmla="*/ 0 h 3058449"/>
              <a:gd name="connsiteX2" fmla="*/ 6029270 w 6029270"/>
              <a:gd name="connsiteY2" fmla="*/ 3049320 h 3058449"/>
              <a:gd name="connsiteX3" fmla="*/ 1971525 w 6029270"/>
              <a:gd name="connsiteY3" fmla="*/ 3058068 h 3058449"/>
              <a:gd name="connsiteX4" fmla="*/ 1472510 w 6029270"/>
              <a:gd name="connsiteY4" fmla="*/ 2906525 h 3058449"/>
              <a:gd name="connsiteX5" fmla="*/ 27758 w 6029270"/>
              <a:gd name="connsiteY5" fmla="*/ 288703 h 3058449"/>
              <a:gd name="connsiteX6" fmla="*/ 279885 w 6029270"/>
              <a:gd name="connsiteY6" fmla="*/ 0 h 305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270" h="3058449">
                <a:moveTo>
                  <a:pt x="279885" y="0"/>
                </a:moveTo>
                <a:lnTo>
                  <a:pt x="6029270" y="0"/>
                </a:lnTo>
                <a:lnTo>
                  <a:pt x="6029270" y="3049320"/>
                </a:lnTo>
                <a:lnTo>
                  <a:pt x="1971525" y="3058068"/>
                </a:lnTo>
                <a:cubicBezTo>
                  <a:pt x="1812079" y="3058068"/>
                  <a:pt x="1552520" y="3073591"/>
                  <a:pt x="1472510" y="2906525"/>
                </a:cubicBezTo>
                <a:lnTo>
                  <a:pt x="27758" y="288703"/>
                </a:lnTo>
                <a:cubicBezTo>
                  <a:pt x="-72826" y="37817"/>
                  <a:pt x="120439" y="0"/>
                  <a:pt x="2798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cxnSp>
        <p:nvCxnSpPr>
          <p:cNvPr id="10" name="直接连接符 9"/>
          <p:cNvCxnSpPr/>
          <p:nvPr/>
        </p:nvCxnSpPr>
        <p:spPr>
          <a:xfrm>
            <a:off x="2697163" y="3175000"/>
            <a:ext cx="0" cy="790575"/>
          </a:xfrm>
          <a:prstGeom prst="line">
            <a:avLst/>
          </a:prstGeom>
          <a:ln>
            <a:solidFill>
              <a:srgbClr val="1B3862"/>
            </a:solidFill>
          </a:ln>
        </p:spPr>
        <p:style>
          <a:lnRef idx="1">
            <a:schemeClr val="accent1"/>
          </a:lnRef>
          <a:fillRef idx="0">
            <a:schemeClr val="accent1"/>
          </a:fillRef>
          <a:effectRef idx="0">
            <a:schemeClr val="accent1"/>
          </a:effectRef>
          <a:fontRef idx="minor">
            <a:schemeClr val="tx1"/>
          </a:fontRef>
        </p:style>
      </p:cxnSp>
      <p:sp>
        <p:nvSpPr>
          <p:cNvPr id="6150" name="文本框 12"/>
          <p:cNvSpPr txBox="1"/>
          <p:nvPr/>
        </p:nvSpPr>
        <p:spPr>
          <a:xfrm>
            <a:off x="2828925" y="3370580"/>
            <a:ext cx="2962275" cy="706755"/>
          </a:xfrm>
          <a:prstGeom prst="rect">
            <a:avLst/>
          </a:prstGeom>
          <a:noFill/>
          <a:ln w="9525">
            <a:noFill/>
          </a:ln>
        </p:spPr>
        <p:txBody>
          <a:bodyPr wrap="square" anchor="t">
            <a:spAutoFit/>
          </a:bodyPr>
          <a:p>
            <a:r>
              <a:rPr lang="en-US" altLang="zh-CN" sz="2000" b="1" dirty="0">
                <a:solidFill>
                  <a:srgbClr val="1B3862"/>
                </a:solidFill>
                <a:latin typeface="Microsoft YaHei" panose="020B0503020204020204" pitchFamily="34" charset="-122"/>
                <a:ea typeface="Microsoft YaHei" panose="020B0503020204020204" pitchFamily="34" charset="-122"/>
              </a:rPr>
              <a:t>Applications,</a:t>
            </a:r>
            <a:endParaRPr lang="en-US" altLang="zh-CN" sz="2000" b="1" dirty="0">
              <a:solidFill>
                <a:srgbClr val="1B3862"/>
              </a:solidFill>
              <a:latin typeface="Microsoft YaHei" panose="020B0503020204020204" pitchFamily="34" charset="-122"/>
              <a:ea typeface="Microsoft YaHei" panose="020B0503020204020204" pitchFamily="34" charset="-122"/>
            </a:endParaRPr>
          </a:p>
          <a:p>
            <a:r>
              <a:rPr lang="en-US" altLang="zh-CN" sz="2000" b="1" dirty="0">
                <a:solidFill>
                  <a:srgbClr val="1B3862"/>
                </a:solidFill>
                <a:latin typeface="Microsoft YaHei" panose="020B0503020204020204" pitchFamily="34" charset="-122"/>
                <a:ea typeface="Microsoft YaHei" panose="020B0503020204020204" pitchFamily="34" charset="-122"/>
              </a:rPr>
              <a:t>Results</a:t>
            </a:r>
            <a:endParaRPr lang="en-US" altLang="zh-CN" sz="2000" b="1" dirty="0">
              <a:solidFill>
                <a:srgbClr val="1B3862"/>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857375" y="3246120"/>
            <a:ext cx="672465" cy="645160"/>
          </a:xfrm>
          <a:prstGeom prst="rect">
            <a:avLst/>
          </a:prstGeom>
          <a:noFill/>
        </p:spPr>
        <p:txBody>
          <a:bodyPr wrap="square" rtlCol="0">
            <a:spAutoFit/>
          </a:bodyPr>
          <a:p>
            <a:pPr algn="ctr"/>
            <a:r>
              <a:rPr lang="en-US" sz="3600" b="1">
                <a:effectLst>
                  <a:glow rad="139700">
                    <a:schemeClr val="accent5">
                      <a:satMod val="175000"/>
                      <a:alpha val="40000"/>
                    </a:schemeClr>
                  </a:glow>
                </a:effectLst>
              </a:rPr>
              <a:t>4</a:t>
            </a:r>
            <a:endParaRPr lang="en-US" sz="3600" b="1">
              <a:effectLst>
                <a:glow rad="139700">
                  <a:schemeClr val="accent5">
                    <a:satMod val="175000"/>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平行四边形 38"/>
          <p:cNvSpPr/>
          <p:nvPr/>
        </p:nvSpPr>
        <p:spPr>
          <a:xfrm>
            <a:off x="1595438" y="2276475"/>
            <a:ext cx="1816100" cy="3313113"/>
          </a:xfrm>
          <a:prstGeom prst="parallelogram">
            <a:avLst>
              <a:gd name="adj" fmla="val 26362"/>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5122" name="图片 2"/>
          <p:cNvPicPr>
            <a:picLocks noChangeAspect="1"/>
          </p:cNvPicPr>
          <p:nvPr/>
        </p:nvPicPr>
        <p:blipFill>
          <a:blip r:embed="rId1"/>
          <a:srcRect l="25000"/>
          <a:stretch>
            <a:fillRect/>
          </a:stretch>
        </p:blipFill>
        <p:spPr>
          <a:xfrm>
            <a:off x="1524000" y="0"/>
            <a:ext cx="9144000" cy="6858000"/>
          </a:xfrm>
          <a:prstGeom prst="rect">
            <a:avLst/>
          </a:prstGeom>
          <a:noFill/>
          <a:ln w="9525">
            <a:noFill/>
          </a:ln>
        </p:spPr>
      </p:pic>
      <p:sp>
        <p:nvSpPr>
          <p:cNvPr id="2" name="平行四边形 1"/>
          <p:cNvSpPr/>
          <p:nvPr/>
        </p:nvSpPr>
        <p:spPr>
          <a:xfrm>
            <a:off x="1855788" y="0"/>
            <a:ext cx="2633663" cy="6858000"/>
          </a:xfrm>
          <a:prstGeom prst="parallelogram">
            <a:avLst>
              <a:gd name="adj" fmla="val 26362"/>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124" name="组合 3"/>
          <p:cNvGrpSpPr/>
          <p:nvPr/>
        </p:nvGrpSpPr>
        <p:grpSpPr>
          <a:xfrm>
            <a:off x="2416175" y="2776538"/>
            <a:ext cx="1409700" cy="1684532"/>
            <a:chOff x="1197862" y="2718862"/>
            <a:chExt cx="1409573" cy="1684412"/>
          </a:xfrm>
        </p:grpSpPr>
        <p:grpSp>
          <p:nvGrpSpPr>
            <p:cNvPr id="5125" name="组合 16"/>
            <p:cNvGrpSpPr/>
            <p:nvPr/>
          </p:nvGrpSpPr>
          <p:grpSpPr>
            <a:xfrm>
              <a:off x="1313286" y="2718862"/>
              <a:ext cx="1294149" cy="1294149"/>
              <a:chOff x="1071220" y="2781923"/>
              <a:chExt cx="1294149" cy="1294149"/>
            </a:xfrm>
          </p:grpSpPr>
          <p:grpSp>
            <p:nvGrpSpPr>
              <p:cNvPr id="5126" name="组合 11"/>
              <p:cNvGrpSpPr/>
              <p:nvPr/>
            </p:nvGrpSpPr>
            <p:grpSpPr>
              <a:xfrm>
                <a:off x="1071220" y="2781923"/>
                <a:ext cx="1294149" cy="1294149"/>
                <a:chOff x="8496537" y="2750811"/>
                <a:chExt cx="2720898" cy="2720898"/>
              </a:xfrm>
            </p:grpSpPr>
            <p:sp>
              <p:nvSpPr>
                <p:cNvPr id="10" name="椭圆 9"/>
                <p:cNvSpPr/>
                <p:nvPr/>
              </p:nvSpPr>
              <p:spPr>
                <a:xfrm>
                  <a:off x="8674957" y="2929231"/>
                  <a:ext cx="2364059" cy="236405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弧形 10"/>
                <p:cNvSpPr/>
                <p:nvPr/>
              </p:nvSpPr>
              <p:spPr>
                <a:xfrm>
                  <a:off x="8496537" y="2750811"/>
                  <a:ext cx="2720898" cy="2720898"/>
                </a:xfrm>
                <a:prstGeom prst="arc">
                  <a:avLst>
                    <a:gd name="adj1" fmla="val 641230"/>
                    <a:gd name="adj2" fmla="val 18374922"/>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5129" name="Freeform 70"/>
              <p:cNvSpPr/>
              <p:nvPr/>
            </p:nvSpPr>
            <p:spPr>
              <a:xfrm>
                <a:off x="1316736" y="3179899"/>
                <a:ext cx="704313" cy="58743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Lst>
                <a:pathLst>
                  <a:path w="296" h="295">
                    <a:moveTo>
                      <a:pt x="202" y="295"/>
                    </a:moveTo>
                    <a:lnTo>
                      <a:pt x="121" y="225"/>
                    </a:lnTo>
                    <a:lnTo>
                      <a:pt x="121" y="248"/>
                    </a:lnTo>
                    <a:lnTo>
                      <a:pt x="123" y="243"/>
                    </a:lnTo>
                    <a:lnTo>
                      <a:pt x="138" y="258"/>
                    </a:lnTo>
                    <a:lnTo>
                      <a:pt x="102" y="291"/>
                    </a:lnTo>
                    <a:lnTo>
                      <a:pt x="102" y="182"/>
                    </a:lnTo>
                    <a:lnTo>
                      <a:pt x="192" y="262"/>
                    </a:lnTo>
                    <a:lnTo>
                      <a:pt x="268" y="28"/>
                    </a:lnTo>
                    <a:lnTo>
                      <a:pt x="34" y="113"/>
                    </a:lnTo>
                    <a:lnTo>
                      <a:pt x="83" y="161"/>
                    </a:lnTo>
                    <a:lnTo>
                      <a:pt x="180" y="87"/>
                    </a:lnTo>
                    <a:lnTo>
                      <a:pt x="192" y="104"/>
                    </a:lnTo>
                    <a:lnTo>
                      <a:pt x="83" y="187"/>
                    </a:lnTo>
                    <a:lnTo>
                      <a:pt x="0" y="104"/>
                    </a:lnTo>
                    <a:lnTo>
                      <a:pt x="296" y="0"/>
                    </a:lnTo>
                    <a:lnTo>
                      <a:pt x="202" y="295"/>
                    </a:lnTo>
                    <a:close/>
                  </a:path>
                </a:pathLst>
              </a:custGeom>
              <a:solidFill>
                <a:schemeClr val="bg1"/>
              </a:solidFill>
              <a:ln w="9525">
                <a:noFill/>
              </a:ln>
            </p:spPr>
            <p:txBody>
              <a:bodyPr/>
              <a:p>
                <a:endParaRPr lang="en-US"/>
              </a:p>
            </p:txBody>
          </p:sp>
        </p:grpSp>
        <p:sp>
          <p:nvSpPr>
            <p:cNvPr id="5130" name="文本框 15"/>
            <p:cNvSpPr txBox="1"/>
            <p:nvPr/>
          </p:nvSpPr>
          <p:spPr>
            <a:xfrm>
              <a:off x="1197862" y="4066113"/>
              <a:ext cx="1324711" cy="337161"/>
            </a:xfrm>
            <a:prstGeom prst="rect">
              <a:avLst/>
            </a:prstGeom>
            <a:noFill/>
            <a:ln w="9525">
              <a:noFill/>
            </a:ln>
          </p:spPr>
          <p:txBody>
            <a:bodyPr anchor="t">
              <a:spAutoFit/>
            </a:bodyPr>
            <a:p>
              <a:r>
                <a:rPr lang="en-US" altLang="zh-CN" sz="1600" b="1" i="1" dirty="0">
                  <a:solidFill>
                    <a:schemeClr val="bg1"/>
                  </a:solidFill>
                  <a:latin typeface="Microsoft YaHei" panose="020B0503020204020204" pitchFamily="34" charset="-122"/>
                  <a:ea typeface="Microsoft YaHei" panose="020B0503020204020204" pitchFamily="34" charset="-122"/>
                </a:rPr>
                <a:t>CONTENTS</a:t>
              </a:r>
              <a:endParaRPr lang="zh-CN" altLang="en-US" sz="1600" b="1" i="1" dirty="0">
                <a:solidFill>
                  <a:schemeClr val="bg1"/>
                </a:solidFill>
                <a:latin typeface="Microsoft YaHei" panose="020B0503020204020204" pitchFamily="34" charset="-122"/>
                <a:ea typeface="Microsoft YaHei" panose="020B0503020204020204" pitchFamily="34" charset="-122"/>
              </a:endParaRPr>
            </a:p>
          </p:txBody>
        </p:sp>
      </p:grpSp>
      <p:cxnSp>
        <p:nvCxnSpPr>
          <p:cNvPr id="22" name="直接连接符 21"/>
          <p:cNvCxnSpPr/>
          <p:nvPr/>
        </p:nvCxnSpPr>
        <p:spPr>
          <a:xfrm>
            <a:off x="8788400" y="2206625"/>
            <a:ext cx="1892300" cy="0"/>
          </a:xfrm>
          <a:prstGeom prst="line">
            <a:avLst/>
          </a:prstGeom>
          <a:ln w="19050">
            <a:solidFill>
              <a:srgbClr val="23437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906000" y="2106613"/>
            <a:ext cx="774700" cy="0"/>
          </a:xfrm>
          <a:prstGeom prst="line">
            <a:avLst/>
          </a:prstGeom>
          <a:ln w="19050">
            <a:solidFill>
              <a:srgbClr val="234370"/>
            </a:solidFill>
          </a:ln>
        </p:spPr>
        <p:style>
          <a:lnRef idx="1">
            <a:schemeClr val="accent1"/>
          </a:lnRef>
          <a:fillRef idx="0">
            <a:schemeClr val="accent1"/>
          </a:fillRef>
          <a:effectRef idx="0">
            <a:schemeClr val="accent1"/>
          </a:effectRef>
          <a:fontRef idx="minor">
            <a:schemeClr val="tx1"/>
          </a:fontRef>
        </p:style>
      </p:cxnSp>
      <p:sp>
        <p:nvSpPr>
          <p:cNvPr id="5133" name="文本框 129"/>
          <p:cNvSpPr txBox="1"/>
          <p:nvPr/>
        </p:nvSpPr>
        <p:spPr>
          <a:xfrm>
            <a:off x="5480050" y="2568575"/>
            <a:ext cx="3308350"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1. Problem Statement</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43" name="直接连接符 42"/>
          <p:cNvCxnSpPr/>
          <p:nvPr/>
        </p:nvCxnSpPr>
        <p:spPr>
          <a:xfrm>
            <a:off x="5411788" y="2957513"/>
            <a:ext cx="3643313"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5135" name="文本框 128"/>
          <p:cNvSpPr txBox="1"/>
          <p:nvPr/>
        </p:nvSpPr>
        <p:spPr>
          <a:xfrm>
            <a:off x="6105525" y="3037205"/>
            <a:ext cx="1525905" cy="260350"/>
          </a:xfrm>
          <a:prstGeom prst="rect">
            <a:avLst/>
          </a:prstGeom>
          <a:noFill/>
          <a:ln w="9525">
            <a:noFill/>
          </a:ln>
        </p:spPr>
        <p:txBody>
          <a:bodyPr wrap="square"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Stream Processing?</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47" name="椭圆 46"/>
          <p:cNvSpPr/>
          <p:nvPr/>
        </p:nvSpPr>
        <p:spPr>
          <a:xfrm>
            <a:off x="5988050" y="3116263"/>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37" name="文本框 128"/>
          <p:cNvSpPr txBox="1"/>
          <p:nvPr/>
        </p:nvSpPr>
        <p:spPr>
          <a:xfrm>
            <a:off x="8093710" y="3037205"/>
            <a:ext cx="1812290" cy="260350"/>
          </a:xfrm>
          <a:prstGeom prst="rect">
            <a:avLst/>
          </a:prstGeom>
          <a:noFill/>
          <a:ln w="9525">
            <a:noFill/>
          </a:ln>
        </p:spPr>
        <p:txBody>
          <a:bodyPr wrap="square"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Dimensional Processing?</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72" name="椭圆 71"/>
          <p:cNvSpPr/>
          <p:nvPr/>
        </p:nvSpPr>
        <p:spPr>
          <a:xfrm>
            <a:off x="7975918" y="3104833"/>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39" name="文本框 129"/>
          <p:cNvSpPr txBox="1"/>
          <p:nvPr/>
        </p:nvSpPr>
        <p:spPr>
          <a:xfrm>
            <a:off x="5480050" y="3465513"/>
            <a:ext cx="3308350"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2. Our Approach</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77" name="直接连接符 76"/>
          <p:cNvCxnSpPr/>
          <p:nvPr/>
        </p:nvCxnSpPr>
        <p:spPr>
          <a:xfrm>
            <a:off x="5411788" y="3854450"/>
            <a:ext cx="3643313"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5141" name="文本框 128"/>
          <p:cNvSpPr txBox="1"/>
          <p:nvPr/>
        </p:nvSpPr>
        <p:spPr>
          <a:xfrm>
            <a:off x="6105525" y="3932238"/>
            <a:ext cx="1395413" cy="260350"/>
          </a:xfrm>
          <a:prstGeom prst="rect">
            <a:avLst/>
          </a:prstGeom>
          <a:noFill/>
          <a:ln w="9525">
            <a:noFill/>
          </a:ln>
        </p:spPr>
        <p:txBody>
          <a:bodyPr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Data Model</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79" name="椭圆 78"/>
          <p:cNvSpPr/>
          <p:nvPr/>
        </p:nvSpPr>
        <p:spPr>
          <a:xfrm>
            <a:off x="5988050" y="4013200"/>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43" name="文本框 128"/>
          <p:cNvSpPr txBox="1"/>
          <p:nvPr/>
        </p:nvSpPr>
        <p:spPr>
          <a:xfrm>
            <a:off x="7659688" y="3932238"/>
            <a:ext cx="1395412" cy="260350"/>
          </a:xfrm>
          <a:prstGeom prst="rect">
            <a:avLst/>
          </a:prstGeom>
          <a:noFill/>
          <a:ln w="9525">
            <a:noFill/>
          </a:ln>
        </p:spPr>
        <p:txBody>
          <a:bodyPr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Software Design</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81" name="椭圆 80"/>
          <p:cNvSpPr/>
          <p:nvPr/>
        </p:nvSpPr>
        <p:spPr>
          <a:xfrm>
            <a:off x="7542213" y="4013200"/>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45" name="文本框 129"/>
          <p:cNvSpPr txBox="1"/>
          <p:nvPr/>
        </p:nvSpPr>
        <p:spPr>
          <a:xfrm>
            <a:off x="5480050" y="4321175"/>
            <a:ext cx="3308350"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3. Architecture</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83" name="直接连接符 82"/>
          <p:cNvCxnSpPr/>
          <p:nvPr/>
        </p:nvCxnSpPr>
        <p:spPr>
          <a:xfrm>
            <a:off x="5411788" y="4710113"/>
            <a:ext cx="3643313"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5147" name="文本框 128"/>
          <p:cNvSpPr txBox="1"/>
          <p:nvPr/>
        </p:nvSpPr>
        <p:spPr>
          <a:xfrm>
            <a:off x="6105525" y="4789805"/>
            <a:ext cx="2237740" cy="260350"/>
          </a:xfrm>
          <a:prstGeom prst="rect">
            <a:avLst/>
          </a:prstGeom>
          <a:noFill/>
          <a:ln w="9525">
            <a:noFill/>
          </a:ln>
        </p:spPr>
        <p:txBody>
          <a:bodyPr wrap="square"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Functional Components</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85" name="椭圆 84"/>
          <p:cNvSpPr/>
          <p:nvPr/>
        </p:nvSpPr>
        <p:spPr>
          <a:xfrm>
            <a:off x="5988050" y="4870450"/>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49" name="文本框 128"/>
          <p:cNvSpPr txBox="1"/>
          <p:nvPr/>
        </p:nvSpPr>
        <p:spPr>
          <a:xfrm>
            <a:off x="8093393" y="4789488"/>
            <a:ext cx="1395412" cy="260350"/>
          </a:xfrm>
          <a:prstGeom prst="rect">
            <a:avLst/>
          </a:prstGeom>
          <a:noFill/>
          <a:ln w="9525">
            <a:noFill/>
          </a:ln>
        </p:spPr>
        <p:txBody>
          <a:bodyPr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Workflow</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87" name="椭圆 86"/>
          <p:cNvSpPr/>
          <p:nvPr/>
        </p:nvSpPr>
        <p:spPr>
          <a:xfrm>
            <a:off x="7975918" y="4841240"/>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51" name="文本框 129"/>
          <p:cNvSpPr txBox="1"/>
          <p:nvPr/>
        </p:nvSpPr>
        <p:spPr>
          <a:xfrm>
            <a:off x="5480050" y="5218113"/>
            <a:ext cx="3308350"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4. Applications &amp; Results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89" name="直接连接符 88"/>
          <p:cNvCxnSpPr/>
          <p:nvPr/>
        </p:nvCxnSpPr>
        <p:spPr>
          <a:xfrm>
            <a:off x="5411788" y="5607050"/>
            <a:ext cx="3643313"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5153" name="文本框 128"/>
          <p:cNvSpPr txBox="1"/>
          <p:nvPr/>
        </p:nvSpPr>
        <p:spPr>
          <a:xfrm>
            <a:off x="6105525" y="5686425"/>
            <a:ext cx="1395413" cy="260350"/>
          </a:xfrm>
          <a:prstGeom prst="rect">
            <a:avLst/>
          </a:prstGeom>
          <a:noFill/>
          <a:ln w="9525">
            <a:noFill/>
          </a:ln>
        </p:spPr>
        <p:txBody>
          <a:bodyPr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Findings</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91" name="椭圆 90"/>
          <p:cNvSpPr/>
          <p:nvPr/>
        </p:nvSpPr>
        <p:spPr>
          <a:xfrm>
            <a:off x="5988050" y="5765800"/>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5155" name="文本框 128"/>
          <p:cNvSpPr txBox="1"/>
          <p:nvPr/>
        </p:nvSpPr>
        <p:spPr>
          <a:xfrm>
            <a:off x="7659688" y="5686425"/>
            <a:ext cx="1395412" cy="260350"/>
          </a:xfrm>
          <a:prstGeom prst="rect">
            <a:avLst/>
          </a:prstGeom>
          <a:noFill/>
          <a:ln w="9525">
            <a:noFill/>
          </a:ln>
        </p:spPr>
        <p:txBody>
          <a:bodyPr anchor="t">
            <a:spAutoFit/>
          </a:bodyPr>
          <a:p>
            <a:r>
              <a:rPr lang="en-US" altLang="zh-CN" sz="1100" dirty="0">
                <a:solidFill>
                  <a:srgbClr val="000000"/>
                </a:solidFill>
                <a:latin typeface="Microsoft YaHei" panose="020B0503020204020204" pitchFamily="34" charset="-122"/>
                <a:ea typeface="Microsoft YaHei" panose="020B0503020204020204" pitchFamily="34" charset="-122"/>
              </a:rPr>
              <a:t>Analytics</a:t>
            </a:r>
            <a:endParaRPr lang="zh-CN" altLang="en-US" sz="1100" dirty="0">
              <a:solidFill>
                <a:srgbClr val="000000"/>
              </a:solidFill>
              <a:latin typeface="Microsoft YaHei" panose="020B0503020204020204" pitchFamily="34" charset="-122"/>
              <a:ea typeface="Microsoft YaHei" panose="020B0503020204020204" pitchFamily="34" charset="-122"/>
            </a:endParaRPr>
          </a:p>
        </p:txBody>
      </p:sp>
      <p:sp>
        <p:nvSpPr>
          <p:cNvPr id="93" name="椭圆 92"/>
          <p:cNvSpPr/>
          <p:nvPr/>
        </p:nvSpPr>
        <p:spPr>
          <a:xfrm>
            <a:off x="7542213" y="5765800"/>
            <a:ext cx="117475" cy="117475"/>
          </a:xfrm>
          <a:prstGeom prst="ellipse">
            <a:avLst/>
          </a:pr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mn-lt"/>
              <a:ea typeface="+mn-ea"/>
              <a:cs typeface="+mn-cs"/>
            </a:endParaRPr>
          </a:p>
        </p:txBody>
      </p:sp>
      <p:sp>
        <p:nvSpPr>
          <p:cNvPr id="46" name="平行四边形 45"/>
          <p:cNvSpPr/>
          <p:nvPr/>
        </p:nvSpPr>
        <p:spPr>
          <a:xfrm>
            <a:off x="1552575" y="0"/>
            <a:ext cx="906463" cy="6858000"/>
          </a:xfrm>
          <a:custGeom>
            <a:avLst/>
            <a:gdLst>
              <a:gd name="connsiteX0" fmla="*/ 0 w 2632367"/>
              <a:gd name="connsiteY0" fmla="*/ 6858000 h 6858000"/>
              <a:gd name="connsiteX1" fmla="*/ 693945 w 2632367"/>
              <a:gd name="connsiteY1" fmla="*/ 0 h 6858000"/>
              <a:gd name="connsiteX2" fmla="*/ 2632367 w 2632367"/>
              <a:gd name="connsiteY2" fmla="*/ 0 h 6858000"/>
              <a:gd name="connsiteX3" fmla="*/ 1938422 w 2632367"/>
              <a:gd name="connsiteY3" fmla="*/ 6858000 h 6858000"/>
              <a:gd name="connsiteX4" fmla="*/ 0 w 2632367"/>
              <a:gd name="connsiteY4" fmla="*/ 6858000 h 6858000"/>
              <a:gd name="connsiteX0-1" fmla="*/ 0 w 2632367"/>
              <a:gd name="connsiteY0-2" fmla="*/ 6858000 h 6858000"/>
              <a:gd name="connsiteX1-3" fmla="*/ 2392117 w 2632367"/>
              <a:gd name="connsiteY1-4" fmla="*/ 29028 h 6858000"/>
              <a:gd name="connsiteX2-5" fmla="*/ 2632367 w 2632367"/>
              <a:gd name="connsiteY2-6" fmla="*/ 0 h 6858000"/>
              <a:gd name="connsiteX3-7" fmla="*/ 1938422 w 2632367"/>
              <a:gd name="connsiteY3-8" fmla="*/ 6858000 h 6858000"/>
              <a:gd name="connsiteX4-9" fmla="*/ 0 w 2632367"/>
              <a:gd name="connsiteY4-10" fmla="*/ 6858000 h 6858000"/>
              <a:gd name="connsiteX0-11" fmla="*/ 0 w 905167"/>
              <a:gd name="connsiteY0-12" fmla="*/ 6858000 h 6858000"/>
              <a:gd name="connsiteX1-13" fmla="*/ 664917 w 905167"/>
              <a:gd name="connsiteY1-14" fmla="*/ 29028 h 6858000"/>
              <a:gd name="connsiteX2-15" fmla="*/ 905167 w 905167"/>
              <a:gd name="connsiteY2-16" fmla="*/ 0 h 6858000"/>
              <a:gd name="connsiteX3-17" fmla="*/ 211222 w 905167"/>
              <a:gd name="connsiteY3-18" fmla="*/ 6858000 h 6858000"/>
              <a:gd name="connsiteX4-19" fmla="*/ 0 w 905167"/>
              <a:gd name="connsiteY4-2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5167" h="6858000">
                <a:moveTo>
                  <a:pt x="0" y="6858000"/>
                </a:moveTo>
                <a:lnTo>
                  <a:pt x="664917" y="29028"/>
                </a:lnTo>
                <a:lnTo>
                  <a:pt x="905167" y="0"/>
                </a:lnTo>
                <a:lnTo>
                  <a:pt x="211222" y="6858000"/>
                </a:lnTo>
                <a:lnTo>
                  <a:pt x="0" y="685800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9" name="平行四边形 45"/>
          <p:cNvSpPr/>
          <p:nvPr/>
        </p:nvSpPr>
        <p:spPr>
          <a:xfrm>
            <a:off x="3914775" y="0"/>
            <a:ext cx="904875" cy="6858000"/>
          </a:xfrm>
          <a:custGeom>
            <a:avLst/>
            <a:gdLst>
              <a:gd name="connsiteX0" fmla="*/ 0 w 2632367"/>
              <a:gd name="connsiteY0" fmla="*/ 6858000 h 6858000"/>
              <a:gd name="connsiteX1" fmla="*/ 693945 w 2632367"/>
              <a:gd name="connsiteY1" fmla="*/ 0 h 6858000"/>
              <a:gd name="connsiteX2" fmla="*/ 2632367 w 2632367"/>
              <a:gd name="connsiteY2" fmla="*/ 0 h 6858000"/>
              <a:gd name="connsiteX3" fmla="*/ 1938422 w 2632367"/>
              <a:gd name="connsiteY3" fmla="*/ 6858000 h 6858000"/>
              <a:gd name="connsiteX4" fmla="*/ 0 w 2632367"/>
              <a:gd name="connsiteY4" fmla="*/ 6858000 h 6858000"/>
              <a:gd name="connsiteX0-1" fmla="*/ 0 w 2632367"/>
              <a:gd name="connsiteY0-2" fmla="*/ 6858000 h 6858000"/>
              <a:gd name="connsiteX1-3" fmla="*/ 2392117 w 2632367"/>
              <a:gd name="connsiteY1-4" fmla="*/ 29028 h 6858000"/>
              <a:gd name="connsiteX2-5" fmla="*/ 2632367 w 2632367"/>
              <a:gd name="connsiteY2-6" fmla="*/ 0 h 6858000"/>
              <a:gd name="connsiteX3-7" fmla="*/ 1938422 w 2632367"/>
              <a:gd name="connsiteY3-8" fmla="*/ 6858000 h 6858000"/>
              <a:gd name="connsiteX4-9" fmla="*/ 0 w 2632367"/>
              <a:gd name="connsiteY4-10" fmla="*/ 6858000 h 6858000"/>
              <a:gd name="connsiteX0-11" fmla="*/ 0 w 905167"/>
              <a:gd name="connsiteY0-12" fmla="*/ 6858000 h 6858000"/>
              <a:gd name="connsiteX1-13" fmla="*/ 664917 w 905167"/>
              <a:gd name="connsiteY1-14" fmla="*/ 29028 h 6858000"/>
              <a:gd name="connsiteX2-15" fmla="*/ 905167 w 905167"/>
              <a:gd name="connsiteY2-16" fmla="*/ 0 h 6858000"/>
              <a:gd name="connsiteX3-17" fmla="*/ 211222 w 905167"/>
              <a:gd name="connsiteY3-18" fmla="*/ 6858000 h 6858000"/>
              <a:gd name="connsiteX4-19" fmla="*/ 0 w 905167"/>
              <a:gd name="connsiteY4-2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5167" h="6858000">
                <a:moveTo>
                  <a:pt x="0" y="6858000"/>
                </a:moveTo>
                <a:lnTo>
                  <a:pt x="664917" y="29028"/>
                </a:lnTo>
                <a:lnTo>
                  <a:pt x="905167" y="0"/>
                </a:lnTo>
                <a:lnTo>
                  <a:pt x="211222" y="6858000"/>
                </a:lnTo>
                <a:lnTo>
                  <a:pt x="0" y="685800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3" name="Picture 2"/>
          <p:cNvPicPr>
            <a:picLocks noChangeAspect="1"/>
          </p:cNvPicPr>
          <p:nvPr/>
        </p:nvPicPr>
        <p:blipFill>
          <a:blip r:embed="rId2"/>
          <a:stretch>
            <a:fillRect/>
          </a:stretch>
        </p:blipFill>
        <p:spPr>
          <a:xfrm>
            <a:off x="823595" y="0"/>
            <a:ext cx="1054481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7"/>
          <p:cNvGrpSpPr/>
          <p:nvPr/>
        </p:nvGrpSpPr>
        <p:grpSpPr>
          <a:xfrm>
            <a:off x="1524000" y="431800"/>
            <a:ext cx="989076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6389" name="文本框 6"/>
          <p:cNvSpPr txBox="1"/>
          <p:nvPr/>
        </p:nvSpPr>
        <p:spPr>
          <a:xfrm>
            <a:off x="1784350" y="511175"/>
            <a:ext cx="1677035" cy="337185"/>
          </a:xfrm>
          <a:prstGeom prst="rect">
            <a:avLst/>
          </a:prstGeom>
          <a:noFill/>
          <a:ln w="9525">
            <a:noFill/>
          </a:ln>
        </p:spPr>
        <p:txBody>
          <a:bodyPr wrap="square"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Results</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1551940" y="1377315"/>
            <a:ext cx="9970770" cy="1753235"/>
          </a:xfrm>
          <a:prstGeom prst="rect">
            <a:avLst/>
          </a:prstGeom>
          <a:noFill/>
        </p:spPr>
        <p:txBody>
          <a:bodyPr wrap="square" rtlCol="0">
            <a:spAutoFit/>
          </a:bodyPr>
          <a:p>
            <a:r>
              <a:rPr lang="en-US"/>
              <a:t>We have 2 kinds of Queries in Query Repository,</a:t>
            </a:r>
            <a:endParaRPr lang="en-US"/>
          </a:p>
          <a:p>
            <a:r>
              <a:rPr lang="en-US"/>
              <a:t>1. Aggregate Queries:</a:t>
            </a:r>
            <a:endParaRPr lang="en-US"/>
          </a:p>
          <a:p>
            <a:r>
              <a:rPr lang="en-US"/>
              <a:t>	These queries has properties : Aggregate Functions to work on and Fact variable.</a:t>
            </a:r>
            <a:endParaRPr lang="en-US"/>
          </a:p>
          <a:p>
            <a:r>
              <a:rPr lang="en-US"/>
              <a:t>	For each of the specified Fact Variable, Initially, The Processor will auto-generate 	summary containing all specified Aggregate Functions. </a:t>
            </a:r>
            <a:endParaRPr lang="en-US"/>
          </a:p>
          <a:p>
            <a:r>
              <a:rPr lang="en-US"/>
              <a:t>	Then at each time click, will update the Summary.</a:t>
            </a:r>
            <a:endParaRPr lang="en-US"/>
          </a:p>
        </p:txBody>
      </p:sp>
      <p:pic>
        <p:nvPicPr>
          <p:cNvPr id="7" name="Picture 6"/>
          <p:cNvPicPr>
            <a:picLocks noChangeAspect="1"/>
          </p:cNvPicPr>
          <p:nvPr/>
        </p:nvPicPr>
        <p:blipFill>
          <a:blip r:embed="rId1"/>
          <a:stretch>
            <a:fillRect/>
          </a:stretch>
        </p:blipFill>
        <p:spPr>
          <a:xfrm>
            <a:off x="2900680" y="3372485"/>
            <a:ext cx="6118860" cy="29552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7"/>
          <p:cNvGrpSpPr/>
          <p:nvPr/>
        </p:nvGrpSpPr>
        <p:grpSpPr>
          <a:xfrm>
            <a:off x="1524000" y="431800"/>
            <a:ext cx="989076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6389" name="文本框 6"/>
          <p:cNvSpPr txBox="1"/>
          <p:nvPr/>
        </p:nvSpPr>
        <p:spPr>
          <a:xfrm>
            <a:off x="1784350" y="511175"/>
            <a:ext cx="1677035" cy="337185"/>
          </a:xfrm>
          <a:prstGeom prst="rect">
            <a:avLst/>
          </a:prstGeom>
          <a:noFill/>
          <a:ln w="9525">
            <a:noFill/>
          </a:ln>
        </p:spPr>
        <p:txBody>
          <a:bodyPr wrap="square"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Results</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1551940" y="1377315"/>
            <a:ext cx="9970770" cy="1753235"/>
          </a:xfrm>
          <a:prstGeom prst="rect">
            <a:avLst/>
          </a:prstGeom>
          <a:noFill/>
        </p:spPr>
        <p:txBody>
          <a:bodyPr wrap="square" rtlCol="0">
            <a:spAutoFit/>
          </a:bodyPr>
          <a:p>
            <a:r>
              <a:rPr lang="en-US"/>
              <a:t>2. Generic Queries:</a:t>
            </a:r>
            <a:endParaRPr lang="en-US"/>
          </a:p>
          <a:p>
            <a:pPr marL="742950" lvl="1" indent="-285750">
              <a:buFont typeface="Arial" panose="020B0604020202020204" pitchFamily="34" charset="0"/>
              <a:buChar char="•"/>
            </a:pPr>
            <a:r>
              <a:rPr lang="en-US"/>
              <a:t>These queries are user pre-defined and may be needed specific details involving Group By, Where and Having clauses. </a:t>
            </a:r>
            <a:endParaRPr lang="en-US"/>
          </a:p>
          <a:p>
            <a:pPr marL="742950" lvl="1" indent="-285750">
              <a:buFont typeface="Arial" panose="020B0604020202020204" pitchFamily="34" charset="0"/>
              <a:buChar char="•"/>
            </a:pPr>
            <a:r>
              <a:rPr lang="en-US"/>
              <a:t>Only, user Specified Aggregate Field will be computed on Fact Variable.</a:t>
            </a:r>
            <a:endParaRPr lang="en-US"/>
          </a:p>
          <a:p>
            <a:pPr marL="742950" lvl="1" indent="-285750">
              <a:buFont typeface="Arial" panose="020B0604020202020204" pitchFamily="34" charset="0"/>
              <a:buChar char="•"/>
            </a:pPr>
            <a:r>
              <a:rPr lang="en-US"/>
              <a:t>As usual, at each time click, all the generic queries are auto computed and summary is updated.</a:t>
            </a:r>
            <a:endParaRPr lang="en-US"/>
          </a:p>
        </p:txBody>
      </p:sp>
      <p:pic>
        <p:nvPicPr>
          <p:cNvPr id="2" name="Picture 1"/>
          <p:cNvPicPr>
            <a:picLocks noChangeAspect="1"/>
          </p:cNvPicPr>
          <p:nvPr/>
        </p:nvPicPr>
        <p:blipFill>
          <a:blip r:embed="rId1"/>
          <a:stretch>
            <a:fillRect/>
          </a:stretch>
        </p:blipFill>
        <p:spPr>
          <a:xfrm>
            <a:off x="2759075" y="3130550"/>
            <a:ext cx="6673850" cy="34931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7"/>
          <p:cNvGrpSpPr/>
          <p:nvPr/>
        </p:nvGrpSpPr>
        <p:grpSpPr>
          <a:xfrm>
            <a:off x="1524000" y="431800"/>
            <a:ext cx="989076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6389" name="文本框 6"/>
          <p:cNvSpPr txBox="1"/>
          <p:nvPr/>
        </p:nvSpPr>
        <p:spPr>
          <a:xfrm>
            <a:off x="1784350" y="511175"/>
            <a:ext cx="1677035" cy="337185"/>
          </a:xfrm>
          <a:prstGeom prst="rect">
            <a:avLst/>
          </a:prstGeom>
          <a:noFill/>
          <a:ln w="9525">
            <a:noFill/>
          </a:ln>
        </p:spPr>
        <p:txBody>
          <a:bodyPr wrap="square"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Results</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1551940" y="1377315"/>
            <a:ext cx="9970770" cy="922020"/>
          </a:xfrm>
          <a:prstGeom prst="rect">
            <a:avLst/>
          </a:prstGeom>
          <a:noFill/>
        </p:spPr>
        <p:txBody>
          <a:bodyPr wrap="square" rtlCol="0">
            <a:spAutoFit/>
          </a:bodyPr>
          <a:p>
            <a:r>
              <a:rPr lang="en-US"/>
              <a:t>3. Cube/ Dimensional Analytics:</a:t>
            </a:r>
            <a:endParaRPr lang="en-US"/>
          </a:p>
          <a:p>
            <a:pPr marL="742950" lvl="1" indent="-285750">
              <a:buFont typeface="Arial" panose="020B0604020202020204" pitchFamily="34" charset="0"/>
              <a:buChar char="•"/>
            </a:pPr>
            <a:r>
              <a:rPr lang="en-US"/>
              <a:t>User can select Aggregate Field, Fact Variable and optionally all needed Dimensions.</a:t>
            </a:r>
            <a:endParaRPr lang="en-US"/>
          </a:p>
          <a:p>
            <a:pPr marL="742950" lvl="1" indent="-285750">
              <a:buFont typeface="Arial" panose="020B0604020202020204" pitchFamily="34" charset="0"/>
              <a:buChar char="•"/>
            </a:pPr>
            <a:r>
              <a:rPr lang="en-US"/>
              <a:t>As usual, at each time click, all the cube summaries are updated.</a:t>
            </a:r>
            <a:endParaRPr lang="en-US"/>
          </a:p>
        </p:txBody>
      </p:sp>
      <p:pic>
        <p:nvPicPr>
          <p:cNvPr id="6" name="Picture 5"/>
          <p:cNvPicPr>
            <a:picLocks noChangeAspect="1"/>
          </p:cNvPicPr>
          <p:nvPr/>
        </p:nvPicPr>
        <p:blipFill>
          <a:blip r:embed="rId1"/>
          <a:stretch>
            <a:fillRect/>
          </a:stretch>
        </p:blipFill>
        <p:spPr>
          <a:xfrm>
            <a:off x="84455" y="2299335"/>
            <a:ext cx="8973185" cy="4213860"/>
          </a:xfrm>
          <a:prstGeom prst="rect">
            <a:avLst/>
          </a:prstGeom>
        </p:spPr>
      </p:pic>
      <p:pic>
        <p:nvPicPr>
          <p:cNvPr id="7" name="Picture 6"/>
          <p:cNvPicPr>
            <a:picLocks noChangeAspect="1"/>
          </p:cNvPicPr>
          <p:nvPr/>
        </p:nvPicPr>
        <p:blipFill>
          <a:blip r:embed="rId2"/>
          <a:stretch>
            <a:fillRect/>
          </a:stretch>
        </p:blipFill>
        <p:spPr>
          <a:xfrm>
            <a:off x="6853555" y="4124960"/>
            <a:ext cx="5029835" cy="21882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7"/>
          <p:cNvGrpSpPr/>
          <p:nvPr/>
        </p:nvGrpSpPr>
        <p:grpSpPr>
          <a:xfrm>
            <a:off x="1524000" y="431800"/>
            <a:ext cx="989076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6389" name="文本框 6"/>
          <p:cNvSpPr txBox="1"/>
          <p:nvPr/>
        </p:nvSpPr>
        <p:spPr>
          <a:xfrm>
            <a:off x="1784350" y="511175"/>
            <a:ext cx="1677035" cy="337185"/>
          </a:xfrm>
          <a:prstGeom prst="rect">
            <a:avLst/>
          </a:prstGeom>
          <a:noFill/>
          <a:ln w="9525">
            <a:noFill/>
          </a:ln>
        </p:spPr>
        <p:txBody>
          <a:bodyPr wrap="square"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Results</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1551940" y="1377315"/>
            <a:ext cx="9970770" cy="645160"/>
          </a:xfrm>
          <a:prstGeom prst="rect">
            <a:avLst/>
          </a:prstGeom>
          <a:noFill/>
        </p:spPr>
        <p:txBody>
          <a:bodyPr wrap="square" rtlCol="0">
            <a:spAutoFit/>
          </a:bodyPr>
          <a:p>
            <a:r>
              <a:rPr lang="en-US"/>
              <a:t>4. Output Buffer:</a:t>
            </a:r>
            <a:endParaRPr lang="en-US"/>
          </a:p>
          <a:p>
            <a:pPr marL="742950" lvl="1" indent="-285750">
              <a:buFont typeface="Arial" panose="020B0604020202020204" pitchFamily="34" charset="0"/>
              <a:buChar char="•"/>
            </a:pPr>
            <a:r>
              <a:rPr lang="en-US"/>
              <a:t>Logs will be generated as with Timestamp pertaining to Timeclick.</a:t>
            </a:r>
            <a:endParaRPr lang="en-US"/>
          </a:p>
        </p:txBody>
      </p:sp>
      <p:pic>
        <p:nvPicPr>
          <p:cNvPr id="2" name="Picture 1"/>
          <p:cNvPicPr>
            <a:picLocks noChangeAspect="1"/>
          </p:cNvPicPr>
          <p:nvPr/>
        </p:nvPicPr>
        <p:blipFill>
          <a:blip r:embed="rId1"/>
          <a:stretch>
            <a:fillRect/>
          </a:stretch>
        </p:blipFill>
        <p:spPr>
          <a:xfrm>
            <a:off x="2778760" y="2199640"/>
            <a:ext cx="6633845" cy="41808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7"/>
          <p:cNvGrpSpPr/>
          <p:nvPr/>
        </p:nvGrpSpPr>
        <p:grpSpPr>
          <a:xfrm>
            <a:off x="1524000" y="431800"/>
            <a:ext cx="989076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6389" name="文本框 6"/>
          <p:cNvSpPr txBox="1"/>
          <p:nvPr/>
        </p:nvSpPr>
        <p:spPr>
          <a:xfrm>
            <a:off x="1784350" y="511175"/>
            <a:ext cx="1677035" cy="337185"/>
          </a:xfrm>
          <a:prstGeom prst="rect">
            <a:avLst/>
          </a:prstGeom>
          <a:noFill/>
          <a:ln w="9525">
            <a:noFill/>
          </a:ln>
        </p:spPr>
        <p:txBody>
          <a:bodyPr wrap="square" anchor="t">
            <a:spAutoFit/>
          </a:bodyPr>
          <a:p>
            <a:pPr algn="dist"/>
            <a:r>
              <a:rPr lang="en-US" altLang="zh-CN" sz="1600" b="1" dirty="0">
                <a:solidFill>
                  <a:schemeClr val="bg1"/>
                </a:solidFill>
                <a:latin typeface="Microsoft YaHei" panose="020B0503020204020204" pitchFamily="34" charset="-122"/>
                <a:ea typeface="Microsoft YaHei" panose="020B0503020204020204" pitchFamily="34" charset="-122"/>
              </a:rPr>
              <a:t>Applications</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551940" y="1297940"/>
            <a:ext cx="9846310" cy="5046345"/>
          </a:xfrm>
          <a:prstGeom prst="rect">
            <a:avLst/>
          </a:prstGeom>
          <a:noFill/>
        </p:spPr>
        <p:txBody>
          <a:bodyPr wrap="square" rtlCol="0">
            <a:spAutoFit/>
          </a:bodyPr>
          <a:p>
            <a:pPr marL="285750" indent="-285750" algn="just">
              <a:buFont typeface="Arial" panose="020B0604020202020204" pitchFamily="34" charset="0"/>
              <a:buChar char="•"/>
            </a:pPr>
            <a:r>
              <a:rPr lang="en-US" sz="1400" b="1"/>
              <a:t>Real-time data processing</a:t>
            </a:r>
            <a:r>
              <a:rPr lang="en-US" sz="1400"/>
              <a:t>: Streams allow for the processing of data in real-time, enabling organizations to make faster and more informed decisions based on up-to-date information.</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Continuous data analysis</a:t>
            </a:r>
            <a:r>
              <a:rPr lang="en-US" sz="1400"/>
              <a:t>: With streams, data can be analyzed as it arrives, allowing for continuous analysis and monitoring of systems and processes.</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Predictive analytics</a:t>
            </a:r>
            <a:r>
              <a:rPr lang="en-US" sz="1400"/>
              <a:t>: Streams can be used to identify patterns and trends in data, which can be used for predictive analytics to forecast future events or behaviors.</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IoT and sensor data, Network Traffic analysis:</a:t>
            </a:r>
            <a:r>
              <a:rPr lang="en-US" sz="1400"/>
              <a:t> Streams are commonly used in IoT (Internet of Things) applications and sensor data analysis, where data is collected in real-time from a variety of devices and sensors.</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Fraud detection and security: </a:t>
            </a:r>
            <a:r>
              <a:rPr lang="en-US" sz="1400"/>
              <a:t>Streams can be used for real-time fraud detection and security monitoring, allowing organizations to quickly identify and respond to security threats.</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Financial analysis and trading: </a:t>
            </a:r>
            <a:r>
              <a:rPr lang="en-US" sz="1400"/>
              <a:t>Streams are widely used in the finance industry for real-time trading analysis and risk management.</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Social media analysis:</a:t>
            </a:r>
            <a:r>
              <a:rPr lang="en-US" sz="1400"/>
              <a:t> Streams can be used to analyze social media data in real-time, providing insights into customer sentiment and behavior.</a:t>
            </a:r>
            <a:endParaRPr lang="en-US" sz="1400"/>
          </a:p>
          <a:p>
            <a:pPr marL="285750" indent="-285750" algn="just">
              <a:buFont typeface="Arial" panose="020B0604020202020204" pitchFamily="34" charset="0"/>
              <a:buChar char="•"/>
            </a:pPr>
            <a:endParaRPr lang="en-US" sz="1400"/>
          </a:p>
          <a:p>
            <a:pPr marL="285750" indent="-285750" algn="just">
              <a:buFont typeface="Arial" panose="020B0604020202020204" pitchFamily="34" charset="0"/>
              <a:buChar char="•"/>
            </a:pPr>
            <a:r>
              <a:rPr lang="en-US" sz="1400" b="1"/>
              <a:t>Supply chain management:</a:t>
            </a:r>
            <a:r>
              <a:rPr lang="en-US" sz="1400"/>
              <a:t> Streams can be used in supply chain management to monitor and optimize the movement of goods and resources in real-time.</a:t>
            </a:r>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p:sp>
        <p:nvSpPr>
          <p:cNvPr id="39941" name="文本框 7"/>
          <p:cNvSpPr txBox="1"/>
          <p:nvPr/>
        </p:nvSpPr>
        <p:spPr>
          <a:xfrm>
            <a:off x="6938963" y="2597150"/>
            <a:ext cx="3103562" cy="1753235"/>
          </a:xfrm>
          <a:prstGeom prst="rect">
            <a:avLst/>
          </a:prstGeom>
          <a:noFill/>
          <a:ln w="9525">
            <a:noFill/>
          </a:ln>
        </p:spPr>
        <p:txBody>
          <a:bodyPr anchor="t">
            <a:spAutoFit/>
          </a:bodyPr>
          <a:p>
            <a:r>
              <a:rPr lang="en-US" altLang="zh-CN" sz="5400" dirty="0">
                <a:solidFill>
                  <a:srgbClr val="1B3862"/>
                </a:solidFill>
                <a:latin typeface="Impact" panose="020B0806030902050204" pitchFamily="34" charset="0"/>
                <a:ea typeface="SimSun" panose="02010600030101010101" pitchFamily="2" charset="-122"/>
              </a:rPr>
              <a:t>BUSINESS</a:t>
            </a:r>
            <a:endParaRPr lang="en-US" altLang="zh-CN" sz="5400" dirty="0">
              <a:solidFill>
                <a:srgbClr val="1B3862"/>
              </a:solidFill>
              <a:latin typeface="Impact" panose="020B0806030902050204" pitchFamily="34" charset="0"/>
              <a:ea typeface="SimSun" panose="02010600030101010101" pitchFamily="2" charset="-122"/>
            </a:endParaRPr>
          </a:p>
          <a:p>
            <a:r>
              <a:rPr lang="en-US" altLang="zh-CN" sz="5400" dirty="0">
                <a:solidFill>
                  <a:srgbClr val="1B3862"/>
                </a:solidFill>
                <a:latin typeface="Impact" panose="020B0806030902050204" pitchFamily="34" charset="0"/>
                <a:ea typeface="SimSun" panose="02010600030101010101" pitchFamily="2" charset="-122"/>
              </a:rPr>
              <a:t>TEMPLATE</a:t>
            </a:r>
            <a:endParaRPr lang="zh-CN" altLang="en-US" sz="5400" dirty="0">
              <a:solidFill>
                <a:srgbClr val="1B3862"/>
              </a:solidFill>
              <a:latin typeface="Impact" panose="020B0806030902050204" pitchFamily="34" charset="0"/>
              <a:ea typeface="SimSun" panose="02010600030101010101" pitchFamily="2" charset="-122"/>
            </a:endParaRPr>
          </a:p>
        </p:txBody>
      </p:sp>
      <p:sp>
        <p:nvSpPr>
          <p:cNvPr id="39942" name="文本框 8"/>
          <p:cNvSpPr txBox="1"/>
          <p:nvPr/>
        </p:nvSpPr>
        <p:spPr>
          <a:xfrm>
            <a:off x="6938963" y="4365625"/>
            <a:ext cx="2860675" cy="368300"/>
          </a:xfrm>
          <a:prstGeom prst="rect">
            <a:avLst/>
          </a:prstGeom>
          <a:noFill/>
          <a:ln w="9525">
            <a:noFill/>
          </a:ln>
        </p:spPr>
        <p:txBody>
          <a:bodyPr anchor="t">
            <a:spAutoFit/>
          </a:bodyPr>
          <a:p>
            <a:r>
              <a:rPr lang="en-US" altLang="zh-CN" dirty="0">
                <a:solidFill>
                  <a:srgbClr val="1B3862"/>
                </a:solidFill>
                <a:latin typeface="Microsoft YaHei" panose="020B0503020204020204" pitchFamily="34" charset="-122"/>
                <a:ea typeface="Microsoft YaHei" panose="020B0503020204020204" pitchFamily="34" charset="-122"/>
              </a:rPr>
              <a:t>ADD YOUR TITLE HERE</a:t>
            </a:r>
            <a:endParaRPr lang="zh-CN" altLang="en-US" dirty="0">
              <a:solidFill>
                <a:srgbClr val="1B3862"/>
              </a:solidFill>
              <a:latin typeface="Microsoft YaHei" panose="020B0503020204020204" pitchFamily="34" charset="-122"/>
              <a:ea typeface="Microsoft YaHei" panose="020B0503020204020204" pitchFamily="34" charset="-122"/>
            </a:endParaRPr>
          </a:p>
        </p:txBody>
      </p:sp>
      <p:sp>
        <p:nvSpPr>
          <p:cNvPr id="39943" name="文本框 9"/>
          <p:cNvSpPr txBox="1"/>
          <p:nvPr/>
        </p:nvSpPr>
        <p:spPr>
          <a:xfrm>
            <a:off x="6938963" y="4749800"/>
            <a:ext cx="1819275" cy="337185"/>
          </a:xfrm>
          <a:prstGeom prst="rect">
            <a:avLst/>
          </a:prstGeom>
          <a:noFill/>
          <a:ln w="9525">
            <a:noFill/>
          </a:ln>
        </p:spPr>
        <p:txBody>
          <a:bodyPr anchor="t">
            <a:spAutoFit/>
          </a:bodyPr>
          <a:p>
            <a:r>
              <a:rPr lang="en-US" altLang="zh-CN" sz="1600" dirty="0">
                <a:solidFill>
                  <a:srgbClr val="1B3862"/>
                </a:solidFill>
                <a:latin typeface="Microsoft YaHei" panose="020B0503020204020204" pitchFamily="34" charset="-122"/>
                <a:ea typeface="Microsoft YaHei" panose="020B0503020204020204" pitchFamily="34" charset="-122"/>
              </a:rPr>
              <a:t>XIAO PANG XIE</a:t>
            </a:r>
            <a:endParaRPr lang="zh-CN" altLang="en-US" sz="1600" dirty="0">
              <a:solidFill>
                <a:srgbClr val="1B3862"/>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3455670" y="2292350"/>
            <a:ext cx="5302885" cy="1322070"/>
          </a:xfrm>
          <a:prstGeom prst="rect">
            <a:avLst/>
          </a:prstGeom>
          <a:noFill/>
        </p:spPr>
        <p:txBody>
          <a:bodyPr wrap="square" rtlCol="0">
            <a:spAutoFit/>
          </a:bodyPr>
          <a:p>
            <a:r>
              <a:rPr lang="en-US" sz="8000">
                <a:solidFill>
                  <a:schemeClr val="bg1"/>
                </a:solidFill>
              </a:rPr>
              <a:t>Thank you</a:t>
            </a:r>
            <a:endParaRPr lang="en-US" sz="8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p:sp>
        <p:nvSpPr>
          <p:cNvPr id="5" name="圆角矩形 4"/>
          <p:cNvSpPr/>
          <p:nvPr/>
        </p:nvSpPr>
        <p:spPr>
          <a:xfrm flipH="1">
            <a:off x="2628900" y="2695575"/>
            <a:ext cx="3681413" cy="2076450"/>
          </a:xfrm>
          <a:custGeom>
            <a:avLst/>
            <a:gdLst>
              <a:gd name="connsiteX0" fmla="*/ 0 w 6510528"/>
              <a:gd name="connsiteY0" fmla="*/ 288703 h 3048924"/>
              <a:gd name="connsiteX1" fmla="*/ 288703 w 6510528"/>
              <a:gd name="connsiteY1" fmla="*/ 0 h 3048924"/>
              <a:gd name="connsiteX2" fmla="*/ 6221825 w 6510528"/>
              <a:gd name="connsiteY2" fmla="*/ 0 h 3048924"/>
              <a:gd name="connsiteX3" fmla="*/ 6510528 w 6510528"/>
              <a:gd name="connsiteY3" fmla="*/ 288703 h 3048924"/>
              <a:gd name="connsiteX4" fmla="*/ 6510528 w 6510528"/>
              <a:gd name="connsiteY4" fmla="*/ 2760221 h 3048924"/>
              <a:gd name="connsiteX5" fmla="*/ 6221825 w 6510528"/>
              <a:gd name="connsiteY5" fmla="*/ 3048924 h 3048924"/>
              <a:gd name="connsiteX6" fmla="*/ 288703 w 6510528"/>
              <a:gd name="connsiteY6" fmla="*/ 3048924 h 3048924"/>
              <a:gd name="connsiteX7" fmla="*/ 0 w 6510528"/>
              <a:gd name="connsiteY7" fmla="*/ 2760221 h 3048924"/>
              <a:gd name="connsiteX8" fmla="*/ 0 w 6510528"/>
              <a:gd name="connsiteY8" fmla="*/ 288703 h 3048924"/>
              <a:gd name="connsiteX0-1" fmla="*/ 0 w 6510528"/>
              <a:gd name="connsiteY0-2" fmla="*/ 288703 h 3058068"/>
              <a:gd name="connsiteX1-3" fmla="*/ 288703 w 6510528"/>
              <a:gd name="connsiteY1-4" fmla="*/ 0 h 3058068"/>
              <a:gd name="connsiteX2-5" fmla="*/ 6221825 w 6510528"/>
              <a:gd name="connsiteY2-6" fmla="*/ 0 h 3058068"/>
              <a:gd name="connsiteX3-7" fmla="*/ 6510528 w 6510528"/>
              <a:gd name="connsiteY3-8" fmla="*/ 288703 h 3058068"/>
              <a:gd name="connsiteX4-9" fmla="*/ 6510528 w 6510528"/>
              <a:gd name="connsiteY4-10" fmla="*/ 2760221 h 3058068"/>
              <a:gd name="connsiteX5-11" fmla="*/ 6221825 w 6510528"/>
              <a:gd name="connsiteY5-12" fmla="*/ 3048924 h 3058068"/>
              <a:gd name="connsiteX6-13" fmla="*/ 1980343 w 6510528"/>
              <a:gd name="connsiteY6-14" fmla="*/ 3058068 h 3058068"/>
              <a:gd name="connsiteX7-15" fmla="*/ 0 w 6510528"/>
              <a:gd name="connsiteY7-16" fmla="*/ 2760221 h 3058068"/>
              <a:gd name="connsiteX8-17" fmla="*/ 0 w 6510528"/>
              <a:gd name="connsiteY8-18" fmla="*/ 288703 h 3058068"/>
              <a:gd name="connsiteX0-19" fmla="*/ 0 w 6510528"/>
              <a:gd name="connsiteY0-20" fmla="*/ 288703 h 3058132"/>
              <a:gd name="connsiteX1-21" fmla="*/ 288703 w 6510528"/>
              <a:gd name="connsiteY1-22" fmla="*/ 0 h 3058132"/>
              <a:gd name="connsiteX2-23" fmla="*/ 6221825 w 6510528"/>
              <a:gd name="connsiteY2-24" fmla="*/ 0 h 3058132"/>
              <a:gd name="connsiteX3-25" fmla="*/ 6510528 w 6510528"/>
              <a:gd name="connsiteY3-26" fmla="*/ 288703 h 3058132"/>
              <a:gd name="connsiteX4-27" fmla="*/ 6510528 w 6510528"/>
              <a:gd name="connsiteY4-28" fmla="*/ 2760221 h 3058132"/>
              <a:gd name="connsiteX5-29" fmla="*/ 6221825 w 6510528"/>
              <a:gd name="connsiteY5-30" fmla="*/ 3048924 h 3058132"/>
              <a:gd name="connsiteX6-31" fmla="*/ 1980343 w 6510528"/>
              <a:gd name="connsiteY6-32" fmla="*/ 3058068 h 3058132"/>
              <a:gd name="connsiteX7-33" fmla="*/ 1508760 w 6510528"/>
              <a:gd name="connsiteY7-34" fmla="*/ 2906525 h 3058132"/>
              <a:gd name="connsiteX8-35" fmla="*/ 0 w 6510528"/>
              <a:gd name="connsiteY8-36" fmla="*/ 288703 h 3058132"/>
              <a:gd name="connsiteX0-37" fmla="*/ 0 w 6473952"/>
              <a:gd name="connsiteY0-38" fmla="*/ 288703 h 3058132"/>
              <a:gd name="connsiteX1-39" fmla="*/ 252127 w 6473952"/>
              <a:gd name="connsiteY1-40" fmla="*/ 0 h 3058132"/>
              <a:gd name="connsiteX2-41" fmla="*/ 6185249 w 6473952"/>
              <a:gd name="connsiteY2-42" fmla="*/ 0 h 3058132"/>
              <a:gd name="connsiteX3-43" fmla="*/ 6473952 w 6473952"/>
              <a:gd name="connsiteY3-44" fmla="*/ 288703 h 3058132"/>
              <a:gd name="connsiteX4-45" fmla="*/ 6473952 w 6473952"/>
              <a:gd name="connsiteY4-46" fmla="*/ 2760221 h 3058132"/>
              <a:gd name="connsiteX5-47" fmla="*/ 6185249 w 6473952"/>
              <a:gd name="connsiteY5-48" fmla="*/ 3048924 h 3058132"/>
              <a:gd name="connsiteX6-49" fmla="*/ 1943767 w 6473952"/>
              <a:gd name="connsiteY6-50" fmla="*/ 3058068 h 3058132"/>
              <a:gd name="connsiteX7-51" fmla="*/ 1472184 w 6473952"/>
              <a:gd name="connsiteY7-52" fmla="*/ 2906525 h 3058132"/>
              <a:gd name="connsiteX8-53" fmla="*/ 0 w 6473952"/>
              <a:gd name="connsiteY8-54" fmla="*/ 288703 h 3058132"/>
              <a:gd name="connsiteX0-55" fmla="*/ 27758 w 6501710"/>
              <a:gd name="connsiteY0-56" fmla="*/ 288703 h 3058132"/>
              <a:gd name="connsiteX1-57" fmla="*/ 279885 w 6501710"/>
              <a:gd name="connsiteY1-58" fmla="*/ 0 h 3058132"/>
              <a:gd name="connsiteX2-59" fmla="*/ 6213007 w 6501710"/>
              <a:gd name="connsiteY2-60" fmla="*/ 0 h 3058132"/>
              <a:gd name="connsiteX3-61" fmla="*/ 6501710 w 6501710"/>
              <a:gd name="connsiteY3-62" fmla="*/ 288703 h 3058132"/>
              <a:gd name="connsiteX4-63" fmla="*/ 6501710 w 6501710"/>
              <a:gd name="connsiteY4-64" fmla="*/ 2760221 h 3058132"/>
              <a:gd name="connsiteX5-65" fmla="*/ 6213007 w 6501710"/>
              <a:gd name="connsiteY5-66" fmla="*/ 3048924 h 3058132"/>
              <a:gd name="connsiteX6-67" fmla="*/ 1971525 w 6501710"/>
              <a:gd name="connsiteY6-68" fmla="*/ 3058068 h 3058132"/>
              <a:gd name="connsiteX7-69" fmla="*/ 1499942 w 6501710"/>
              <a:gd name="connsiteY7-70" fmla="*/ 2906525 h 3058132"/>
              <a:gd name="connsiteX8-71" fmla="*/ 27758 w 6501710"/>
              <a:gd name="connsiteY8-72" fmla="*/ 288703 h 3058132"/>
              <a:gd name="connsiteX0-73" fmla="*/ 27758 w 6501710"/>
              <a:gd name="connsiteY0-74" fmla="*/ 288703 h 3058132"/>
              <a:gd name="connsiteX1-75" fmla="*/ 279885 w 6501710"/>
              <a:gd name="connsiteY1-76" fmla="*/ 0 h 3058132"/>
              <a:gd name="connsiteX2-77" fmla="*/ 6213007 w 6501710"/>
              <a:gd name="connsiteY2-78" fmla="*/ 0 h 3058132"/>
              <a:gd name="connsiteX3-79" fmla="*/ 6501710 w 6501710"/>
              <a:gd name="connsiteY3-80" fmla="*/ 288703 h 3058132"/>
              <a:gd name="connsiteX4-81" fmla="*/ 6501710 w 6501710"/>
              <a:gd name="connsiteY4-82" fmla="*/ 2760221 h 3058132"/>
              <a:gd name="connsiteX5-83" fmla="*/ 6213007 w 6501710"/>
              <a:gd name="connsiteY5-84" fmla="*/ 3048924 h 3058132"/>
              <a:gd name="connsiteX6-85" fmla="*/ 1971525 w 6501710"/>
              <a:gd name="connsiteY6-86" fmla="*/ 3058068 h 3058132"/>
              <a:gd name="connsiteX7-87" fmla="*/ 1472510 w 6501710"/>
              <a:gd name="connsiteY7-88" fmla="*/ 2906525 h 3058132"/>
              <a:gd name="connsiteX8-89" fmla="*/ 27758 w 6501710"/>
              <a:gd name="connsiteY8-90" fmla="*/ 288703 h 3058132"/>
              <a:gd name="connsiteX0-91" fmla="*/ 27758 w 6501710"/>
              <a:gd name="connsiteY0-92" fmla="*/ 288703 h 3058449"/>
              <a:gd name="connsiteX1-93" fmla="*/ 279885 w 6501710"/>
              <a:gd name="connsiteY1-94" fmla="*/ 0 h 3058449"/>
              <a:gd name="connsiteX2-95" fmla="*/ 6213007 w 6501710"/>
              <a:gd name="connsiteY2-96" fmla="*/ 0 h 3058449"/>
              <a:gd name="connsiteX3-97" fmla="*/ 6501710 w 6501710"/>
              <a:gd name="connsiteY3-98" fmla="*/ 288703 h 3058449"/>
              <a:gd name="connsiteX4-99" fmla="*/ 6501710 w 6501710"/>
              <a:gd name="connsiteY4-100" fmla="*/ 2760221 h 3058449"/>
              <a:gd name="connsiteX5-101" fmla="*/ 6213007 w 6501710"/>
              <a:gd name="connsiteY5-102" fmla="*/ 3048924 h 3058449"/>
              <a:gd name="connsiteX6-103" fmla="*/ 1971525 w 6501710"/>
              <a:gd name="connsiteY6-104" fmla="*/ 3058068 h 3058449"/>
              <a:gd name="connsiteX7-105" fmla="*/ 1472510 w 6501710"/>
              <a:gd name="connsiteY7-106" fmla="*/ 2906525 h 3058449"/>
              <a:gd name="connsiteX8-107" fmla="*/ 27758 w 6501710"/>
              <a:gd name="connsiteY8-108" fmla="*/ 288703 h 3058449"/>
              <a:gd name="connsiteX0-109" fmla="*/ 78771 w 6338274"/>
              <a:gd name="connsiteY0-110" fmla="*/ 663989 h 3058449"/>
              <a:gd name="connsiteX1-111" fmla="*/ 116449 w 6338274"/>
              <a:gd name="connsiteY1-112" fmla="*/ 0 h 3058449"/>
              <a:gd name="connsiteX2-113" fmla="*/ 6049571 w 6338274"/>
              <a:gd name="connsiteY2-114" fmla="*/ 0 h 3058449"/>
              <a:gd name="connsiteX3-115" fmla="*/ 6338274 w 6338274"/>
              <a:gd name="connsiteY3-116" fmla="*/ 288703 h 3058449"/>
              <a:gd name="connsiteX4-117" fmla="*/ 6338274 w 6338274"/>
              <a:gd name="connsiteY4-118" fmla="*/ 2760221 h 3058449"/>
              <a:gd name="connsiteX5-119" fmla="*/ 6049571 w 6338274"/>
              <a:gd name="connsiteY5-120" fmla="*/ 3048924 h 3058449"/>
              <a:gd name="connsiteX6-121" fmla="*/ 1808089 w 6338274"/>
              <a:gd name="connsiteY6-122" fmla="*/ 3058068 h 3058449"/>
              <a:gd name="connsiteX7-123" fmla="*/ 1309074 w 6338274"/>
              <a:gd name="connsiteY7-124" fmla="*/ 2906525 h 3058449"/>
              <a:gd name="connsiteX8-125" fmla="*/ 78771 w 6338274"/>
              <a:gd name="connsiteY8-126" fmla="*/ 663989 h 3058449"/>
              <a:gd name="connsiteX0-127" fmla="*/ 544069 w 6803572"/>
              <a:gd name="connsiteY0-128" fmla="*/ 699731 h 3094191"/>
              <a:gd name="connsiteX1-129" fmla="*/ 27754 w 6803572"/>
              <a:gd name="connsiteY1-130" fmla="*/ 0 h 3094191"/>
              <a:gd name="connsiteX2-131" fmla="*/ 6514869 w 6803572"/>
              <a:gd name="connsiteY2-132" fmla="*/ 35742 h 3094191"/>
              <a:gd name="connsiteX3-133" fmla="*/ 6803572 w 6803572"/>
              <a:gd name="connsiteY3-134" fmla="*/ 324445 h 3094191"/>
              <a:gd name="connsiteX4-135" fmla="*/ 6803572 w 6803572"/>
              <a:gd name="connsiteY4-136" fmla="*/ 2795963 h 3094191"/>
              <a:gd name="connsiteX5-137" fmla="*/ 6514869 w 6803572"/>
              <a:gd name="connsiteY5-138" fmla="*/ 3084666 h 3094191"/>
              <a:gd name="connsiteX6-139" fmla="*/ 2273387 w 6803572"/>
              <a:gd name="connsiteY6-140" fmla="*/ 3093810 h 3094191"/>
              <a:gd name="connsiteX7-141" fmla="*/ 1774372 w 6803572"/>
              <a:gd name="connsiteY7-142" fmla="*/ 2942267 h 3094191"/>
              <a:gd name="connsiteX8-143" fmla="*/ 544069 w 6803572"/>
              <a:gd name="connsiteY8-144" fmla="*/ 699731 h 3094191"/>
              <a:gd name="connsiteX0-145" fmla="*/ 22196 w 7121624"/>
              <a:gd name="connsiteY0-146" fmla="*/ 521023 h 3094191"/>
              <a:gd name="connsiteX1-147" fmla="*/ 345806 w 7121624"/>
              <a:gd name="connsiteY1-148" fmla="*/ 0 h 3094191"/>
              <a:gd name="connsiteX2-149" fmla="*/ 6832921 w 7121624"/>
              <a:gd name="connsiteY2-150" fmla="*/ 35742 h 3094191"/>
              <a:gd name="connsiteX3-151" fmla="*/ 7121624 w 7121624"/>
              <a:gd name="connsiteY3-152" fmla="*/ 324445 h 3094191"/>
              <a:gd name="connsiteX4-153" fmla="*/ 7121624 w 7121624"/>
              <a:gd name="connsiteY4-154" fmla="*/ 2795963 h 3094191"/>
              <a:gd name="connsiteX5-155" fmla="*/ 6832921 w 7121624"/>
              <a:gd name="connsiteY5-156" fmla="*/ 3084666 h 3094191"/>
              <a:gd name="connsiteX6-157" fmla="*/ 2591439 w 7121624"/>
              <a:gd name="connsiteY6-158" fmla="*/ 3093810 h 3094191"/>
              <a:gd name="connsiteX7-159" fmla="*/ 2092424 w 7121624"/>
              <a:gd name="connsiteY7-160" fmla="*/ 2942267 h 3094191"/>
              <a:gd name="connsiteX8-161" fmla="*/ 22196 w 7121624"/>
              <a:gd name="connsiteY8-162" fmla="*/ 521023 h 30941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21624" h="3094191">
                <a:moveTo>
                  <a:pt x="22196" y="521023"/>
                </a:moveTo>
                <a:cubicBezTo>
                  <a:pt x="-78388" y="270137"/>
                  <a:pt x="186360" y="0"/>
                  <a:pt x="345806" y="0"/>
                </a:cubicBezTo>
                <a:lnTo>
                  <a:pt x="6832921" y="35742"/>
                </a:lnTo>
                <a:cubicBezTo>
                  <a:pt x="6992367" y="35742"/>
                  <a:pt x="7121624" y="164999"/>
                  <a:pt x="7121624" y="324445"/>
                </a:cubicBezTo>
                <a:lnTo>
                  <a:pt x="7121624" y="2795963"/>
                </a:lnTo>
                <a:cubicBezTo>
                  <a:pt x="7121624" y="2955409"/>
                  <a:pt x="6992367" y="3084666"/>
                  <a:pt x="6832921" y="3084666"/>
                </a:cubicBezTo>
                <a:lnTo>
                  <a:pt x="2591439" y="3093810"/>
                </a:lnTo>
                <a:cubicBezTo>
                  <a:pt x="2431993" y="3093810"/>
                  <a:pt x="2172434" y="3109333"/>
                  <a:pt x="2092424" y="2942267"/>
                </a:cubicBezTo>
                <a:lnTo>
                  <a:pt x="22196" y="521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sp>
        <p:nvSpPr>
          <p:cNvPr id="6" name="任意多边形 5"/>
          <p:cNvSpPr/>
          <p:nvPr/>
        </p:nvSpPr>
        <p:spPr>
          <a:xfrm flipH="1">
            <a:off x="1524000" y="2312988"/>
            <a:ext cx="4786313" cy="2528888"/>
          </a:xfrm>
          <a:custGeom>
            <a:avLst/>
            <a:gdLst>
              <a:gd name="connsiteX0" fmla="*/ 279885 w 6029270"/>
              <a:gd name="connsiteY0" fmla="*/ 0 h 3058449"/>
              <a:gd name="connsiteX1" fmla="*/ 6029270 w 6029270"/>
              <a:gd name="connsiteY1" fmla="*/ 0 h 3058449"/>
              <a:gd name="connsiteX2" fmla="*/ 6029270 w 6029270"/>
              <a:gd name="connsiteY2" fmla="*/ 3049320 h 3058449"/>
              <a:gd name="connsiteX3" fmla="*/ 1971525 w 6029270"/>
              <a:gd name="connsiteY3" fmla="*/ 3058068 h 3058449"/>
              <a:gd name="connsiteX4" fmla="*/ 1472510 w 6029270"/>
              <a:gd name="connsiteY4" fmla="*/ 2906525 h 3058449"/>
              <a:gd name="connsiteX5" fmla="*/ 27758 w 6029270"/>
              <a:gd name="connsiteY5" fmla="*/ 288703 h 3058449"/>
              <a:gd name="connsiteX6" fmla="*/ 279885 w 6029270"/>
              <a:gd name="connsiteY6" fmla="*/ 0 h 305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270" h="3058449">
                <a:moveTo>
                  <a:pt x="279885" y="0"/>
                </a:moveTo>
                <a:lnTo>
                  <a:pt x="6029270" y="0"/>
                </a:lnTo>
                <a:lnTo>
                  <a:pt x="6029270" y="3049320"/>
                </a:lnTo>
                <a:lnTo>
                  <a:pt x="1971525" y="3058068"/>
                </a:lnTo>
                <a:cubicBezTo>
                  <a:pt x="1812079" y="3058068"/>
                  <a:pt x="1552520" y="3073591"/>
                  <a:pt x="1472510" y="2906525"/>
                </a:cubicBezTo>
                <a:lnTo>
                  <a:pt x="27758" y="288703"/>
                </a:lnTo>
                <a:cubicBezTo>
                  <a:pt x="-72826" y="37817"/>
                  <a:pt x="120439" y="0"/>
                  <a:pt x="2798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cxnSp>
        <p:nvCxnSpPr>
          <p:cNvPr id="10" name="直接连接符 9"/>
          <p:cNvCxnSpPr/>
          <p:nvPr/>
        </p:nvCxnSpPr>
        <p:spPr>
          <a:xfrm>
            <a:off x="2697163" y="3175000"/>
            <a:ext cx="0" cy="790575"/>
          </a:xfrm>
          <a:prstGeom prst="line">
            <a:avLst/>
          </a:prstGeom>
          <a:ln>
            <a:solidFill>
              <a:srgbClr val="1B3862"/>
            </a:solidFill>
          </a:ln>
        </p:spPr>
        <p:style>
          <a:lnRef idx="1">
            <a:schemeClr val="accent1"/>
          </a:lnRef>
          <a:fillRef idx="0">
            <a:schemeClr val="accent1"/>
          </a:fillRef>
          <a:effectRef idx="0">
            <a:schemeClr val="accent1"/>
          </a:effectRef>
          <a:fontRef idx="minor">
            <a:schemeClr val="tx1"/>
          </a:fontRef>
        </p:style>
      </p:cxnSp>
      <p:sp>
        <p:nvSpPr>
          <p:cNvPr id="6150" name="文本框 12"/>
          <p:cNvSpPr txBox="1"/>
          <p:nvPr/>
        </p:nvSpPr>
        <p:spPr>
          <a:xfrm>
            <a:off x="2828925" y="3370580"/>
            <a:ext cx="2962275" cy="398780"/>
          </a:xfrm>
          <a:prstGeom prst="rect">
            <a:avLst/>
          </a:prstGeom>
          <a:noFill/>
          <a:ln w="9525">
            <a:noFill/>
          </a:ln>
        </p:spPr>
        <p:txBody>
          <a:bodyPr wrap="square" anchor="t">
            <a:spAutoFit/>
          </a:bodyPr>
          <a:p>
            <a:r>
              <a:rPr lang="en-US" altLang="zh-CN" sz="2000" b="1" dirty="0">
                <a:solidFill>
                  <a:srgbClr val="1B3862"/>
                </a:solidFill>
                <a:latin typeface="Microsoft YaHei" panose="020B0503020204020204" pitchFamily="34" charset="-122"/>
                <a:ea typeface="Microsoft YaHei" panose="020B0503020204020204" pitchFamily="34" charset="-122"/>
              </a:rPr>
              <a:t>Problem Statement</a:t>
            </a:r>
            <a:endParaRPr lang="en-US" altLang="zh-CN" sz="2000" b="1" dirty="0">
              <a:solidFill>
                <a:srgbClr val="1B3862"/>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857375" y="3246120"/>
            <a:ext cx="672465" cy="645160"/>
          </a:xfrm>
          <a:prstGeom prst="rect">
            <a:avLst/>
          </a:prstGeom>
          <a:noFill/>
        </p:spPr>
        <p:txBody>
          <a:bodyPr wrap="square" rtlCol="0">
            <a:spAutoFit/>
          </a:bodyPr>
          <a:p>
            <a:pPr algn="ctr"/>
            <a:r>
              <a:rPr lang="en-US" sz="3600" b="1">
                <a:effectLst>
                  <a:glow rad="139700">
                    <a:schemeClr val="accent5">
                      <a:satMod val="175000"/>
                      <a:alpha val="40000"/>
                    </a:schemeClr>
                  </a:glow>
                </a:effectLst>
              </a:rPr>
              <a:t>1</a:t>
            </a:r>
            <a:endParaRPr lang="en-US" sz="3600" b="1">
              <a:effectLst>
                <a:glow rad="139700">
                  <a:schemeClr val="accent5">
                    <a:satMod val="175000"/>
                    <a:alpha val="40000"/>
                  </a:schemeClr>
                </a:glo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 name="直角三角形 78"/>
          <p:cNvSpPr/>
          <p:nvPr/>
        </p:nvSpPr>
        <p:spPr>
          <a:xfrm flipH="1">
            <a:off x="8242300" y="2468880"/>
            <a:ext cx="3949700" cy="4389120"/>
          </a:xfrm>
          <a:prstGeom prst="rtTriangle">
            <a:avLst/>
          </a:prstGeom>
          <a:solidFill>
            <a:srgbClr val="1B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mn-lt"/>
              <a:ea typeface="+mn-ea"/>
              <a:cs typeface="+mn-cs"/>
            </a:endParaRPr>
          </a:p>
        </p:txBody>
      </p:sp>
      <p:grpSp>
        <p:nvGrpSpPr>
          <p:cNvPr id="8194" name="组合 7"/>
          <p:cNvGrpSpPr/>
          <p:nvPr/>
        </p:nvGrpSpPr>
        <p:grpSpPr>
          <a:xfrm>
            <a:off x="476250" y="431800"/>
            <a:ext cx="1019175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3" name="椭圆 72"/>
          <p:cNvSpPr/>
          <p:nvPr/>
        </p:nvSpPr>
        <p:spPr>
          <a:xfrm>
            <a:off x="3665538" y="3916363"/>
            <a:ext cx="2112963" cy="2038350"/>
          </a:xfrm>
          <a:prstGeom prst="ellipse">
            <a:avLst/>
          </a:prstGeom>
          <a:solidFill>
            <a:schemeClr val="bg1"/>
          </a:solidFill>
          <a:ln w="57150">
            <a:solidFill>
              <a:srgbClr val="1B3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8201" name="矩形 74"/>
          <p:cNvSpPr/>
          <p:nvPr/>
        </p:nvSpPr>
        <p:spPr>
          <a:xfrm>
            <a:off x="487045" y="1222375"/>
            <a:ext cx="10709275" cy="2306955"/>
          </a:xfrm>
          <a:prstGeom prst="rect">
            <a:avLst/>
          </a:prstGeom>
          <a:noFill/>
          <a:ln w="9525">
            <a:noFill/>
          </a:ln>
        </p:spPr>
        <p:txBody>
          <a:bodyPr wrap="square" anchor="t">
            <a:spAutoFit/>
          </a:bodyPr>
          <a:p>
            <a:pPr algn="just"/>
            <a:r>
              <a:rPr lang="en-US" altLang="zh-CN" sz="2400" dirty="0">
                <a:solidFill>
                  <a:srgbClr val="1B3661"/>
                </a:solidFill>
                <a:latin typeface="Calibri" panose="020F0502020204030204" pitchFamily="34" charset="0"/>
                <a:ea typeface="SimSun" panose="02010600030101010101" pitchFamily="2" charset="-122"/>
              </a:rPr>
              <a:t>High frequency, infinite volume, transient natured transactional data is arriving as streams from datasources. </a:t>
            </a:r>
            <a:endParaRPr lang="en-US" altLang="zh-CN" sz="2400" dirty="0">
              <a:solidFill>
                <a:srgbClr val="1B3661"/>
              </a:solidFill>
              <a:latin typeface="Calibri" panose="020F0502020204030204" pitchFamily="34" charset="0"/>
              <a:ea typeface="SimSun" panose="02010600030101010101" pitchFamily="2" charset="-122"/>
            </a:endParaRPr>
          </a:p>
          <a:p>
            <a:pPr algn="just"/>
            <a:r>
              <a:rPr lang="en-US" altLang="zh-CN" sz="2400" dirty="0">
                <a:solidFill>
                  <a:srgbClr val="1B3661"/>
                </a:solidFill>
                <a:latin typeface="Calibri" panose="020F0502020204030204" pitchFamily="34" charset="0"/>
                <a:ea typeface="SimSun" panose="02010600030101010101" pitchFamily="2" charset="-122"/>
              </a:rPr>
              <a:t>Develop a Stream Processing Engine that does generate output stream, and generates summary of Pre-defined Queries and Lattice of Cuboids for Dimensional Analysis.</a:t>
            </a:r>
            <a:endParaRPr lang="en-US" altLang="zh-CN" sz="2400" dirty="0">
              <a:solidFill>
                <a:srgbClr val="1B3661"/>
              </a:solidFill>
              <a:latin typeface="Calibri" panose="020F0502020204030204" pitchFamily="34" charset="0"/>
              <a:ea typeface="SimSun" panose="02010600030101010101" pitchFamily="2" charset="-122"/>
            </a:endParaRPr>
          </a:p>
          <a:p>
            <a:pPr algn="just"/>
            <a:endParaRPr lang="en-US" altLang="zh-CN" sz="2400" dirty="0">
              <a:solidFill>
                <a:srgbClr val="1B3661"/>
              </a:solidFill>
              <a:latin typeface="Calibri" panose="020F0502020204030204" pitchFamily="34" charset="0"/>
              <a:ea typeface="SimSun" panose="02010600030101010101" pitchFamily="2" charset="-122"/>
            </a:endParaRPr>
          </a:p>
        </p:txBody>
      </p:sp>
      <p:sp>
        <p:nvSpPr>
          <p:cNvPr id="76" name="Freeform 112"/>
          <p:cNvSpPr>
            <a:spLocks noEditPoints="1"/>
          </p:cNvSpPr>
          <p:nvPr/>
        </p:nvSpPr>
        <p:spPr bwMode="auto">
          <a:xfrm>
            <a:off x="4415155" y="4219893"/>
            <a:ext cx="614363" cy="619125"/>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rgbClr val="1B366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57C6CD"/>
              </a:solidFill>
              <a:effectLst/>
              <a:uLnTx/>
              <a:uFillTx/>
              <a:latin typeface="+mn-lt"/>
              <a:ea typeface="+mn-ea"/>
              <a:cs typeface="+mn-cs"/>
            </a:endParaRPr>
          </a:p>
        </p:txBody>
      </p:sp>
      <p:sp>
        <p:nvSpPr>
          <p:cNvPr id="77" name="矩形 76"/>
          <p:cNvSpPr/>
          <p:nvPr/>
        </p:nvSpPr>
        <p:spPr>
          <a:xfrm>
            <a:off x="3804920" y="4923790"/>
            <a:ext cx="1788795" cy="368300"/>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12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Stream Processing</a:t>
            </a:r>
            <a:endParaRPr kumimoji="0" lang="en-US" sz="12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6150" name="文本框 12"/>
          <p:cNvSpPr txBox="1"/>
          <p:nvPr/>
        </p:nvSpPr>
        <p:spPr>
          <a:xfrm>
            <a:off x="476250" y="477520"/>
            <a:ext cx="2244725" cy="337185"/>
          </a:xfrm>
          <a:prstGeom prst="rect">
            <a:avLst/>
          </a:prstGeom>
          <a:noFill/>
          <a:ln w="9525">
            <a:noFill/>
          </a:ln>
        </p:spPr>
        <p:txBody>
          <a:bodyPr wrap="square" anchor="t">
            <a:spAutoFit/>
          </a:bodyPr>
          <a:p>
            <a:r>
              <a:rPr lang="en-US" altLang="zh-CN" sz="16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3" name="椭圆 72"/>
          <p:cNvSpPr/>
          <p:nvPr/>
        </p:nvSpPr>
        <p:spPr>
          <a:xfrm>
            <a:off x="700088" y="3925253"/>
            <a:ext cx="2112963" cy="2038350"/>
          </a:xfrm>
          <a:prstGeom prst="ellipse">
            <a:avLst/>
          </a:prstGeom>
          <a:solidFill>
            <a:schemeClr val="bg1"/>
          </a:solidFill>
          <a:ln w="57150">
            <a:solidFill>
              <a:srgbClr val="1B3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7" name="Freeform 112"/>
          <p:cNvSpPr>
            <a:spLocks noEditPoints="1"/>
          </p:cNvSpPr>
          <p:nvPr/>
        </p:nvSpPr>
        <p:spPr bwMode="auto">
          <a:xfrm>
            <a:off x="1449705" y="4176078"/>
            <a:ext cx="614363" cy="619125"/>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rgbClr val="1B3661"/>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57C6CD"/>
              </a:solidFill>
              <a:effectLst/>
              <a:uLnTx/>
              <a:uFillTx/>
              <a:latin typeface="+mn-lt"/>
              <a:ea typeface="+mn-ea"/>
              <a:cs typeface="+mn-cs"/>
            </a:endParaRPr>
          </a:p>
        </p:txBody>
      </p:sp>
      <p:sp>
        <p:nvSpPr>
          <p:cNvPr id="8" name="矩形 76"/>
          <p:cNvSpPr/>
          <p:nvPr/>
        </p:nvSpPr>
        <p:spPr>
          <a:xfrm>
            <a:off x="701040" y="4987290"/>
            <a:ext cx="2033270" cy="368300"/>
          </a:xfrm>
          <a:prstGeom prst="rect">
            <a:avLst/>
          </a:prstGeom>
        </p:spPr>
        <p:txBody>
          <a:bodyPr wrap="square">
            <a:spAutoFit/>
          </a:bodyPr>
          <a:p>
            <a:pPr marL="0" marR="0" lvl="0" indent="0" algn="ctr" defTabSz="914400" rtl="0" eaLnBrk="1" fontAlgn="auto" latinLnBrk="0" hangingPunct="1">
              <a:lnSpc>
                <a:spcPct val="150000"/>
              </a:lnSpc>
              <a:spcBef>
                <a:spcPts val="0"/>
              </a:spcBef>
              <a:spcAft>
                <a:spcPts val="0"/>
              </a:spcAft>
              <a:buClrTx/>
              <a:buSzTx/>
              <a:buFontTx/>
              <a:buNone/>
              <a:defRPr/>
            </a:pPr>
            <a:r>
              <a:rPr kumimoji="0" lang="en-US" sz="12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Dimensional Processing</a:t>
            </a:r>
            <a:endParaRPr kumimoji="0" lang="en-US" sz="12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9" name="椭圆 72"/>
          <p:cNvSpPr/>
          <p:nvPr/>
        </p:nvSpPr>
        <p:spPr>
          <a:xfrm>
            <a:off x="6585268" y="3824288"/>
            <a:ext cx="2112963" cy="2038350"/>
          </a:xfrm>
          <a:prstGeom prst="ellipse">
            <a:avLst/>
          </a:prstGeom>
          <a:solidFill>
            <a:schemeClr val="bg1"/>
          </a:solidFill>
          <a:ln w="57150">
            <a:solidFill>
              <a:srgbClr val="1B3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 name="Freeform 112"/>
          <p:cNvSpPr>
            <a:spLocks noEditPoints="1"/>
          </p:cNvSpPr>
          <p:nvPr/>
        </p:nvSpPr>
        <p:spPr bwMode="auto">
          <a:xfrm>
            <a:off x="7335520" y="4176078"/>
            <a:ext cx="614363" cy="619125"/>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rgbClr val="1B3661"/>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57C6CD"/>
              </a:solidFill>
              <a:effectLst/>
              <a:uLnTx/>
              <a:uFillTx/>
              <a:latin typeface="+mn-lt"/>
              <a:ea typeface="+mn-ea"/>
              <a:cs typeface="+mn-cs"/>
            </a:endParaRPr>
          </a:p>
        </p:txBody>
      </p:sp>
      <p:sp>
        <p:nvSpPr>
          <p:cNvPr id="11" name="矩形 76"/>
          <p:cNvSpPr/>
          <p:nvPr/>
        </p:nvSpPr>
        <p:spPr>
          <a:xfrm>
            <a:off x="6710045" y="4923790"/>
            <a:ext cx="2033270" cy="368300"/>
          </a:xfrm>
          <a:prstGeom prst="rect">
            <a:avLst/>
          </a:prstGeom>
        </p:spPr>
        <p:txBody>
          <a:bodyPr wrap="square">
            <a:spAutoFit/>
          </a:bodyPr>
          <a:p>
            <a:pPr marL="0" marR="0" lvl="0" indent="0" algn="ctr" defTabSz="914400" rtl="0" eaLnBrk="1" fontAlgn="auto" latinLnBrk="0" hangingPunct="1">
              <a:lnSpc>
                <a:spcPct val="150000"/>
              </a:lnSpc>
              <a:spcBef>
                <a:spcPts val="0"/>
              </a:spcBef>
              <a:spcAft>
                <a:spcPts val="0"/>
              </a:spcAft>
              <a:buClrTx/>
              <a:buSzTx/>
              <a:buFontTx/>
              <a:buNone/>
              <a:defRPr/>
            </a:pPr>
            <a:r>
              <a:rPr kumimoji="0" lang="en-US" sz="12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Query Processing</a:t>
            </a:r>
            <a:endParaRPr kumimoji="0" lang="en-US" sz="12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a:xfrm>
            <a:off x="1524000" y="431800"/>
            <a:ext cx="914400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45" name="文本框 6"/>
          <p:cNvSpPr txBox="1"/>
          <p:nvPr/>
        </p:nvSpPr>
        <p:spPr>
          <a:xfrm>
            <a:off x="2055813" y="515938"/>
            <a:ext cx="1235075" cy="337185"/>
          </a:xfrm>
          <a:prstGeom prst="rect">
            <a:avLst/>
          </a:prstGeom>
          <a:noFill/>
          <a:ln w="9525">
            <a:noFill/>
          </a:ln>
        </p:spPr>
        <p:txBody>
          <a:bodyPr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Goal</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pic>
        <p:nvPicPr>
          <p:cNvPr id="10246" name="图片 8"/>
          <p:cNvPicPr>
            <a:picLocks noChangeAspect="1"/>
          </p:cNvPicPr>
          <p:nvPr/>
        </p:nvPicPr>
        <p:blipFill>
          <a:blip r:embed="rId1"/>
          <a:stretch>
            <a:fillRect/>
          </a:stretch>
        </p:blipFill>
        <p:spPr>
          <a:xfrm>
            <a:off x="6086475" y="1924050"/>
            <a:ext cx="5822950" cy="3559175"/>
          </a:xfrm>
          <a:prstGeom prst="rect">
            <a:avLst/>
          </a:prstGeom>
          <a:noFill/>
          <a:ln w="9525">
            <a:noFill/>
          </a:ln>
        </p:spPr>
      </p:pic>
      <p:pic>
        <p:nvPicPr>
          <p:cNvPr id="10247" name="图片 9"/>
          <p:cNvPicPr>
            <a:picLocks noChangeAspect="1"/>
          </p:cNvPicPr>
          <p:nvPr/>
        </p:nvPicPr>
        <p:blipFill>
          <a:blip r:embed="rId2"/>
          <a:stretch>
            <a:fillRect/>
          </a:stretch>
        </p:blipFill>
        <p:spPr>
          <a:xfrm>
            <a:off x="6996113" y="2298700"/>
            <a:ext cx="4114800" cy="2579688"/>
          </a:xfrm>
          <a:prstGeom prst="rect">
            <a:avLst/>
          </a:prstGeom>
          <a:noFill/>
          <a:ln w="9525">
            <a:noFill/>
          </a:ln>
        </p:spPr>
      </p:pic>
      <p:cxnSp>
        <p:nvCxnSpPr>
          <p:cNvPr id="11" name="直接连接符 10"/>
          <p:cNvCxnSpPr/>
          <p:nvPr/>
        </p:nvCxnSpPr>
        <p:spPr>
          <a:xfrm>
            <a:off x="1524000" y="1325245"/>
            <a:ext cx="364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50" name="TextBox 35"/>
          <p:cNvSpPr txBox="1"/>
          <p:nvPr/>
        </p:nvSpPr>
        <p:spPr>
          <a:xfrm>
            <a:off x="1524000" y="1613535"/>
            <a:ext cx="4904740" cy="4615815"/>
          </a:xfrm>
          <a:prstGeom prst="rect">
            <a:avLst/>
          </a:prstGeom>
          <a:noFill/>
          <a:ln w="9525">
            <a:noFill/>
          </a:ln>
        </p:spPr>
        <p:txBody>
          <a:bodyPr wrap="square" anchor="t">
            <a:spAutoFit/>
          </a:bodyPr>
          <a:p>
            <a:r>
              <a:rPr lang="en-US" altLang="zh-CN" sz="1400" b="1" dirty="0">
                <a:solidFill>
                  <a:srgbClr val="000000"/>
                </a:solidFill>
                <a:latin typeface="Microsoft YaHei" panose="020B0503020204020204" pitchFamily="34" charset="-122"/>
                <a:ea typeface="Microsoft YaHei" panose="020B0503020204020204" pitchFamily="34" charset="-122"/>
                <a:sym typeface="+mn-ea"/>
              </a:rPr>
              <a:t>S</a:t>
            </a:r>
            <a:r>
              <a:rPr lang="zh-CN" altLang="zh-CN" sz="1400" b="1" dirty="0">
                <a:solidFill>
                  <a:srgbClr val="000000"/>
                </a:solidFill>
                <a:latin typeface="Microsoft YaHei" panose="020B0503020204020204" pitchFamily="34" charset="-122"/>
                <a:ea typeface="Microsoft YaHei" panose="020B0503020204020204" pitchFamily="34" charset="-122"/>
                <a:sym typeface="+mn-ea"/>
              </a:rPr>
              <a:t>tream </a:t>
            </a:r>
            <a:r>
              <a:rPr lang="en-US" altLang="zh-CN" sz="1400" b="1" dirty="0">
                <a:solidFill>
                  <a:srgbClr val="000000"/>
                </a:solidFill>
                <a:latin typeface="Microsoft YaHei" panose="020B0503020204020204" pitchFamily="34" charset="-122"/>
                <a:ea typeface="Microsoft YaHei" panose="020B0503020204020204" pitchFamily="34" charset="-122"/>
                <a:sym typeface="+mn-ea"/>
              </a:rPr>
              <a:t>D</a:t>
            </a:r>
            <a:r>
              <a:rPr lang="zh-CN" altLang="zh-CN" sz="1400" b="1" dirty="0">
                <a:solidFill>
                  <a:srgbClr val="000000"/>
                </a:solidFill>
                <a:latin typeface="Microsoft YaHei" panose="020B0503020204020204" pitchFamily="34" charset="-122"/>
                <a:ea typeface="Microsoft YaHei" panose="020B0503020204020204" pitchFamily="34" charset="-122"/>
                <a:sym typeface="+mn-ea"/>
              </a:rPr>
              <a:t>imensional </a:t>
            </a:r>
            <a:r>
              <a:rPr lang="en-US" altLang="zh-CN" sz="1400" b="1" dirty="0">
                <a:solidFill>
                  <a:srgbClr val="000000"/>
                </a:solidFill>
                <a:latin typeface="Microsoft YaHei" panose="020B0503020204020204" pitchFamily="34" charset="-122"/>
                <a:ea typeface="Microsoft YaHei" panose="020B0503020204020204" pitchFamily="34" charset="-122"/>
                <a:sym typeface="+mn-ea"/>
              </a:rPr>
              <a:t>M</a:t>
            </a:r>
            <a:r>
              <a:rPr lang="zh-CN" altLang="zh-CN" sz="1400" b="1" dirty="0">
                <a:solidFill>
                  <a:srgbClr val="000000"/>
                </a:solidFill>
                <a:latin typeface="Microsoft YaHei" panose="020B0503020204020204" pitchFamily="34" charset="-122"/>
                <a:ea typeface="Microsoft YaHei" panose="020B0503020204020204" pitchFamily="34" charset="-122"/>
                <a:sym typeface="+mn-ea"/>
              </a:rPr>
              <a:t>odeling</a:t>
            </a:r>
            <a:r>
              <a:rPr lang="en-US" altLang="zh-CN" sz="1400" b="1" dirty="0">
                <a:solidFill>
                  <a:srgbClr val="000000"/>
                </a:solidFill>
                <a:latin typeface="Microsoft YaHei" panose="020B0503020204020204" pitchFamily="34" charset="-122"/>
                <a:ea typeface="Microsoft YaHei" panose="020B0503020204020204" pitchFamily="34" charset="-122"/>
                <a:sym typeface="+mn-ea"/>
              </a:rPr>
              <a:t>:</a:t>
            </a:r>
            <a:r>
              <a:rPr lang="en-US" altLang="zh-CN" sz="1400" dirty="0">
                <a:solidFill>
                  <a:srgbClr val="000000"/>
                </a:solidFill>
                <a:latin typeface="Microsoft YaHei" panose="020B0503020204020204" pitchFamily="34" charset="-122"/>
                <a:ea typeface="Microsoft YaHei" panose="020B0503020204020204" pitchFamily="34" charset="-122"/>
                <a:sym typeface="+mn-ea"/>
              </a:rPr>
              <a:t> </a:t>
            </a:r>
            <a:r>
              <a:rPr lang="zh-CN" altLang="zh-CN" sz="1400" dirty="0">
                <a:solidFill>
                  <a:srgbClr val="000000"/>
                </a:solidFill>
                <a:latin typeface="Microsoft YaHei" panose="020B0503020204020204" pitchFamily="34" charset="-122"/>
                <a:ea typeface="Microsoft YaHei" panose="020B0503020204020204" pitchFamily="34" charset="-122"/>
              </a:rPr>
              <a:t>The main goal of stream dimensional modeling is to create a data model that accurately represents the business processes and entities involved in a stream processing system.</a:t>
            </a:r>
            <a:endParaRPr lang="zh-CN" altLang="zh-CN" sz="1400" dirty="0">
              <a:solidFill>
                <a:srgbClr val="000000"/>
              </a:solidFill>
              <a:latin typeface="Microsoft YaHei" panose="020B0503020204020204" pitchFamily="34" charset="-122"/>
              <a:ea typeface="Microsoft YaHei" panose="020B0503020204020204" pitchFamily="34" charset="-122"/>
            </a:endParaRPr>
          </a:p>
          <a:p>
            <a:endParaRPr lang="zh-CN" altLang="zh-CN" sz="1400" dirty="0">
              <a:solidFill>
                <a:srgbClr val="000000"/>
              </a:solidFill>
              <a:latin typeface="Microsoft YaHei" panose="020B0503020204020204" pitchFamily="34" charset="-122"/>
              <a:ea typeface="Microsoft YaHei" panose="020B0503020204020204" pitchFamily="34" charset="-122"/>
            </a:endParaRPr>
          </a:p>
          <a:p>
            <a:pPr marL="342900" indent="-342900">
              <a:buAutoNum type="arabicPeriod"/>
            </a:pPr>
            <a:r>
              <a:rPr lang="zh-CN" altLang="zh-CN" sz="1400" dirty="0">
                <a:solidFill>
                  <a:srgbClr val="000000"/>
                </a:solidFill>
                <a:latin typeface="Microsoft YaHei" panose="020B0503020204020204" pitchFamily="34" charset="-122"/>
                <a:ea typeface="Microsoft YaHei" panose="020B0503020204020204" pitchFamily="34" charset="-122"/>
              </a:rPr>
              <a:t>This involves designing a schema that can efficiently handle large volumes of real-time data, while providing users with the ability to easily access and analyze that data.</a:t>
            </a:r>
            <a:endParaRPr lang="zh-CN" altLang="zh-CN" sz="1400" dirty="0">
              <a:solidFill>
                <a:srgbClr val="000000"/>
              </a:solidFill>
              <a:latin typeface="Microsoft YaHei" panose="020B0503020204020204" pitchFamily="34" charset="-122"/>
              <a:ea typeface="Microsoft YaHei" panose="020B0503020204020204" pitchFamily="34" charset="-122"/>
            </a:endParaRPr>
          </a:p>
          <a:p>
            <a:pPr marL="342900" indent="-342900">
              <a:buAutoNum type="arabicPeriod"/>
            </a:pPr>
            <a:endParaRPr lang="zh-CN" altLang="zh-CN" sz="1400" dirty="0">
              <a:solidFill>
                <a:srgbClr val="000000"/>
              </a:solidFill>
              <a:latin typeface="Microsoft YaHei" panose="020B0503020204020204" pitchFamily="34" charset="-122"/>
              <a:ea typeface="Microsoft YaHei" panose="020B0503020204020204" pitchFamily="34" charset="-122"/>
            </a:endParaRPr>
          </a:p>
          <a:p>
            <a:pPr marL="342900" indent="-342900">
              <a:buAutoNum type="arabicPeriod"/>
            </a:pPr>
            <a:r>
              <a:rPr lang="zh-CN" altLang="zh-CN" sz="1400" dirty="0">
                <a:solidFill>
                  <a:srgbClr val="000000"/>
                </a:solidFill>
                <a:latin typeface="Microsoft YaHei" panose="020B0503020204020204" pitchFamily="34" charset="-122"/>
                <a:ea typeface="Microsoft YaHei" panose="020B0503020204020204" pitchFamily="34" charset="-122"/>
              </a:rPr>
              <a:t>The dimensional modeling approach is particularly useful for stream processing systems because it allows for efficient data retrieval and analysis by organizing data into fact tables and dimension tables, which can be easily queried and aggregated. </a:t>
            </a:r>
            <a:endParaRPr lang="zh-CN" altLang="zh-CN" sz="1400" dirty="0">
              <a:solidFill>
                <a:srgbClr val="000000"/>
              </a:solidFill>
              <a:latin typeface="Microsoft YaHei" panose="020B0503020204020204" pitchFamily="34" charset="-122"/>
              <a:ea typeface="Microsoft YaHei" panose="020B0503020204020204" pitchFamily="34" charset="-122"/>
            </a:endParaRPr>
          </a:p>
          <a:p>
            <a:pPr marL="342900" indent="-342900">
              <a:buAutoNum type="arabicPeriod"/>
            </a:pPr>
            <a:endParaRPr lang="zh-CN" altLang="zh-CN" sz="1400" dirty="0">
              <a:solidFill>
                <a:srgbClr val="000000"/>
              </a:solidFill>
              <a:latin typeface="Microsoft YaHei" panose="020B0503020204020204" pitchFamily="34" charset="-122"/>
              <a:ea typeface="Microsoft YaHei" panose="020B0503020204020204" pitchFamily="34" charset="-122"/>
            </a:endParaRPr>
          </a:p>
          <a:p>
            <a:pPr marL="342900" indent="-342900">
              <a:buAutoNum type="arabicPeriod"/>
            </a:pPr>
            <a:r>
              <a:rPr lang="en-US" altLang="zh-CN" sz="1400" dirty="0">
                <a:solidFill>
                  <a:srgbClr val="000000"/>
                </a:solidFill>
                <a:latin typeface="Microsoft YaHei" panose="020B0503020204020204" pitchFamily="34" charset="-122"/>
                <a:ea typeface="Microsoft YaHei" panose="020B0503020204020204" pitchFamily="34" charset="-122"/>
              </a:rPr>
              <a:t>T</a:t>
            </a:r>
            <a:r>
              <a:rPr lang="zh-CN" altLang="zh-CN" sz="1400" dirty="0">
                <a:solidFill>
                  <a:srgbClr val="000000"/>
                </a:solidFill>
                <a:latin typeface="Microsoft YaHei" panose="020B0503020204020204" pitchFamily="34" charset="-122"/>
                <a:ea typeface="Microsoft YaHei" panose="020B0503020204020204" pitchFamily="34" charset="-122"/>
              </a:rPr>
              <a:t>he goal of </a:t>
            </a:r>
            <a:r>
              <a:rPr lang="zh-CN" altLang="zh-CN" sz="1400" b="1" dirty="0">
                <a:solidFill>
                  <a:srgbClr val="000000"/>
                </a:solidFill>
                <a:latin typeface="Microsoft YaHei" panose="020B0503020204020204" pitchFamily="34" charset="-122"/>
                <a:ea typeface="Microsoft YaHei" panose="020B0503020204020204" pitchFamily="34" charset="-122"/>
              </a:rPr>
              <a:t>stream dimensional modeling</a:t>
            </a:r>
            <a:r>
              <a:rPr lang="zh-CN" altLang="zh-CN" sz="1400" dirty="0">
                <a:solidFill>
                  <a:srgbClr val="000000"/>
                </a:solidFill>
                <a:latin typeface="Microsoft YaHei" panose="020B0503020204020204" pitchFamily="34" charset="-122"/>
                <a:ea typeface="Microsoft YaHei" panose="020B0503020204020204" pitchFamily="34" charset="-122"/>
              </a:rPr>
              <a:t> is to provide organizations with the ability to make better and more informed decisions based on the insights gained from real-time data analysis.</a:t>
            </a:r>
            <a:endParaRPr lang="zh-CN" altLang="zh-CN" sz="1400" dirty="0">
              <a:solidFill>
                <a:srgbClr val="000000"/>
              </a:solidFill>
              <a:latin typeface="Microsoft YaHei" panose="020B0503020204020204" pitchFamily="34" charset="-122"/>
              <a:ea typeface="Microsoft YaHei" panose="020B0503020204020204" pitchFamily="34" charset="-122"/>
            </a:endParaRPr>
          </a:p>
        </p:txBody>
      </p:sp>
      <p:pic>
        <p:nvPicPr>
          <p:cNvPr id="10256" name="图片 18"/>
          <p:cNvPicPr>
            <a:picLocks noChangeAspect="1"/>
          </p:cNvPicPr>
          <p:nvPr/>
        </p:nvPicPr>
        <p:blipFill>
          <a:blip r:embed="rId3"/>
          <a:stretch>
            <a:fillRect/>
          </a:stretch>
        </p:blipFill>
        <p:spPr>
          <a:xfrm>
            <a:off x="4476750" y="4787900"/>
            <a:ext cx="355600" cy="355600"/>
          </a:xfrm>
          <a:prstGeom prst="rect">
            <a:avLst/>
          </a:prstGeom>
          <a:noFill/>
          <a:ln w="9525">
            <a:noFill/>
          </a:ln>
        </p:spPr>
      </p:pic>
      <p:pic>
        <p:nvPicPr>
          <p:cNvPr id="10258" name="图片 20"/>
          <p:cNvPicPr>
            <a:picLocks noChangeAspect="1"/>
          </p:cNvPicPr>
          <p:nvPr/>
        </p:nvPicPr>
        <p:blipFill>
          <a:blip r:embed="rId4"/>
          <a:stretch>
            <a:fillRect/>
          </a:stretch>
        </p:blipFill>
        <p:spPr>
          <a:xfrm>
            <a:off x="5484813" y="4778375"/>
            <a:ext cx="400050" cy="3651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p:sp>
        <p:nvSpPr>
          <p:cNvPr id="5" name="圆角矩形 4"/>
          <p:cNvSpPr/>
          <p:nvPr/>
        </p:nvSpPr>
        <p:spPr>
          <a:xfrm flipH="1">
            <a:off x="2628900" y="2695575"/>
            <a:ext cx="3681413" cy="2076450"/>
          </a:xfrm>
          <a:custGeom>
            <a:avLst/>
            <a:gdLst>
              <a:gd name="connsiteX0" fmla="*/ 0 w 6510528"/>
              <a:gd name="connsiteY0" fmla="*/ 288703 h 3048924"/>
              <a:gd name="connsiteX1" fmla="*/ 288703 w 6510528"/>
              <a:gd name="connsiteY1" fmla="*/ 0 h 3048924"/>
              <a:gd name="connsiteX2" fmla="*/ 6221825 w 6510528"/>
              <a:gd name="connsiteY2" fmla="*/ 0 h 3048924"/>
              <a:gd name="connsiteX3" fmla="*/ 6510528 w 6510528"/>
              <a:gd name="connsiteY3" fmla="*/ 288703 h 3048924"/>
              <a:gd name="connsiteX4" fmla="*/ 6510528 w 6510528"/>
              <a:gd name="connsiteY4" fmla="*/ 2760221 h 3048924"/>
              <a:gd name="connsiteX5" fmla="*/ 6221825 w 6510528"/>
              <a:gd name="connsiteY5" fmla="*/ 3048924 h 3048924"/>
              <a:gd name="connsiteX6" fmla="*/ 288703 w 6510528"/>
              <a:gd name="connsiteY6" fmla="*/ 3048924 h 3048924"/>
              <a:gd name="connsiteX7" fmla="*/ 0 w 6510528"/>
              <a:gd name="connsiteY7" fmla="*/ 2760221 h 3048924"/>
              <a:gd name="connsiteX8" fmla="*/ 0 w 6510528"/>
              <a:gd name="connsiteY8" fmla="*/ 288703 h 3048924"/>
              <a:gd name="connsiteX0-1" fmla="*/ 0 w 6510528"/>
              <a:gd name="connsiteY0-2" fmla="*/ 288703 h 3058068"/>
              <a:gd name="connsiteX1-3" fmla="*/ 288703 w 6510528"/>
              <a:gd name="connsiteY1-4" fmla="*/ 0 h 3058068"/>
              <a:gd name="connsiteX2-5" fmla="*/ 6221825 w 6510528"/>
              <a:gd name="connsiteY2-6" fmla="*/ 0 h 3058068"/>
              <a:gd name="connsiteX3-7" fmla="*/ 6510528 w 6510528"/>
              <a:gd name="connsiteY3-8" fmla="*/ 288703 h 3058068"/>
              <a:gd name="connsiteX4-9" fmla="*/ 6510528 w 6510528"/>
              <a:gd name="connsiteY4-10" fmla="*/ 2760221 h 3058068"/>
              <a:gd name="connsiteX5-11" fmla="*/ 6221825 w 6510528"/>
              <a:gd name="connsiteY5-12" fmla="*/ 3048924 h 3058068"/>
              <a:gd name="connsiteX6-13" fmla="*/ 1980343 w 6510528"/>
              <a:gd name="connsiteY6-14" fmla="*/ 3058068 h 3058068"/>
              <a:gd name="connsiteX7-15" fmla="*/ 0 w 6510528"/>
              <a:gd name="connsiteY7-16" fmla="*/ 2760221 h 3058068"/>
              <a:gd name="connsiteX8-17" fmla="*/ 0 w 6510528"/>
              <a:gd name="connsiteY8-18" fmla="*/ 288703 h 3058068"/>
              <a:gd name="connsiteX0-19" fmla="*/ 0 w 6510528"/>
              <a:gd name="connsiteY0-20" fmla="*/ 288703 h 3058132"/>
              <a:gd name="connsiteX1-21" fmla="*/ 288703 w 6510528"/>
              <a:gd name="connsiteY1-22" fmla="*/ 0 h 3058132"/>
              <a:gd name="connsiteX2-23" fmla="*/ 6221825 w 6510528"/>
              <a:gd name="connsiteY2-24" fmla="*/ 0 h 3058132"/>
              <a:gd name="connsiteX3-25" fmla="*/ 6510528 w 6510528"/>
              <a:gd name="connsiteY3-26" fmla="*/ 288703 h 3058132"/>
              <a:gd name="connsiteX4-27" fmla="*/ 6510528 w 6510528"/>
              <a:gd name="connsiteY4-28" fmla="*/ 2760221 h 3058132"/>
              <a:gd name="connsiteX5-29" fmla="*/ 6221825 w 6510528"/>
              <a:gd name="connsiteY5-30" fmla="*/ 3048924 h 3058132"/>
              <a:gd name="connsiteX6-31" fmla="*/ 1980343 w 6510528"/>
              <a:gd name="connsiteY6-32" fmla="*/ 3058068 h 3058132"/>
              <a:gd name="connsiteX7-33" fmla="*/ 1508760 w 6510528"/>
              <a:gd name="connsiteY7-34" fmla="*/ 2906525 h 3058132"/>
              <a:gd name="connsiteX8-35" fmla="*/ 0 w 6510528"/>
              <a:gd name="connsiteY8-36" fmla="*/ 288703 h 3058132"/>
              <a:gd name="connsiteX0-37" fmla="*/ 0 w 6473952"/>
              <a:gd name="connsiteY0-38" fmla="*/ 288703 h 3058132"/>
              <a:gd name="connsiteX1-39" fmla="*/ 252127 w 6473952"/>
              <a:gd name="connsiteY1-40" fmla="*/ 0 h 3058132"/>
              <a:gd name="connsiteX2-41" fmla="*/ 6185249 w 6473952"/>
              <a:gd name="connsiteY2-42" fmla="*/ 0 h 3058132"/>
              <a:gd name="connsiteX3-43" fmla="*/ 6473952 w 6473952"/>
              <a:gd name="connsiteY3-44" fmla="*/ 288703 h 3058132"/>
              <a:gd name="connsiteX4-45" fmla="*/ 6473952 w 6473952"/>
              <a:gd name="connsiteY4-46" fmla="*/ 2760221 h 3058132"/>
              <a:gd name="connsiteX5-47" fmla="*/ 6185249 w 6473952"/>
              <a:gd name="connsiteY5-48" fmla="*/ 3048924 h 3058132"/>
              <a:gd name="connsiteX6-49" fmla="*/ 1943767 w 6473952"/>
              <a:gd name="connsiteY6-50" fmla="*/ 3058068 h 3058132"/>
              <a:gd name="connsiteX7-51" fmla="*/ 1472184 w 6473952"/>
              <a:gd name="connsiteY7-52" fmla="*/ 2906525 h 3058132"/>
              <a:gd name="connsiteX8-53" fmla="*/ 0 w 6473952"/>
              <a:gd name="connsiteY8-54" fmla="*/ 288703 h 3058132"/>
              <a:gd name="connsiteX0-55" fmla="*/ 27758 w 6501710"/>
              <a:gd name="connsiteY0-56" fmla="*/ 288703 h 3058132"/>
              <a:gd name="connsiteX1-57" fmla="*/ 279885 w 6501710"/>
              <a:gd name="connsiteY1-58" fmla="*/ 0 h 3058132"/>
              <a:gd name="connsiteX2-59" fmla="*/ 6213007 w 6501710"/>
              <a:gd name="connsiteY2-60" fmla="*/ 0 h 3058132"/>
              <a:gd name="connsiteX3-61" fmla="*/ 6501710 w 6501710"/>
              <a:gd name="connsiteY3-62" fmla="*/ 288703 h 3058132"/>
              <a:gd name="connsiteX4-63" fmla="*/ 6501710 w 6501710"/>
              <a:gd name="connsiteY4-64" fmla="*/ 2760221 h 3058132"/>
              <a:gd name="connsiteX5-65" fmla="*/ 6213007 w 6501710"/>
              <a:gd name="connsiteY5-66" fmla="*/ 3048924 h 3058132"/>
              <a:gd name="connsiteX6-67" fmla="*/ 1971525 w 6501710"/>
              <a:gd name="connsiteY6-68" fmla="*/ 3058068 h 3058132"/>
              <a:gd name="connsiteX7-69" fmla="*/ 1499942 w 6501710"/>
              <a:gd name="connsiteY7-70" fmla="*/ 2906525 h 3058132"/>
              <a:gd name="connsiteX8-71" fmla="*/ 27758 w 6501710"/>
              <a:gd name="connsiteY8-72" fmla="*/ 288703 h 3058132"/>
              <a:gd name="connsiteX0-73" fmla="*/ 27758 w 6501710"/>
              <a:gd name="connsiteY0-74" fmla="*/ 288703 h 3058132"/>
              <a:gd name="connsiteX1-75" fmla="*/ 279885 w 6501710"/>
              <a:gd name="connsiteY1-76" fmla="*/ 0 h 3058132"/>
              <a:gd name="connsiteX2-77" fmla="*/ 6213007 w 6501710"/>
              <a:gd name="connsiteY2-78" fmla="*/ 0 h 3058132"/>
              <a:gd name="connsiteX3-79" fmla="*/ 6501710 w 6501710"/>
              <a:gd name="connsiteY3-80" fmla="*/ 288703 h 3058132"/>
              <a:gd name="connsiteX4-81" fmla="*/ 6501710 w 6501710"/>
              <a:gd name="connsiteY4-82" fmla="*/ 2760221 h 3058132"/>
              <a:gd name="connsiteX5-83" fmla="*/ 6213007 w 6501710"/>
              <a:gd name="connsiteY5-84" fmla="*/ 3048924 h 3058132"/>
              <a:gd name="connsiteX6-85" fmla="*/ 1971525 w 6501710"/>
              <a:gd name="connsiteY6-86" fmla="*/ 3058068 h 3058132"/>
              <a:gd name="connsiteX7-87" fmla="*/ 1472510 w 6501710"/>
              <a:gd name="connsiteY7-88" fmla="*/ 2906525 h 3058132"/>
              <a:gd name="connsiteX8-89" fmla="*/ 27758 w 6501710"/>
              <a:gd name="connsiteY8-90" fmla="*/ 288703 h 3058132"/>
              <a:gd name="connsiteX0-91" fmla="*/ 27758 w 6501710"/>
              <a:gd name="connsiteY0-92" fmla="*/ 288703 h 3058449"/>
              <a:gd name="connsiteX1-93" fmla="*/ 279885 w 6501710"/>
              <a:gd name="connsiteY1-94" fmla="*/ 0 h 3058449"/>
              <a:gd name="connsiteX2-95" fmla="*/ 6213007 w 6501710"/>
              <a:gd name="connsiteY2-96" fmla="*/ 0 h 3058449"/>
              <a:gd name="connsiteX3-97" fmla="*/ 6501710 w 6501710"/>
              <a:gd name="connsiteY3-98" fmla="*/ 288703 h 3058449"/>
              <a:gd name="connsiteX4-99" fmla="*/ 6501710 w 6501710"/>
              <a:gd name="connsiteY4-100" fmla="*/ 2760221 h 3058449"/>
              <a:gd name="connsiteX5-101" fmla="*/ 6213007 w 6501710"/>
              <a:gd name="connsiteY5-102" fmla="*/ 3048924 h 3058449"/>
              <a:gd name="connsiteX6-103" fmla="*/ 1971525 w 6501710"/>
              <a:gd name="connsiteY6-104" fmla="*/ 3058068 h 3058449"/>
              <a:gd name="connsiteX7-105" fmla="*/ 1472510 w 6501710"/>
              <a:gd name="connsiteY7-106" fmla="*/ 2906525 h 3058449"/>
              <a:gd name="connsiteX8-107" fmla="*/ 27758 w 6501710"/>
              <a:gd name="connsiteY8-108" fmla="*/ 288703 h 3058449"/>
              <a:gd name="connsiteX0-109" fmla="*/ 78771 w 6338274"/>
              <a:gd name="connsiteY0-110" fmla="*/ 663989 h 3058449"/>
              <a:gd name="connsiteX1-111" fmla="*/ 116449 w 6338274"/>
              <a:gd name="connsiteY1-112" fmla="*/ 0 h 3058449"/>
              <a:gd name="connsiteX2-113" fmla="*/ 6049571 w 6338274"/>
              <a:gd name="connsiteY2-114" fmla="*/ 0 h 3058449"/>
              <a:gd name="connsiteX3-115" fmla="*/ 6338274 w 6338274"/>
              <a:gd name="connsiteY3-116" fmla="*/ 288703 h 3058449"/>
              <a:gd name="connsiteX4-117" fmla="*/ 6338274 w 6338274"/>
              <a:gd name="connsiteY4-118" fmla="*/ 2760221 h 3058449"/>
              <a:gd name="connsiteX5-119" fmla="*/ 6049571 w 6338274"/>
              <a:gd name="connsiteY5-120" fmla="*/ 3048924 h 3058449"/>
              <a:gd name="connsiteX6-121" fmla="*/ 1808089 w 6338274"/>
              <a:gd name="connsiteY6-122" fmla="*/ 3058068 h 3058449"/>
              <a:gd name="connsiteX7-123" fmla="*/ 1309074 w 6338274"/>
              <a:gd name="connsiteY7-124" fmla="*/ 2906525 h 3058449"/>
              <a:gd name="connsiteX8-125" fmla="*/ 78771 w 6338274"/>
              <a:gd name="connsiteY8-126" fmla="*/ 663989 h 3058449"/>
              <a:gd name="connsiteX0-127" fmla="*/ 544069 w 6803572"/>
              <a:gd name="connsiteY0-128" fmla="*/ 699731 h 3094191"/>
              <a:gd name="connsiteX1-129" fmla="*/ 27754 w 6803572"/>
              <a:gd name="connsiteY1-130" fmla="*/ 0 h 3094191"/>
              <a:gd name="connsiteX2-131" fmla="*/ 6514869 w 6803572"/>
              <a:gd name="connsiteY2-132" fmla="*/ 35742 h 3094191"/>
              <a:gd name="connsiteX3-133" fmla="*/ 6803572 w 6803572"/>
              <a:gd name="connsiteY3-134" fmla="*/ 324445 h 3094191"/>
              <a:gd name="connsiteX4-135" fmla="*/ 6803572 w 6803572"/>
              <a:gd name="connsiteY4-136" fmla="*/ 2795963 h 3094191"/>
              <a:gd name="connsiteX5-137" fmla="*/ 6514869 w 6803572"/>
              <a:gd name="connsiteY5-138" fmla="*/ 3084666 h 3094191"/>
              <a:gd name="connsiteX6-139" fmla="*/ 2273387 w 6803572"/>
              <a:gd name="connsiteY6-140" fmla="*/ 3093810 h 3094191"/>
              <a:gd name="connsiteX7-141" fmla="*/ 1774372 w 6803572"/>
              <a:gd name="connsiteY7-142" fmla="*/ 2942267 h 3094191"/>
              <a:gd name="connsiteX8-143" fmla="*/ 544069 w 6803572"/>
              <a:gd name="connsiteY8-144" fmla="*/ 699731 h 3094191"/>
              <a:gd name="connsiteX0-145" fmla="*/ 22196 w 7121624"/>
              <a:gd name="connsiteY0-146" fmla="*/ 521023 h 3094191"/>
              <a:gd name="connsiteX1-147" fmla="*/ 345806 w 7121624"/>
              <a:gd name="connsiteY1-148" fmla="*/ 0 h 3094191"/>
              <a:gd name="connsiteX2-149" fmla="*/ 6832921 w 7121624"/>
              <a:gd name="connsiteY2-150" fmla="*/ 35742 h 3094191"/>
              <a:gd name="connsiteX3-151" fmla="*/ 7121624 w 7121624"/>
              <a:gd name="connsiteY3-152" fmla="*/ 324445 h 3094191"/>
              <a:gd name="connsiteX4-153" fmla="*/ 7121624 w 7121624"/>
              <a:gd name="connsiteY4-154" fmla="*/ 2795963 h 3094191"/>
              <a:gd name="connsiteX5-155" fmla="*/ 6832921 w 7121624"/>
              <a:gd name="connsiteY5-156" fmla="*/ 3084666 h 3094191"/>
              <a:gd name="connsiteX6-157" fmla="*/ 2591439 w 7121624"/>
              <a:gd name="connsiteY6-158" fmla="*/ 3093810 h 3094191"/>
              <a:gd name="connsiteX7-159" fmla="*/ 2092424 w 7121624"/>
              <a:gd name="connsiteY7-160" fmla="*/ 2942267 h 3094191"/>
              <a:gd name="connsiteX8-161" fmla="*/ 22196 w 7121624"/>
              <a:gd name="connsiteY8-162" fmla="*/ 521023 h 30941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21624" h="3094191">
                <a:moveTo>
                  <a:pt x="22196" y="521023"/>
                </a:moveTo>
                <a:cubicBezTo>
                  <a:pt x="-78388" y="270137"/>
                  <a:pt x="186360" y="0"/>
                  <a:pt x="345806" y="0"/>
                </a:cubicBezTo>
                <a:lnTo>
                  <a:pt x="6832921" y="35742"/>
                </a:lnTo>
                <a:cubicBezTo>
                  <a:pt x="6992367" y="35742"/>
                  <a:pt x="7121624" y="164999"/>
                  <a:pt x="7121624" y="324445"/>
                </a:cubicBezTo>
                <a:lnTo>
                  <a:pt x="7121624" y="2795963"/>
                </a:lnTo>
                <a:cubicBezTo>
                  <a:pt x="7121624" y="2955409"/>
                  <a:pt x="6992367" y="3084666"/>
                  <a:pt x="6832921" y="3084666"/>
                </a:cubicBezTo>
                <a:lnTo>
                  <a:pt x="2591439" y="3093810"/>
                </a:lnTo>
                <a:cubicBezTo>
                  <a:pt x="2431993" y="3093810"/>
                  <a:pt x="2172434" y="3109333"/>
                  <a:pt x="2092424" y="2942267"/>
                </a:cubicBezTo>
                <a:lnTo>
                  <a:pt x="22196" y="521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sp>
        <p:nvSpPr>
          <p:cNvPr id="6" name="任意多边形 5"/>
          <p:cNvSpPr/>
          <p:nvPr/>
        </p:nvSpPr>
        <p:spPr>
          <a:xfrm flipH="1">
            <a:off x="1524000" y="2312988"/>
            <a:ext cx="4786313" cy="2528888"/>
          </a:xfrm>
          <a:custGeom>
            <a:avLst/>
            <a:gdLst>
              <a:gd name="connsiteX0" fmla="*/ 279885 w 6029270"/>
              <a:gd name="connsiteY0" fmla="*/ 0 h 3058449"/>
              <a:gd name="connsiteX1" fmla="*/ 6029270 w 6029270"/>
              <a:gd name="connsiteY1" fmla="*/ 0 h 3058449"/>
              <a:gd name="connsiteX2" fmla="*/ 6029270 w 6029270"/>
              <a:gd name="connsiteY2" fmla="*/ 3049320 h 3058449"/>
              <a:gd name="connsiteX3" fmla="*/ 1971525 w 6029270"/>
              <a:gd name="connsiteY3" fmla="*/ 3058068 h 3058449"/>
              <a:gd name="connsiteX4" fmla="*/ 1472510 w 6029270"/>
              <a:gd name="connsiteY4" fmla="*/ 2906525 h 3058449"/>
              <a:gd name="connsiteX5" fmla="*/ 27758 w 6029270"/>
              <a:gd name="connsiteY5" fmla="*/ 288703 h 3058449"/>
              <a:gd name="connsiteX6" fmla="*/ 279885 w 6029270"/>
              <a:gd name="connsiteY6" fmla="*/ 0 h 305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270" h="3058449">
                <a:moveTo>
                  <a:pt x="279885" y="0"/>
                </a:moveTo>
                <a:lnTo>
                  <a:pt x="6029270" y="0"/>
                </a:lnTo>
                <a:lnTo>
                  <a:pt x="6029270" y="3049320"/>
                </a:lnTo>
                <a:lnTo>
                  <a:pt x="1971525" y="3058068"/>
                </a:lnTo>
                <a:cubicBezTo>
                  <a:pt x="1812079" y="3058068"/>
                  <a:pt x="1552520" y="3073591"/>
                  <a:pt x="1472510" y="2906525"/>
                </a:cubicBezTo>
                <a:lnTo>
                  <a:pt x="27758" y="288703"/>
                </a:lnTo>
                <a:cubicBezTo>
                  <a:pt x="-72826" y="37817"/>
                  <a:pt x="120439" y="0"/>
                  <a:pt x="2798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cxnSp>
        <p:nvCxnSpPr>
          <p:cNvPr id="10" name="直接连接符 9"/>
          <p:cNvCxnSpPr/>
          <p:nvPr/>
        </p:nvCxnSpPr>
        <p:spPr>
          <a:xfrm>
            <a:off x="2697163" y="3175000"/>
            <a:ext cx="0" cy="790575"/>
          </a:xfrm>
          <a:prstGeom prst="line">
            <a:avLst/>
          </a:prstGeom>
          <a:ln>
            <a:solidFill>
              <a:srgbClr val="1B3862"/>
            </a:solidFill>
          </a:ln>
        </p:spPr>
        <p:style>
          <a:lnRef idx="1">
            <a:schemeClr val="accent1"/>
          </a:lnRef>
          <a:fillRef idx="0">
            <a:schemeClr val="accent1"/>
          </a:fillRef>
          <a:effectRef idx="0">
            <a:schemeClr val="accent1"/>
          </a:effectRef>
          <a:fontRef idx="minor">
            <a:schemeClr val="tx1"/>
          </a:fontRef>
        </p:style>
      </p:cxnSp>
      <p:sp>
        <p:nvSpPr>
          <p:cNvPr id="6150" name="文本框 12"/>
          <p:cNvSpPr txBox="1"/>
          <p:nvPr/>
        </p:nvSpPr>
        <p:spPr>
          <a:xfrm>
            <a:off x="2828925" y="3370580"/>
            <a:ext cx="2962275" cy="398780"/>
          </a:xfrm>
          <a:prstGeom prst="rect">
            <a:avLst/>
          </a:prstGeom>
          <a:noFill/>
          <a:ln w="9525">
            <a:noFill/>
          </a:ln>
        </p:spPr>
        <p:txBody>
          <a:bodyPr wrap="square" anchor="t">
            <a:spAutoFit/>
          </a:bodyPr>
          <a:p>
            <a:r>
              <a:rPr lang="en-US" altLang="zh-CN" sz="2000" b="1" dirty="0">
                <a:solidFill>
                  <a:srgbClr val="1B3862"/>
                </a:solidFill>
                <a:latin typeface="Microsoft YaHei" panose="020B0503020204020204" pitchFamily="34" charset="-122"/>
                <a:ea typeface="Microsoft YaHei" panose="020B0503020204020204" pitchFamily="34" charset="-122"/>
              </a:rPr>
              <a:t>Our Approach</a:t>
            </a:r>
            <a:endParaRPr lang="en-US" altLang="zh-CN" sz="2000" b="1" dirty="0">
              <a:solidFill>
                <a:srgbClr val="1B3862"/>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857375" y="3246120"/>
            <a:ext cx="672465" cy="645160"/>
          </a:xfrm>
          <a:prstGeom prst="rect">
            <a:avLst/>
          </a:prstGeom>
          <a:noFill/>
        </p:spPr>
        <p:txBody>
          <a:bodyPr wrap="square" rtlCol="0">
            <a:spAutoFit/>
          </a:bodyPr>
          <a:p>
            <a:pPr algn="ctr"/>
            <a:r>
              <a:rPr lang="en-US" sz="3600" b="1">
                <a:effectLst>
                  <a:glow rad="139700">
                    <a:schemeClr val="accent5">
                      <a:satMod val="175000"/>
                      <a:alpha val="40000"/>
                    </a:schemeClr>
                  </a:glow>
                </a:effectLst>
              </a:rPr>
              <a:t>2</a:t>
            </a:r>
            <a:endParaRPr lang="en-US" sz="3600" b="1">
              <a:effectLst>
                <a:glow rad="139700">
                  <a:schemeClr val="accent5">
                    <a:satMod val="175000"/>
                    <a:alpha val="40000"/>
                  </a:schemeClr>
                </a:glo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a:xfrm>
            <a:off x="1524000" y="431800"/>
            <a:ext cx="914400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45" name="文本框 6"/>
          <p:cNvSpPr txBox="1"/>
          <p:nvPr/>
        </p:nvSpPr>
        <p:spPr>
          <a:xfrm>
            <a:off x="2055813" y="515938"/>
            <a:ext cx="1235075" cy="337185"/>
          </a:xfrm>
          <a:prstGeom prst="rect">
            <a:avLst/>
          </a:prstGeom>
          <a:noFill/>
          <a:ln w="9525">
            <a:noFill/>
          </a:ln>
        </p:spPr>
        <p:txBody>
          <a:bodyPr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Approach</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pic>
        <p:nvPicPr>
          <p:cNvPr id="10256" name="图片 18"/>
          <p:cNvPicPr>
            <a:picLocks noChangeAspect="1"/>
          </p:cNvPicPr>
          <p:nvPr/>
        </p:nvPicPr>
        <p:blipFill>
          <a:blip r:embed="rId1"/>
          <a:stretch>
            <a:fillRect/>
          </a:stretch>
        </p:blipFill>
        <p:spPr>
          <a:xfrm>
            <a:off x="4476750" y="4787900"/>
            <a:ext cx="355600" cy="355600"/>
          </a:xfrm>
          <a:prstGeom prst="rect">
            <a:avLst/>
          </a:prstGeom>
          <a:noFill/>
          <a:ln w="9525">
            <a:noFill/>
          </a:ln>
        </p:spPr>
      </p:pic>
      <p:pic>
        <p:nvPicPr>
          <p:cNvPr id="10258" name="图片 20"/>
          <p:cNvPicPr>
            <a:picLocks noChangeAspect="1"/>
          </p:cNvPicPr>
          <p:nvPr/>
        </p:nvPicPr>
        <p:blipFill>
          <a:blip r:embed="rId2"/>
          <a:stretch>
            <a:fillRect/>
          </a:stretch>
        </p:blipFill>
        <p:spPr>
          <a:xfrm>
            <a:off x="5484813" y="4778375"/>
            <a:ext cx="400050" cy="365125"/>
          </a:xfrm>
          <a:prstGeom prst="rect">
            <a:avLst/>
          </a:prstGeom>
          <a:noFill/>
          <a:ln w="9525">
            <a:noFill/>
          </a:ln>
        </p:spPr>
      </p:pic>
      <p:sp>
        <p:nvSpPr>
          <p:cNvPr id="2" name="Text Box 1"/>
          <p:cNvSpPr txBox="1"/>
          <p:nvPr/>
        </p:nvSpPr>
        <p:spPr>
          <a:xfrm>
            <a:off x="1574165" y="1264285"/>
            <a:ext cx="10220960" cy="3692525"/>
          </a:xfrm>
          <a:prstGeom prst="rect">
            <a:avLst/>
          </a:prstGeom>
          <a:noFill/>
        </p:spPr>
        <p:txBody>
          <a:bodyPr wrap="square" rtlCol="0">
            <a:spAutoFit/>
          </a:bodyPr>
          <a:p>
            <a:pPr algn="just"/>
            <a:r>
              <a:rPr lang="en-US"/>
              <a:t>For Stream/ Cube - Dimensional Modeling, we came up with an approach of Hybrid Modeling based on Dimensions as Entities for Dimensional Modeling and also Time-Based Modeling for Sliding Window Implementation.</a:t>
            </a:r>
            <a:endParaRPr lang="en-US"/>
          </a:p>
          <a:p>
            <a:pPr algn="just"/>
            <a:endParaRPr lang="en-US"/>
          </a:p>
          <a:p>
            <a:pPr algn="just"/>
            <a:r>
              <a:rPr lang="en-US"/>
              <a:t>We have defined Stream Database Properties in xml instance</a:t>
            </a:r>
            <a:endParaRPr lang="en-US"/>
          </a:p>
          <a:p>
            <a:pPr algn="just"/>
            <a:r>
              <a:rPr lang="en-US"/>
              <a:t>contains:</a:t>
            </a:r>
            <a:endParaRPr lang="en-US"/>
          </a:p>
          <a:p>
            <a:pPr algn="just"/>
            <a:endParaRPr lang="en-US"/>
          </a:p>
          <a:p>
            <a:pPr marL="742950" lvl="1" indent="-285750" algn="just">
              <a:buFont typeface="Arial" panose="020B0604020202020204" pitchFamily="34" charset="0"/>
              <a:buChar char="•"/>
            </a:pPr>
            <a:r>
              <a:rPr lang="en-US"/>
              <a:t>Stream Properties and</a:t>
            </a:r>
            <a:endParaRPr lang="en-US"/>
          </a:p>
          <a:p>
            <a:pPr marL="742950" lvl="1" indent="-285750" algn="just">
              <a:buFont typeface="Arial" panose="020B0604020202020204" pitchFamily="34" charset="0"/>
              <a:buChar char="•"/>
            </a:pPr>
            <a:r>
              <a:rPr lang="en-US"/>
              <a:t>Datawarehouse Properties.</a:t>
            </a:r>
            <a:endParaRPr lang="en-US"/>
          </a:p>
          <a:p>
            <a:pPr lvl="1" algn="just">
              <a:buFont typeface="Arial" panose="020B0604020202020204" pitchFamily="34" charset="0"/>
            </a:pPr>
            <a:endParaRPr lang="en-US"/>
          </a:p>
          <a:p>
            <a:pPr lvl="0" algn="just">
              <a:buFont typeface="Arial" panose="020B0604020202020204" pitchFamily="34" charset="0"/>
            </a:pPr>
            <a:r>
              <a:rPr lang="en-US"/>
              <a:t>We are using mainly two data models in this project:</a:t>
            </a:r>
            <a:endParaRPr lang="en-US"/>
          </a:p>
          <a:p>
            <a:pPr marL="742950" lvl="1" indent="-285750" algn="just">
              <a:buFont typeface="Arial" panose="020B0604020202020204" pitchFamily="34" charset="0"/>
              <a:buChar char="•"/>
            </a:pPr>
            <a:r>
              <a:rPr lang="en-US"/>
              <a:t>Xml Data Model and </a:t>
            </a:r>
            <a:endParaRPr lang="en-US"/>
          </a:p>
          <a:p>
            <a:pPr marL="742950" lvl="1" indent="-285750" algn="just">
              <a:buFont typeface="Arial" panose="020B0604020202020204" pitchFamily="34" charset="0"/>
              <a:buChar char="•"/>
            </a:pPr>
            <a:r>
              <a:rPr lang="en-US"/>
              <a:t>Relational (Sql Tables) Data Model.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a:xfrm>
            <a:off x="1524000" y="431800"/>
            <a:ext cx="914400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45" name="文本框 6"/>
          <p:cNvSpPr txBox="1"/>
          <p:nvPr/>
        </p:nvSpPr>
        <p:spPr>
          <a:xfrm>
            <a:off x="2055813" y="515938"/>
            <a:ext cx="1235075" cy="337185"/>
          </a:xfrm>
          <a:prstGeom prst="rect">
            <a:avLst/>
          </a:prstGeom>
          <a:noFill/>
          <a:ln w="9525">
            <a:noFill/>
          </a:ln>
        </p:spPr>
        <p:txBody>
          <a:bodyPr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Approach</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pic>
        <p:nvPicPr>
          <p:cNvPr id="10256" name="图片 18"/>
          <p:cNvPicPr>
            <a:picLocks noChangeAspect="1"/>
          </p:cNvPicPr>
          <p:nvPr/>
        </p:nvPicPr>
        <p:blipFill>
          <a:blip r:embed="rId1"/>
          <a:stretch>
            <a:fillRect/>
          </a:stretch>
        </p:blipFill>
        <p:spPr>
          <a:xfrm>
            <a:off x="4476750" y="4787900"/>
            <a:ext cx="355600" cy="355600"/>
          </a:xfrm>
          <a:prstGeom prst="rect">
            <a:avLst/>
          </a:prstGeom>
          <a:noFill/>
          <a:ln w="9525">
            <a:noFill/>
          </a:ln>
        </p:spPr>
      </p:pic>
      <p:pic>
        <p:nvPicPr>
          <p:cNvPr id="10258" name="图片 20"/>
          <p:cNvPicPr>
            <a:picLocks noChangeAspect="1"/>
          </p:cNvPicPr>
          <p:nvPr/>
        </p:nvPicPr>
        <p:blipFill>
          <a:blip r:embed="rId2"/>
          <a:stretch>
            <a:fillRect/>
          </a:stretch>
        </p:blipFill>
        <p:spPr>
          <a:xfrm>
            <a:off x="5484813" y="4778375"/>
            <a:ext cx="400050" cy="365125"/>
          </a:xfrm>
          <a:prstGeom prst="rect">
            <a:avLst/>
          </a:prstGeom>
          <a:noFill/>
          <a:ln w="9525">
            <a:noFill/>
          </a:ln>
        </p:spPr>
      </p:pic>
      <p:sp>
        <p:nvSpPr>
          <p:cNvPr id="3" name="Rectangles 2"/>
          <p:cNvSpPr/>
          <p:nvPr/>
        </p:nvSpPr>
        <p:spPr>
          <a:xfrm>
            <a:off x="2492375" y="5377180"/>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Xml </a:t>
            </a:r>
            <a:endParaRPr lang="en-US">
              <a:solidFill>
                <a:schemeClr val="tx1"/>
              </a:solidFill>
            </a:endParaRPr>
          </a:p>
          <a:p>
            <a:pPr algn="ctr"/>
            <a:r>
              <a:rPr lang="en-US">
                <a:solidFill>
                  <a:schemeClr val="tx1"/>
                </a:solidFill>
              </a:rPr>
              <a:t>(Instance)</a:t>
            </a:r>
            <a:endParaRPr lang="en-US">
              <a:solidFill>
                <a:schemeClr val="tx1"/>
              </a:solidFill>
            </a:endParaRPr>
          </a:p>
        </p:txBody>
      </p:sp>
      <p:sp>
        <p:nvSpPr>
          <p:cNvPr id="6" name="Rectangles 5"/>
          <p:cNvSpPr/>
          <p:nvPr/>
        </p:nvSpPr>
        <p:spPr>
          <a:xfrm>
            <a:off x="6120130" y="5377180"/>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SQL Table</a:t>
            </a:r>
            <a:endParaRPr lang="en-US">
              <a:solidFill>
                <a:schemeClr val="tx1"/>
              </a:solidFill>
            </a:endParaRPr>
          </a:p>
          <a:p>
            <a:pPr algn="ctr"/>
            <a:r>
              <a:rPr lang="en-US">
                <a:solidFill>
                  <a:schemeClr val="tx1"/>
                </a:solidFill>
              </a:rPr>
              <a:t>(say, Summary)</a:t>
            </a:r>
            <a:endParaRPr lang="en-US">
              <a:solidFill>
                <a:schemeClr val="tx1"/>
              </a:solidFill>
            </a:endParaRPr>
          </a:p>
        </p:txBody>
      </p:sp>
      <p:sp>
        <p:nvSpPr>
          <p:cNvPr id="7" name="Rectangles 6"/>
          <p:cNvSpPr/>
          <p:nvPr/>
        </p:nvSpPr>
        <p:spPr>
          <a:xfrm>
            <a:off x="2501900" y="3736340"/>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Schema</a:t>
            </a:r>
            <a:endParaRPr lang="en-US">
              <a:solidFill>
                <a:schemeClr val="tx1"/>
              </a:solidFill>
            </a:endParaRPr>
          </a:p>
          <a:p>
            <a:pPr algn="ctr"/>
            <a:r>
              <a:rPr lang="en-US">
                <a:solidFill>
                  <a:schemeClr val="tx1"/>
                </a:solidFill>
              </a:rPr>
              <a:t>(xsd)</a:t>
            </a:r>
            <a:endParaRPr lang="en-US">
              <a:solidFill>
                <a:schemeClr val="tx1"/>
              </a:solidFill>
            </a:endParaRPr>
          </a:p>
        </p:txBody>
      </p:sp>
      <p:sp>
        <p:nvSpPr>
          <p:cNvPr id="8" name="Rectangles 7"/>
          <p:cNvSpPr/>
          <p:nvPr/>
        </p:nvSpPr>
        <p:spPr>
          <a:xfrm>
            <a:off x="6120130" y="3736340"/>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Meta Table</a:t>
            </a:r>
            <a:endParaRPr lang="en-US">
              <a:solidFill>
                <a:schemeClr val="tx1"/>
              </a:solidFill>
            </a:endParaRPr>
          </a:p>
        </p:txBody>
      </p:sp>
      <p:cxnSp>
        <p:nvCxnSpPr>
          <p:cNvPr id="9" name="Straight Arrow Connector 8"/>
          <p:cNvCxnSpPr>
            <a:stCxn id="3" idx="3"/>
            <a:endCxn id="8" idx="1"/>
          </p:cNvCxnSpPr>
          <p:nvPr/>
        </p:nvCxnSpPr>
        <p:spPr>
          <a:xfrm flipV="1">
            <a:off x="4429760" y="4121785"/>
            <a:ext cx="1690370" cy="1640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s 9"/>
          <p:cNvSpPr/>
          <p:nvPr/>
        </p:nvSpPr>
        <p:spPr>
          <a:xfrm>
            <a:off x="6120130" y="2247265"/>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Meta-Model</a:t>
            </a:r>
            <a:endParaRPr lang="en-US">
              <a:solidFill>
                <a:schemeClr val="tx1"/>
              </a:solidFill>
            </a:endParaRPr>
          </a:p>
          <a:p>
            <a:pPr algn="ctr"/>
            <a:r>
              <a:rPr lang="en-US" sz="1400">
                <a:solidFill>
                  <a:schemeClr val="tx1"/>
                </a:solidFill>
              </a:rPr>
              <a:t>Relational Properties</a:t>
            </a:r>
            <a:endParaRPr lang="en-US" sz="1400">
              <a:solidFill>
                <a:schemeClr val="tx1"/>
              </a:solidFill>
            </a:endParaRPr>
          </a:p>
        </p:txBody>
      </p:sp>
      <p:sp>
        <p:nvSpPr>
          <p:cNvPr id="11" name="Rectangles 10"/>
          <p:cNvSpPr/>
          <p:nvPr/>
        </p:nvSpPr>
        <p:spPr>
          <a:xfrm>
            <a:off x="2539365" y="2247265"/>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Meta-Model</a:t>
            </a:r>
            <a:endParaRPr lang="en-US">
              <a:solidFill>
                <a:schemeClr val="tx1"/>
              </a:solidFill>
            </a:endParaRPr>
          </a:p>
          <a:p>
            <a:pPr algn="ctr"/>
            <a:r>
              <a:rPr lang="en-US" sz="1400">
                <a:solidFill>
                  <a:schemeClr val="tx1"/>
                </a:solidFill>
              </a:rPr>
              <a:t>Schema Properties</a:t>
            </a:r>
            <a:endParaRPr lang="en-US" sz="1400">
              <a:solidFill>
                <a:schemeClr val="tx1"/>
              </a:solidFill>
            </a:endParaRPr>
          </a:p>
        </p:txBody>
      </p:sp>
      <p:sp>
        <p:nvSpPr>
          <p:cNvPr id="12" name="Rectangles 11"/>
          <p:cNvSpPr/>
          <p:nvPr/>
        </p:nvSpPr>
        <p:spPr>
          <a:xfrm>
            <a:off x="4439285" y="927100"/>
            <a:ext cx="1937385" cy="770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Meta Meta-Model</a:t>
            </a:r>
            <a:endParaRPr lang="en-US" sz="1600">
              <a:solidFill>
                <a:schemeClr val="tx1"/>
              </a:solidFill>
            </a:endParaRPr>
          </a:p>
          <a:p>
            <a:pPr algn="ctr"/>
            <a:r>
              <a:rPr lang="en-US" sz="1200">
                <a:solidFill>
                  <a:schemeClr val="tx1"/>
                </a:solidFill>
              </a:rPr>
              <a:t>MOF</a:t>
            </a:r>
            <a:endParaRPr lang="en-US" sz="1200">
              <a:solidFill>
                <a:schemeClr val="tx1"/>
              </a:solidFill>
            </a:endParaRPr>
          </a:p>
        </p:txBody>
      </p:sp>
      <p:cxnSp>
        <p:nvCxnSpPr>
          <p:cNvPr id="13" name="Straight Arrow Connector 12"/>
          <p:cNvCxnSpPr>
            <a:stCxn id="7" idx="2"/>
            <a:endCxn id="3" idx="0"/>
          </p:cNvCxnSpPr>
          <p:nvPr/>
        </p:nvCxnSpPr>
        <p:spPr>
          <a:xfrm flipH="1">
            <a:off x="3461385" y="4507230"/>
            <a:ext cx="9525" cy="869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0"/>
          </p:cNvCxnSpPr>
          <p:nvPr/>
        </p:nvCxnSpPr>
        <p:spPr>
          <a:xfrm>
            <a:off x="3460750" y="3018155"/>
            <a:ext cx="10160" cy="718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0"/>
          </p:cNvCxnSpPr>
          <p:nvPr/>
        </p:nvCxnSpPr>
        <p:spPr>
          <a:xfrm flipH="1">
            <a:off x="3508375" y="1697990"/>
            <a:ext cx="1899920" cy="549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381625" y="1717675"/>
            <a:ext cx="1707515" cy="529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8" idx="0"/>
          </p:cNvCxnSpPr>
          <p:nvPr/>
        </p:nvCxnSpPr>
        <p:spPr>
          <a:xfrm>
            <a:off x="7089140" y="3018155"/>
            <a:ext cx="0" cy="718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6" idx="0"/>
          </p:cNvCxnSpPr>
          <p:nvPr/>
        </p:nvCxnSpPr>
        <p:spPr>
          <a:xfrm>
            <a:off x="7089140" y="4507230"/>
            <a:ext cx="0" cy="869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a:xfrm>
            <a:off x="1524000" y="431800"/>
            <a:ext cx="9144000" cy="495300"/>
            <a:chOff x="1" y="321273"/>
            <a:chExt cx="9144000" cy="494273"/>
          </a:xfrm>
        </p:grpSpPr>
        <p:sp>
          <p:nvSpPr>
            <p:cNvPr id="5"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45" name="文本框 6"/>
          <p:cNvSpPr txBox="1"/>
          <p:nvPr/>
        </p:nvSpPr>
        <p:spPr>
          <a:xfrm>
            <a:off x="1772920" y="511175"/>
            <a:ext cx="1473200" cy="337185"/>
          </a:xfrm>
          <a:prstGeom prst="rect">
            <a:avLst/>
          </a:prstGeom>
          <a:noFill/>
          <a:ln w="9525">
            <a:noFill/>
          </a:ln>
        </p:spPr>
        <p:txBody>
          <a:bodyPr wrap="square" anchor="t">
            <a:spAutoFit/>
          </a:bodyPr>
          <a:p>
            <a:pPr algn="ctr"/>
            <a:r>
              <a:rPr lang="en-US" altLang="zh-CN" sz="1600" b="1" dirty="0">
                <a:solidFill>
                  <a:schemeClr val="bg1"/>
                </a:solidFill>
                <a:latin typeface="Microsoft YaHei" panose="020B0503020204020204" pitchFamily="34" charset="-122"/>
                <a:ea typeface="Microsoft YaHei" panose="020B0503020204020204" pitchFamily="34" charset="-122"/>
              </a:rPr>
              <a:t>Data Model</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pic>
        <p:nvPicPr>
          <p:cNvPr id="10256" name="图片 18"/>
          <p:cNvPicPr>
            <a:picLocks noChangeAspect="1"/>
          </p:cNvPicPr>
          <p:nvPr/>
        </p:nvPicPr>
        <p:blipFill>
          <a:blip r:embed="rId1"/>
          <a:stretch>
            <a:fillRect/>
          </a:stretch>
        </p:blipFill>
        <p:spPr>
          <a:xfrm>
            <a:off x="4476750" y="4787900"/>
            <a:ext cx="355600" cy="355600"/>
          </a:xfrm>
          <a:prstGeom prst="rect">
            <a:avLst/>
          </a:prstGeom>
          <a:noFill/>
          <a:ln w="9525">
            <a:noFill/>
          </a:ln>
        </p:spPr>
      </p:pic>
      <p:pic>
        <p:nvPicPr>
          <p:cNvPr id="10258" name="图片 20"/>
          <p:cNvPicPr>
            <a:picLocks noChangeAspect="1"/>
          </p:cNvPicPr>
          <p:nvPr/>
        </p:nvPicPr>
        <p:blipFill>
          <a:blip r:embed="rId2"/>
          <a:stretch>
            <a:fillRect/>
          </a:stretch>
        </p:blipFill>
        <p:spPr>
          <a:xfrm>
            <a:off x="5484813" y="4778375"/>
            <a:ext cx="400050" cy="365125"/>
          </a:xfrm>
          <a:prstGeom prst="rect">
            <a:avLst/>
          </a:prstGeom>
          <a:noFill/>
          <a:ln w="9525">
            <a:noFill/>
          </a:ln>
        </p:spPr>
      </p:pic>
      <p:pic>
        <p:nvPicPr>
          <p:cNvPr id="3" name="Picture 2"/>
          <p:cNvPicPr>
            <a:picLocks noChangeAspect="1"/>
          </p:cNvPicPr>
          <p:nvPr/>
        </p:nvPicPr>
        <p:blipFill>
          <a:blip r:embed="rId3"/>
          <a:stretch>
            <a:fillRect/>
          </a:stretch>
        </p:blipFill>
        <p:spPr>
          <a:xfrm>
            <a:off x="4880610" y="0"/>
            <a:ext cx="1675765" cy="1231900"/>
          </a:xfrm>
          <a:prstGeom prst="rect">
            <a:avLst/>
          </a:prstGeom>
        </p:spPr>
      </p:pic>
      <p:pic>
        <p:nvPicPr>
          <p:cNvPr id="6" name="Picture 5"/>
          <p:cNvPicPr>
            <a:picLocks noChangeAspect="1"/>
          </p:cNvPicPr>
          <p:nvPr/>
        </p:nvPicPr>
        <p:blipFill>
          <a:blip r:embed="rId4"/>
          <a:stretch>
            <a:fillRect/>
          </a:stretch>
        </p:blipFill>
        <p:spPr>
          <a:xfrm>
            <a:off x="4476750" y="1688465"/>
            <a:ext cx="2483485" cy="1800860"/>
          </a:xfrm>
          <a:prstGeom prst="rect">
            <a:avLst/>
          </a:prstGeom>
        </p:spPr>
      </p:pic>
      <p:pic>
        <p:nvPicPr>
          <p:cNvPr id="7" name="Picture 6"/>
          <p:cNvPicPr>
            <a:picLocks noChangeAspect="1"/>
          </p:cNvPicPr>
          <p:nvPr/>
        </p:nvPicPr>
        <p:blipFill>
          <a:blip r:embed="rId5"/>
          <a:stretch>
            <a:fillRect/>
          </a:stretch>
        </p:blipFill>
        <p:spPr>
          <a:xfrm>
            <a:off x="1633220" y="3681095"/>
            <a:ext cx="8170545" cy="30899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9507</Words>
  <Application>WPS Presentation</Application>
  <PresentationFormat>全屏显示(4:3)</PresentationFormat>
  <Paragraphs>481</Paragraphs>
  <Slides>25</Slides>
  <Notes>4</Notes>
  <HiddenSlides>0</HiddenSlides>
  <MMClips>0</MMClips>
  <ScaleCrop>false</ScaleCrop>
  <HeadingPairs>
    <vt:vector size="6" baseType="variant">
      <vt:variant>
        <vt:lpstr>已用的字体</vt:lpstr>
      </vt:variant>
      <vt:variant>
        <vt:i4>38</vt:i4>
      </vt:variant>
      <vt:variant>
        <vt:lpstr>主题</vt:lpstr>
      </vt:variant>
      <vt:variant>
        <vt:i4>1</vt:i4>
      </vt:variant>
      <vt:variant>
        <vt:lpstr>幻灯片标题</vt:lpstr>
      </vt:variant>
      <vt:variant>
        <vt:i4>25</vt:i4>
      </vt:variant>
    </vt:vector>
  </HeadingPairs>
  <TitlesOfParts>
    <vt:vector size="64" baseType="lpstr">
      <vt:lpstr>Arial</vt:lpstr>
      <vt:lpstr>SimSun</vt:lpstr>
      <vt:lpstr>Wingdings</vt:lpstr>
      <vt:lpstr>Calibri</vt:lpstr>
      <vt:lpstr>Helvetica Neue</vt:lpstr>
      <vt:lpstr>SimSun</vt:lpstr>
      <vt:lpstr>宋体-简</vt:lpstr>
      <vt:lpstr>Impact</vt:lpstr>
      <vt:lpstr>Microsoft YaHei</vt:lpstr>
      <vt:lpstr>汉仪旗黑</vt:lpstr>
      <vt:lpstr>Gulim</vt:lpstr>
      <vt:lpstr>HelveticaNeueLT Pro 67 MdCn</vt:lpstr>
      <vt:lpstr>Calibri Light</vt:lpstr>
      <vt:lpstr>Gill Sans</vt:lpstr>
      <vt:lpstr>Arial Unicode MS</vt:lpstr>
      <vt:lpstr>SimSun</vt:lpstr>
      <vt:lpstr>Apple SD Gothic Neo</vt:lpstr>
      <vt:lpstr>Thonburi</vt:lpstr>
      <vt:lpstr>Hoefler Text Regular</vt:lpstr>
      <vt:lpstr>Hiragino Kaku Gothic Std</vt:lpstr>
      <vt:lpstr>ITF Devanagari Book</vt:lpstr>
      <vt:lpstr>Krub Regular</vt:lpstr>
      <vt:lpstr>Kokonor</vt:lpstr>
      <vt:lpstr>Hiragino Mincho Pro W3</vt:lpstr>
      <vt:lpstr>Kefa Regular</vt:lpstr>
      <vt:lpstr>Modak</vt:lpstr>
      <vt:lpstr>Mishafi Gold</vt:lpstr>
      <vt:lpstr>Nadeem</vt:lpstr>
      <vt:lpstr>Nanum Brush Script</vt:lpstr>
      <vt:lpstr>Palatino Regular</vt:lpstr>
      <vt:lpstr>Padyakke Expanded One</vt:lpstr>
      <vt:lpstr>Party LET</vt:lpstr>
      <vt:lpstr>Phosphate Inline</vt:lpstr>
      <vt:lpstr>Times New Roman Regular</vt:lpstr>
      <vt:lpstr>Times New Roman Italic</vt:lpstr>
      <vt:lpstr>Baoli SC</vt:lpstr>
      <vt:lpstr>Baoli TC</vt:lpstr>
      <vt:lpstr>Brush Script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boppanavenkatesh</cp:lastModifiedBy>
  <cp:revision>53</cp:revision>
  <dcterms:created xsi:type="dcterms:W3CDTF">2023-04-23T19:09:26Z</dcterms:created>
  <dcterms:modified xsi:type="dcterms:W3CDTF">2023-04-23T19:09:26Z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1033-4.8.0.7824</vt:lpwstr>
  </property>
  <property fmtid="{D5CDD505-2E9C-101B-9397-08002B2CF9AE}" pid="3" name="ICV">
    <vt:lpwstr>FF3E807CA29648ACAACE7E5040968FD5</vt:lpwstr>
  </property>
</Properties>
</file>