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433" r:id="rId18"/>
    <p:sldId id="387" r:id="rId19"/>
    <p:sldId id="434" r:id="rId20"/>
    <p:sldId id="383" r:id="rId21"/>
    <p:sldId id="29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938992"/>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Cyber Bullying Detection Using Machine Learning</a:t>
            </a:r>
          </a:p>
          <a:p>
            <a:pPr algn="ct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337175" y="3135868"/>
            <a:ext cx="5029200" cy="1477328"/>
          </a:xfrm>
          <a:prstGeom prst="rect">
            <a:avLst/>
          </a:prstGeom>
          <a:noFill/>
        </p:spPr>
        <p:txBody>
          <a:bodyPr wrap="square" rtlCol="0">
            <a:spAutoFit/>
          </a:bodyPr>
          <a:lstStyle/>
          <a:p>
            <a:r>
              <a:rPr lang="en-US" b="1" dirty="0">
                <a:solidFill>
                  <a:schemeClr val="tx2">
                    <a:lumMod val="75000"/>
                  </a:schemeClr>
                </a:solidFill>
              </a:rPr>
              <a:t>Name of the student:</a:t>
            </a:r>
          </a:p>
          <a:p>
            <a:r>
              <a:rPr lang="en-US" sz="1800" b="1" dirty="0">
                <a:solidFill>
                  <a:schemeClr val="tx2">
                    <a:lumMod val="75000"/>
                  </a:schemeClr>
                </a:solidFill>
              </a:rPr>
              <a:t>B. Shravya         (20H51A05B5)</a:t>
            </a:r>
          </a:p>
          <a:p>
            <a:r>
              <a:rPr lang="en-US" sz="1800" b="1" dirty="0">
                <a:solidFill>
                  <a:schemeClr val="tx2">
                    <a:lumMod val="75000"/>
                  </a:schemeClr>
                </a:solidFill>
              </a:rPr>
              <a:t>P. </a:t>
            </a:r>
            <a:r>
              <a:rPr lang="en-US" sz="1800" b="1" dirty="0" err="1">
                <a:solidFill>
                  <a:schemeClr val="tx2">
                    <a:lumMod val="75000"/>
                  </a:schemeClr>
                </a:solidFill>
              </a:rPr>
              <a:t>Sreenidhi</a:t>
            </a:r>
            <a:r>
              <a:rPr lang="en-US" sz="1800" b="1" dirty="0">
                <a:solidFill>
                  <a:schemeClr val="tx2">
                    <a:lumMod val="75000"/>
                  </a:schemeClr>
                </a:solidFill>
              </a:rPr>
              <a:t>        (20H51A0521)</a:t>
            </a:r>
          </a:p>
          <a:p>
            <a:r>
              <a:rPr lang="en-US" sz="1800" b="1" dirty="0">
                <a:solidFill>
                  <a:schemeClr val="tx2">
                    <a:lumMod val="75000"/>
                  </a:schemeClr>
                </a:solidFill>
              </a:rPr>
              <a:t>K. Rahul              (20H51A0538)</a:t>
            </a:r>
          </a:p>
          <a:p>
            <a:endParaRPr lang="en-US" b="1" dirty="0">
              <a:solidFill>
                <a:schemeClr val="tx2">
                  <a:lumMod val="75000"/>
                </a:schemeClr>
              </a:solidFill>
            </a:endParaRPr>
          </a:p>
        </p:txBody>
      </p:sp>
      <p:sp>
        <p:nvSpPr>
          <p:cNvPr id="4" name="TextBox 3"/>
          <p:cNvSpPr txBox="1"/>
          <p:nvPr/>
        </p:nvSpPr>
        <p:spPr>
          <a:xfrm>
            <a:off x="155575" y="4419600"/>
            <a:ext cx="5181600" cy="1477328"/>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Dr. G. Ravi Kumar</a:t>
            </a:r>
          </a:p>
          <a:p>
            <a:r>
              <a:rPr lang="en-US" sz="2000" b="1" dirty="0"/>
              <a:t>Associate Professor</a:t>
            </a:r>
          </a:p>
          <a:p>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3105090"/>
            <a:ext cx="5029200" cy="400110"/>
          </a:xfrm>
          <a:prstGeom prst="rect">
            <a:avLst/>
          </a:prstGeom>
          <a:noFill/>
        </p:spPr>
        <p:txBody>
          <a:bodyPr wrap="square" rtlCol="0">
            <a:spAutoFit/>
          </a:bodyPr>
          <a:lstStyle/>
          <a:p>
            <a:r>
              <a:rPr lang="en-US" sz="2000" b="1" dirty="0">
                <a:solidFill>
                  <a:schemeClr val="tx2">
                    <a:lumMod val="75000"/>
                  </a:schemeClr>
                </a:solidFill>
              </a:rPr>
              <a:t>Batch No.:09	</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65FD616A-FBD2-EE0E-ED04-C09A1DA7B518}"/>
              </a:ext>
            </a:extLst>
          </p:cNvPr>
          <p:cNvSpPr txBox="1"/>
          <p:nvPr/>
        </p:nvSpPr>
        <p:spPr>
          <a:xfrm>
            <a:off x="457200" y="1477278"/>
            <a:ext cx="8381160" cy="3780522"/>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b="0" i="0" dirty="0">
                <a:effectLst/>
              </a:rPr>
              <a:t>Cyberbullying is a pervasive and harmful online behavior where individuals use digital platforms to harass, intimidate, or harm others psychologically. </a:t>
            </a:r>
          </a:p>
          <a:p>
            <a:pPr marL="285750" indent="-285750" algn="l">
              <a:lnSpc>
                <a:spcPct val="150000"/>
              </a:lnSpc>
              <a:buFont typeface="Arial" panose="020B0604020202020204" pitchFamily="34" charset="0"/>
              <a:buChar char="•"/>
            </a:pPr>
            <a:r>
              <a:rPr lang="en-US" b="0" i="0" dirty="0">
                <a:effectLst/>
              </a:rPr>
              <a:t>It can take various forms, such as offensive comments, threats, hate speech, or the sharing of sensitive information without consent. </a:t>
            </a:r>
          </a:p>
          <a:p>
            <a:pPr marL="285750" indent="-285750" algn="l">
              <a:lnSpc>
                <a:spcPct val="150000"/>
              </a:lnSpc>
              <a:buFont typeface="Arial" panose="020B0604020202020204" pitchFamily="34" charset="0"/>
              <a:buChar char="•"/>
            </a:pPr>
            <a:r>
              <a:rPr lang="en-US" b="0" i="0" dirty="0">
                <a:effectLst/>
              </a:rPr>
              <a:t>Detecting and addressing cyberbullying is crucial to create safer online environments.</a:t>
            </a:r>
          </a:p>
          <a:p>
            <a:pPr marL="285750" indent="-285750" algn="l">
              <a:lnSpc>
                <a:spcPct val="150000"/>
              </a:lnSpc>
              <a:buFont typeface="Arial" panose="020B0604020202020204" pitchFamily="34" charset="0"/>
              <a:buChar char="•"/>
            </a:pPr>
            <a:r>
              <a:rPr lang="en-US" b="0" i="0" dirty="0">
                <a:effectLst/>
              </a:rPr>
              <a:t>Machine learning can play a significant role in identifying and combating cyberbullying by automating the process of flagging and mitigating such content.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a:extLst>
              <a:ext uri="{FF2B5EF4-FFF2-40B4-BE49-F238E27FC236}">
                <a16:creationId xmlns:a16="http://schemas.microsoft.com/office/drawing/2014/main" id="{76AEF3DB-4855-2965-7D50-CF7C551F3DE5}"/>
              </a:ext>
            </a:extLst>
          </p:cNvPr>
          <p:cNvSpPr txBox="1"/>
          <p:nvPr/>
        </p:nvSpPr>
        <p:spPr>
          <a:xfrm>
            <a:off x="457200" y="1166843"/>
            <a:ext cx="8381160" cy="3365024"/>
          </a:xfrm>
          <a:prstGeom prst="rect">
            <a:avLst/>
          </a:prstGeom>
          <a:noFill/>
        </p:spPr>
        <p:txBody>
          <a:bodyPr wrap="square">
            <a:spAutoFit/>
          </a:bodyPr>
          <a:lstStyle/>
          <a:p>
            <a:pPr>
              <a:lnSpc>
                <a:spcPct val="150000"/>
              </a:lnSpc>
            </a:pPr>
            <a:r>
              <a:rPr lang="en-US" dirty="0"/>
              <a:t>The system will encompass the detection of diverse forms of cyberbullying, including but not limited to harassment, hate speech, threats, and personal attacks. Data collection will be conducted from publicly available sources, adhering to privacy and ethical standards. The project scope extends to thorough documentation, performance evaluation, and a feedback mechanism for iterative improvement. Additionally, it seeks to investigate the potential benefits of multimodal approaches, integrating various types of media such as text, images, and videos, for a more comprehensive detection system.</a:t>
            </a: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717077883"/>
              </p:ext>
            </p:extLst>
          </p:nvPr>
        </p:nvGraphicFramePr>
        <p:xfrm>
          <a:off x="59636" y="381000"/>
          <a:ext cx="8991600" cy="12231189"/>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096475">
                  <a:extLst>
                    <a:ext uri="{9D8B030D-6E8A-4147-A177-3AD203B41FA5}">
                      <a16:colId xmlns:a16="http://schemas.microsoft.com/office/drawing/2014/main" val="3760181125"/>
                    </a:ext>
                  </a:extLst>
                </a:gridCol>
                <a:gridCol w="1918301">
                  <a:extLst>
                    <a:ext uri="{9D8B030D-6E8A-4147-A177-3AD203B41FA5}">
                      <a16:colId xmlns:a16="http://schemas.microsoft.com/office/drawing/2014/main" val="1470764825"/>
                    </a:ext>
                  </a:extLst>
                </a:gridCol>
                <a:gridCol w="1978637">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1807029">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29393">
                <a:tc>
                  <a:txBody>
                    <a:bodyPr/>
                    <a:lstStyle/>
                    <a:p>
                      <a:r>
                        <a:rPr lang="en-US" dirty="0"/>
                        <a:t>1</a:t>
                      </a:r>
                      <a:endParaRPr lang="en-IN" dirty="0"/>
                    </a:p>
                  </a:txBody>
                  <a:tcPr/>
                </a:tc>
                <a:tc>
                  <a:txBody>
                    <a:bodyPr/>
                    <a:lstStyle/>
                    <a:p>
                      <a:r>
                        <a:rPr lang="en-US" sz="1200" dirty="0"/>
                        <a:t>J. Yadav, D. Kumar and D. Chauhan Yadav, Kumar and Chauhan</a:t>
                      </a:r>
                      <a:endParaRPr lang="en-IN" sz="1200" dirty="0"/>
                    </a:p>
                  </a:txBody>
                  <a:tcPr/>
                </a:tc>
                <a:tc>
                  <a:txBody>
                    <a:bodyPr/>
                    <a:lstStyle/>
                    <a:p>
                      <a:pPr marL="0" marR="0" algn="just">
                        <a:lnSpc>
                          <a:spcPct val="150000"/>
                        </a:lnSpc>
                        <a:spcBef>
                          <a:spcPts val="0"/>
                        </a:spcBef>
                        <a:spcAft>
                          <a:spcPts val="0"/>
                        </a:spcAft>
                      </a:pPr>
                      <a:r>
                        <a:rPr lang="en-US" sz="1200" dirty="0"/>
                        <a:t>Cyber Bullying Detection on Social Media using Machine Learning</a:t>
                      </a:r>
                      <a:endParaRPr lang="en-US" sz="1200" dirty="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r>
                        <a:rPr lang="en-US" sz="1200" dirty="0"/>
                        <a:t>developed a model to classify cyberbullying using a pre-trained BERT model. BERT model is a recently developed learning model by Google researchers. In this they use publicly available </a:t>
                      </a:r>
                      <a:r>
                        <a:rPr lang="en-US" sz="1200" dirty="0" err="1"/>
                        <a:t>Formspring</a:t>
                      </a:r>
                      <a:r>
                        <a:rPr lang="en-US" sz="1200" dirty="0"/>
                        <a:t> (a QA forum) and Wikipedia talk pages (collaborative knowledge repository) datasets and both datasets were manually labelled and also pre-processed .</a:t>
                      </a:r>
                      <a:endParaRPr lang="en-IN" sz="1200" dirty="0"/>
                    </a:p>
                  </a:txBody>
                  <a:tcPr/>
                </a:tc>
                <a:tc>
                  <a:txBody>
                    <a:bodyPr/>
                    <a:lstStyle/>
                    <a:p>
                      <a:r>
                        <a:rPr lang="en-US" sz="1200" dirty="0"/>
                        <a:t>The </a:t>
                      </a:r>
                      <a:r>
                        <a:rPr lang="en-US" sz="1200" dirty="0" err="1"/>
                        <a:t>Formspring</a:t>
                      </a:r>
                      <a:r>
                        <a:rPr lang="en-US" sz="1200" dirty="0"/>
                        <a:t> dataset contains 12773 question-answer pair comments of which 776 are bully posts and Wikipedia dataset contains 115864 discussion comments which are manually annotated by ten persons of which 13590 comments which are labelled as bully.</a:t>
                      </a:r>
                      <a:endParaRPr lang="en-IN" sz="1200" dirty="0"/>
                    </a:p>
                  </a:txBody>
                  <a:tcPr/>
                </a:tc>
                <a:tc>
                  <a:txBody>
                    <a:bodyPr/>
                    <a:lstStyle/>
                    <a:p>
                      <a:r>
                        <a:rPr lang="en-US" sz="1200" dirty="0"/>
                        <a:t>Their model gave accuracy of 94% for </a:t>
                      </a:r>
                      <a:r>
                        <a:rPr lang="en-US" sz="1200" dirty="0" err="1"/>
                        <a:t>formspring</a:t>
                      </a:r>
                      <a:r>
                        <a:rPr lang="en-US" sz="1200" dirty="0"/>
                        <a:t> dataset which is oversampled 3 times and 81% for </a:t>
                      </a:r>
                      <a:r>
                        <a:rPr lang="en-US" sz="1200" dirty="0" err="1"/>
                        <a:t>wikipedia</a:t>
                      </a:r>
                      <a:r>
                        <a:rPr lang="en-US" sz="1200" dirty="0"/>
                        <a:t> dataset</a:t>
                      </a:r>
                      <a:endParaRPr lang="en-IN" sz="1200" dirty="0"/>
                    </a:p>
                  </a:txBody>
                  <a:tcPr/>
                </a:tc>
                <a:extLst>
                  <a:ext uri="{0D108BD9-81ED-4DB2-BD59-A6C34878D82A}">
                    <a16:rowId xmlns:a16="http://schemas.microsoft.com/office/drawing/2014/main" val="3097843794"/>
                  </a:ext>
                </a:extLst>
              </a:tr>
              <a:tr h="1129393">
                <a:tc>
                  <a:txBody>
                    <a:bodyPr/>
                    <a:lstStyle/>
                    <a:p>
                      <a:r>
                        <a:rPr lang="en-US" dirty="0"/>
                        <a:t>2</a:t>
                      </a:r>
                      <a:endParaRPr lang="en-IN" dirty="0"/>
                    </a:p>
                  </a:txBody>
                  <a:tcPr/>
                </a:tc>
                <a:tc>
                  <a:txBody>
                    <a:bodyPr/>
                    <a:lstStyle/>
                    <a:p>
                      <a:r>
                        <a:rPr lang="en-US" sz="1200" dirty="0"/>
                        <a:t>H. Watanabe, M. Bouazizi and T. </a:t>
                      </a:r>
                      <a:r>
                        <a:rPr lang="en-US" sz="1200" dirty="0" err="1"/>
                        <a:t>Ohtsuki</a:t>
                      </a:r>
                      <a:r>
                        <a:rPr lang="en-US" sz="1200" dirty="0"/>
                        <a:t> Watanabe, Bouazizi and </a:t>
                      </a:r>
                      <a:r>
                        <a:rPr lang="en-US" sz="1200" dirty="0" err="1"/>
                        <a:t>Ohtsuki</a:t>
                      </a:r>
                      <a:endParaRPr lang="en-US" sz="1200" dirty="0">
                        <a:solidFill>
                          <a:schemeClr val="dk1"/>
                        </a:solidFill>
                        <a:effectLst/>
                        <a:latin typeface="+mn-lt"/>
                        <a:ea typeface="+mn-ea"/>
                        <a:cs typeface="+mn-cs"/>
                      </a:endParaRPr>
                    </a:p>
                  </a:txBody>
                  <a:tcPr/>
                </a:tc>
                <a:tc>
                  <a:txBody>
                    <a:bodyPr/>
                    <a:lstStyle/>
                    <a:p>
                      <a:r>
                        <a:rPr lang="en-US" sz="1200" dirty="0"/>
                        <a:t>Cyber Bullying Detection on Social Media using Machine Learning</a:t>
                      </a:r>
                      <a:endParaRPr lang="en-IN" sz="1200" dirty="0"/>
                    </a:p>
                  </a:txBody>
                  <a:tcPr/>
                </a:tc>
                <a:tc>
                  <a:txBody>
                    <a:bodyPr/>
                    <a:lstStyle/>
                    <a:p>
                      <a:r>
                        <a:rPr lang="en-US" sz="1200" dirty="0"/>
                        <a:t>their aim was to detect hate speech on Twitter. Their technique is based on unigram and patterns that are automatically collected from the dataset. Their aim was to classify tweets as clean, offensive and hateful</a:t>
                      </a:r>
                      <a:endParaRPr lang="en-IN" sz="1200" dirty="0"/>
                    </a:p>
                  </a:txBody>
                  <a:tcPr/>
                </a:tc>
                <a:tc>
                  <a:txBody>
                    <a:bodyPr/>
                    <a:lstStyle/>
                    <a:p>
                      <a:r>
                        <a:rPr lang="en-US" sz="1200" dirty="0"/>
                        <a:t>They combined 3 datasets to make a bigger dataset. In preprocessing removed URL and tags from tweets also they did tokenization, Part of Speech Tagging, and lemmatization. They used binary classification and ternary classification to identify sentiment-based features, semantic features, Unigram features and pattern feature</a:t>
                      </a:r>
                      <a:endParaRPr lang="en-IN" sz="1200" dirty="0"/>
                    </a:p>
                  </a:txBody>
                  <a:tcPr/>
                </a:tc>
                <a:tc>
                  <a:txBody>
                    <a:bodyPr/>
                    <a:lstStyle/>
                    <a:p>
                      <a:r>
                        <a:rPr lang="en-US" sz="1200" dirty="0"/>
                        <a:t>Their proposed model gave accuracy of 87.4% for binary classification to classify tweets into offensive and non-offensive and 78.4% for ternary classification to classify tweets into hateful, offensive and clean.</a:t>
                      </a:r>
                      <a:endParaRPr lang="en-IN" sz="1200" dirty="0"/>
                    </a:p>
                  </a:txBody>
                  <a:tcPr/>
                </a:tc>
                <a:extLst>
                  <a:ext uri="{0D108BD9-81ED-4DB2-BD59-A6C34878D82A}">
                    <a16:rowId xmlns:a16="http://schemas.microsoft.com/office/drawing/2014/main" val="3396774005"/>
                  </a:ext>
                </a:extLst>
              </a:tr>
              <a:tr h="1129393">
                <a:tc>
                  <a:txBody>
                    <a:bodyPr/>
                    <a:lstStyle/>
                    <a:p>
                      <a:r>
                        <a:rPr lang="en-US" dirty="0"/>
                        <a:t>3</a:t>
                      </a:r>
                      <a:endParaRPr lang="en-IN" dirty="0"/>
                    </a:p>
                  </a:txBody>
                  <a:tcPr/>
                </a:tc>
                <a:tc>
                  <a:txBody>
                    <a:bodyPr/>
                    <a:lstStyle/>
                    <a:p>
                      <a:pPr marL="0" marR="0" algn="just">
                        <a:lnSpc>
                          <a:spcPct val="150000"/>
                        </a:lnSpc>
                        <a:spcBef>
                          <a:spcPts val="0"/>
                        </a:spcBef>
                        <a:spcAft>
                          <a:spcPts val="0"/>
                        </a:spcAft>
                      </a:pPr>
                      <a:r>
                        <a:rPr lang="it-IT" sz="1200" dirty="0"/>
                        <a:t>Noviantho, S. M. Isa and L. Ashianti Noviantho et al. </a:t>
                      </a:r>
                      <a:endParaRPr lang="en-US" sz="1200" dirty="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1200" dirty="0"/>
                        <a:t>Cyber Bullying Detection on Social Media using Machine Learning</a:t>
                      </a:r>
                      <a:endParaRPr lang="en-US" sz="1200" dirty="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r>
                        <a:rPr lang="en-US" sz="1200" dirty="0"/>
                        <a:t>created a classification model for cyberbullying using Naive Bayes method and Support Vector Machine (SVM)</a:t>
                      </a:r>
                      <a:endParaRPr lang="en-IN" sz="1200" dirty="0"/>
                    </a:p>
                  </a:txBody>
                  <a:tcPr/>
                </a:tc>
                <a:tc>
                  <a:txBody>
                    <a:bodyPr/>
                    <a:lstStyle/>
                    <a:p>
                      <a:r>
                        <a:rPr lang="en-US" sz="1200" dirty="0"/>
                        <a:t>The data set they used was collected from Kaggle which provides 1600 conversations in Formspring.me in which question and answer are used as labels. This consists of 12729 data of which 11661 data is labeled </a:t>
                      </a:r>
                      <a:r>
                        <a:rPr lang="en-US" sz="1200" dirty="0" err="1"/>
                        <a:t>noncyberbullying</a:t>
                      </a:r>
                      <a:r>
                        <a:rPr lang="en-US" sz="1200" dirty="0"/>
                        <a:t> and 1068 is labeled cyberbullying. In data cleaning they removed the words like ‘</a:t>
                      </a:r>
                      <a:r>
                        <a:rPr lang="en-US" sz="1200" dirty="0" err="1"/>
                        <a:t>haha</a:t>
                      </a:r>
                      <a:r>
                        <a:rPr lang="en-US" sz="1200" dirty="0"/>
                        <a:t>’, ‘</a:t>
                      </a:r>
                      <a:r>
                        <a:rPr lang="en-US" sz="1200" dirty="0" err="1"/>
                        <a:t>hehe</a:t>
                      </a:r>
                      <a:r>
                        <a:rPr lang="en-US" sz="1200" dirty="0"/>
                        <a:t>’ , ‘umm’ etc.</a:t>
                      </a:r>
                      <a:endParaRPr lang="en-IN" sz="1200" dirty="0"/>
                    </a:p>
                  </a:txBody>
                  <a:tcPr/>
                </a:tc>
                <a:tc>
                  <a:txBody>
                    <a:bodyPr/>
                    <a:lstStyle/>
                    <a:p>
                      <a:pPr marL="0" marR="0" algn="just">
                        <a:lnSpc>
                          <a:spcPct val="150000"/>
                        </a:lnSpc>
                        <a:spcBef>
                          <a:spcPts val="0"/>
                        </a:spcBef>
                        <a:spcAft>
                          <a:spcPts val="0"/>
                        </a:spcAft>
                      </a:pPr>
                      <a:r>
                        <a:rPr lang="en-US" sz="1200" dirty="0"/>
                        <a:t> For balancing dataset they formed classification: 2 classes(cyberbullying and non -cyberbullying), 4 classes (non-cyberbullying, cyberbullying with low, middle and high severity level), 11 classes (non-cyberbullying, cyberbullying with 1-10 severity level).</a:t>
                      </a:r>
                      <a:endParaRPr lang="en-US" sz="1200" dirty="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715288033"/>
                  </a:ext>
                </a:extLst>
              </a:tr>
              <a:tr h="1129393">
                <a:tc>
                  <a:txBody>
                    <a:bodyPr/>
                    <a:lstStyle/>
                    <a:p>
                      <a:r>
                        <a:rPr lang="en-US" dirty="0"/>
                        <a:t>4</a:t>
                      </a:r>
                      <a:endParaRPr lang="en-IN" dirty="0"/>
                    </a:p>
                  </a:txBody>
                  <a:tcPr/>
                </a:tc>
                <a:tc>
                  <a:txBody>
                    <a:bodyPr/>
                    <a:lstStyle/>
                    <a:p>
                      <a:r>
                        <a:rPr lang="en-US" sz="1200" dirty="0"/>
                        <a:t>Aditya </a:t>
                      </a:r>
                      <a:r>
                        <a:rPr lang="en-US" sz="1200" dirty="0" err="1"/>
                        <a:t>Gaydhani,Doma</a:t>
                      </a:r>
                      <a:r>
                        <a:rPr lang="en-US" sz="1200" dirty="0"/>
                        <a:t> et al. </a:t>
                      </a:r>
                      <a:r>
                        <a:rPr lang="en-US" sz="1200" dirty="0" err="1"/>
                        <a:t>Gaydhani</a:t>
                      </a:r>
                      <a:r>
                        <a:rPr lang="en-US" sz="1200" dirty="0"/>
                        <a:t>, </a:t>
                      </a:r>
                      <a:r>
                        <a:rPr lang="en-US" sz="1200" dirty="0" err="1"/>
                        <a:t>Doma</a:t>
                      </a:r>
                      <a:r>
                        <a:rPr lang="en-US" sz="1200" dirty="0"/>
                        <a:t>, </a:t>
                      </a:r>
                      <a:r>
                        <a:rPr lang="en-US" sz="1200" dirty="0" err="1"/>
                        <a:t>Kendre</a:t>
                      </a:r>
                      <a:r>
                        <a:rPr lang="en-US" sz="1200" dirty="0"/>
                        <a:t> and Bhagwat</a:t>
                      </a:r>
                    </a:p>
                  </a:txBody>
                  <a:tcPr/>
                </a:tc>
                <a:tc>
                  <a:txBody>
                    <a:bodyPr/>
                    <a:lstStyle/>
                    <a:p>
                      <a:r>
                        <a:rPr lang="en-US" sz="1200" dirty="0"/>
                        <a:t>Cyber Bullying Detection on Social Media using Machine Learning</a:t>
                      </a:r>
                      <a:endParaRPr lang="en-IN" sz="1200" dirty="0"/>
                    </a:p>
                  </a:txBody>
                  <a:tcPr/>
                </a:tc>
                <a:tc>
                  <a:txBody>
                    <a:bodyPr/>
                    <a:lstStyle/>
                    <a:p>
                      <a:r>
                        <a:rPr lang="en-US" sz="1200" dirty="0"/>
                        <a:t>, implemented a model for detecting hate speech and offensive language on twitter using machine learning. Datasets were taken from crowd flower and GitHub.</a:t>
                      </a:r>
                      <a:endParaRPr lang="en-IN" sz="1200" dirty="0"/>
                    </a:p>
                  </a:txBody>
                  <a:tcPr/>
                </a:tc>
                <a:tc>
                  <a:txBody>
                    <a:bodyPr/>
                    <a:lstStyle/>
                    <a:p>
                      <a:r>
                        <a:rPr lang="en-US" sz="1200" dirty="0"/>
                        <a:t> The dataset was then split into 70% training and 30% test samples. N-gram features from the tweets were extracted and were weighed according to their TF IDF values. Unigram, Bigram and Trigram features along with L1 and L2 normalization of TF IDF were considered.</a:t>
                      </a:r>
                      <a:endParaRPr lang="en-IN" sz="1200" dirty="0"/>
                    </a:p>
                  </a:txBody>
                  <a:tcPr/>
                </a:tc>
                <a:tc>
                  <a:txBody>
                    <a:bodyPr/>
                    <a:lstStyle/>
                    <a:p>
                      <a:pPr marL="0" marR="0" algn="just">
                        <a:lnSpc>
                          <a:spcPct val="150000"/>
                        </a:lnSpc>
                        <a:spcBef>
                          <a:spcPts val="0"/>
                        </a:spcBef>
                        <a:spcAft>
                          <a:spcPts val="0"/>
                        </a:spcAft>
                      </a:pPr>
                      <a:r>
                        <a:rPr lang="en-US" sz="1200" dirty="0"/>
                        <a:t>Logistic Regression, Naïve Bayes and Support vector machine algorithms were compared. 95% accuracy was obtained using Logistic Regression with L2 Normalization and n=3. </a:t>
                      </a:r>
                      <a:endParaRPr lang="en-US" sz="1200" dirty="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6427978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430086831"/>
              </p:ext>
            </p:extLst>
          </p:nvPr>
        </p:nvGraphicFramePr>
        <p:xfrm>
          <a:off x="59636" y="381000"/>
          <a:ext cx="8991600" cy="12596949"/>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096475">
                  <a:extLst>
                    <a:ext uri="{9D8B030D-6E8A-4147-A177-3AD203B41FA5}">
                      <a16:colId xmlns:a16="http://schemas.microsoft.com/office/drawing/2014/main" val="3760181125"/>
                    </a:ext>
                  </a:extLst>
                </a:gridCol>
                <a:gridCol w="1935568">
                  <a:extLst>
                    <a:ext uri="{9D8B030D-6E8A-4147-A177-3AD203B41FA5}">
                      <a16:colId xmlns:a16="http://schemas.microsoft.com/office/drawing/2014/main" val="1470764825"/>
                    </a:ext>
                  </a:extLst>
                </a:gridCol>
                <a:gridCol w="1961370">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1807029">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29393">
                <a:tc>
                  <a:txBody>
                    <a:bodyPr/>
                    <a:lstStyle/>
                    <a:p>
                      <a:r>
                        <a:rPr lang="en-US" dirty="0"/>
                        <a:t>5</a:t>
                      </a:r>
                      <a:endParaRPr lang="en-IN" dirty="0"/>
                    </a:p>
                  </a:txBody>
                  <a:tcPr/>
                </a:tc>
                <a:tc>
                  <a:txBody>
                    <a:bodyPr/>
                    <a:lstStyle/>
                    <a:p>
                      <a:r>
                        <a:rPr lang="en-US" sz="1200" dirty="0"/>
                        <a:t>Lida </a:t>
                      </a:r>
                      <a:r>
                        <a:rPr lang="en-US" sz="1200" dirty="0" err="1"/>
                        <a:t>Ketsbaia</a:t>
                      </a:r>
                      <a:r>
                        <a:rPr lang="en-US" sz="1200" dirty="0"/>
                        <a:t>, Biju Issac et al. </a:t>
                      </a:r>
                      <a:r>
                        <a:rPr lang="en-US" sz="1200" dirty="0" err="1"/>
                        <a:t>Ketsbaia</a:t>
                      </a:r>
                      <a:r>
                        <a:rPr lang="en-US" sz="1200" dirty="0"/>
                        <a:t>, Issac and Chen</a:t>
                      </a:r>
                      <a:endParaRPr lang="en-IN" sz="1200" dirty="0">
                        <a:latin typeface="+mn-lt"/>
                      </a:endParaRPr>
                    </a:p>
                  </a:txBody>
                  <a:tcPr/>
                </a:tc>
                <a:tc>
                  <a:txBody>
                    <a:bodyPr/>
                    <a:lstStyle/>
                    <a:p>
                      <a:pPr marL="0" marR="0" algn="just">
                        <a:lnSpc>
                          <a:spcPct val="150000"/>
                        </a:lnSpc>
                        <a:spcBef>
                          <a:spcPts val="0"/>
                        </a:spcBef>
                        <a:spcAft>
                          <a:spcPts val="0"/>
                        </a:spcAft>
                      </a:pPr>
                      <a:r>
                        <a:rPr lang="en-US" sz="1200" dirty="0"/>
                        <a:t>Cyber Bullying Detection on Social Media using Machine Learning</a:t>
                      </a:r>
                      <a:endParaRPr lang="en-US" sz="1200" dirty="0">
                        <a:solidFill>
                          <a:srgbClr val="000000"/>
                        </a:solidFill>
                        <a:effectLst/>
                        <a:latin typeface="+mn-lt"/>
                        <a:ea typeface="Calibri" panose="020F0502020204030204" pitchFamily="34" charset="0"/>
                      </a:endParaRPr>
                    </a:p>
                  </a:txBody>
                  <a:tcPr marL="68580" marR="68580" marT="0" marB="0"/>
                </a:tc>
                <a:tc>
                  <a:txBody>
                    <a:bodyPr/>
                    <a:lstStyle/>
                    <a:p>
                      <a:r>
                        <a:rPr lang="en-US" sz="1200" dirty="0"/>
                        <a:t> Logistic Regression, Linear SVC, Multinomial and Bernoulli classifiers were applied in unigrams, bigrams and trigrams.</a:t>
                      </a:r>
                      <a:endParaRPr lang="en-IN" sz="1200" dirty="0">
                        <a:latin typeface="+mn-lt"/>
                      </a:endParaRPr>
                    </a:p>
                  </a:txBody>
                  <a:tcPr/>
                </a:tc>
                <a:tc>
                  <a:txBody>
                    <a:bodyPr/>
                    <a:lstStyle/>
                    <a:p>
                      <a:r>
                        <a:rPr lang="en-US" sz="1200" dirty="0"/>
                        <a:t> A dataset created by the University of Maryland and Cornell University of about 35000 and 24000 tweets respectively was used with tweets labelled as Hate and Non hate. Tweets were converted into lowercase, numbers, URLs and user mentions, punctuations, special characters and stop words were removed and contradictions were replaced. Dataset was then balanced.</a:t>
                      </a:r>
                      <a:endParaRPr lang="en-IN" sz="1200" dirty="0">
                        <a:latin typeface="+mn-lt"/>
                      </a:endParaRPr>
                    </a:p>
                  </a:txBody>
                  <a:tcPr/>
                </a:tc>
                <a:tc>
                  <a:txBody>
                    <a:bodyPr/>
                    <a:lstStyle/>
                    <a:p>
                      <a:pPr marL="0" marR="0" algn="just">
                        <a:lnSpc>
                          <a:spcPct val="150000"/>
                        </a:lnSpc>
                        <a:spcBef>
                          <a:spcPts val="0"/>
                        </a:spcBef>
                        <a:spcAft>
                          <a:spcPts val="0"/>
                        </a:spcAft>
                      </a:pPr>
                      <a:r>
                        <a:rPr lang="en-US" sz="1200" dirty="0"/>
                        <a:t> Accuracy of 95% and 96% was achieved for the datasets.</a:t>
                      </a:r>
                      <a:endParaRPr lang="en-US" sz="1200" dirty="0">
                        <a:solidFill>
                          <a:srgbClr val="000000"/>
                        </a:solidFill>
                        <a:effectLst/>
                        <a:latin typeface="+mn-lt"/>
                        <a:ea typeface="Calibri" panose="020F0502020204030204" pitchFamily="34" charset="0"/>
                      </a:endParaRPr>
                    </a:p>
                  </a:txBody>
                  <a:tcPr marL="68580" marR="68580" marT="0" marB="0"/>
                </a:tc>
                <a:extLst>
                  <a:ext uri="{0D108BD9-81ED-4DB2-BD59-A6C34878D82A}">
                    <a16:rowId xmlns:a16="http://schemas.microsoft.com/office/drawing/2014/main" val="3097843794"/>
                  </a:ext>
                </a:extLst>
              </a:tr>
              <a:tr h="1129393">
                <a:tc>
                  <a:txBody>
                    <a:bodyPr/>
                    <a:lstStyle/>
                    <a:p>
                      <a:r>
                        <a:rPr lang="en-US" dirty="0"/>
                        <a:t>6</a:t>
                      </a:r>
                      <a:endParaRPr lang="en-IN" dirty="0"/>
                    </a:p>
                  </a:txBody>
                  <a:tcPr/>
                </a:tc>
                <a:tc>
                  <a:txBody>
                    <a:bodyPr/>
                    <a:lstStyle/>
                    <a:p>
                      <a:r>
                        <a:rPr lang="en-US" sz="1200" dirty="0"/>
                        <a:t>Cynthia Van </a:t>
                      </a:r>
                      <a:r>
                        <a:rPr lang="en-US" sz="1200" dirty="0" err="1"/>
                        <a:t>Hee</a:t>
                      </a:r>
                      <a:r>
                        <a:rPr lang="en-US" sz="1200" dirty="0"/>
                        <a:t> , Gilles Jacobs Van </a:t>
                      </a:r>
                      <a:r>
                        <a:rPr lang="en-US" sz="1200" dirty="0" err="1"/>
                        <a:t>Hee</a:t>
                      </a:r>
                      <a:r>
                        <a:rPr lang="en-US" sz="1200" dirty="0"/>
                        <a:t>, Jacobs, </a:t>
                      </a:r>
                      <a:r>
                        <a:rPr lang="en-US" sz="1200" dirty="0" err="1"/>
                        <a:t>Emmery</a:t>
                      </a:r>
                      <a:r>
                        <a:rPr lang="en-US" sz="1200" dirty="0"/>
                        <a:t>, </a:t>
                      </a:r>
                      <a:r>
                        <a:rPr lang="en-US" sz="1200" dirty="0" err="1"/>
                        <a:t>Desmet</a:t>
                      </a:r>
                      <a:r>
                        <a:rPr lang="en-US" sz="1200" dirty="0"/>
                        <a:t>, Lefever, Verhoeven, De </a:t>
                      </a:r>
                      <a:r>
                        <a:rPr lang="en-US" sz="1200" dirty="0" err="1"/>
                        <a:t>Pauw</a:t>
                      </a:r>
                      <a:r>
                        <a:rPr lang="en-US" sz="1200" dirty="0"/>
                        <a:t>, </a:t>
                      </a:r>
                      <a:r>
                        <a:rPr lang="en-US" sz="1200" dirty="0" err="1"/>
                        <a:t>Daelemans</a:t>
                      </a:r>
                      <a:r>
                        <a:rPr lang="en-US" sz="1200" dirty="0"/>
                        <a:t> and </a:t>
                      </a:r>
                      <a:r>
                        <a:rPr lang="en-US" sz="1200" dirty="0" err="1"/>
                        <a:t>Hoste</a:t>
                      </a:r>
                      <a:endParaRPr lang="en-IN" sz="1200" dirty="0"/>
                    </a:p>
                  </a:txBody>
                  <a:tcPr/>
                </a:tc>
                <a:tc>
                  <a:txBody>
                    <a:bodyPr/>
                    <a:lstStyle/>
                    <a:p>
                      <a:r>
                        <a:rPr lang="en-US" sz="1200" dirty="0"/>
                        <a:t>Cyber Bullying Detection on Social Media using Machine Learning</a:t>
                      </a:r>
                      <a:endParaRPr lang="en-IN" sz="12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t>automatic cyberbullying detection in social media text by modelling posts written by bullies, victims by standards of online bullying.</a:t>
                      </a:r>
                      <a:endParaRPr lang="en-IN" sz="1200" dirty="0"/>
                    </a:p>
                    <a:p>
                      <a:endParaRPr lang="en-IN" sz="1200" dirty="0"/>
                    </a:p>
                  </a:txBody>
                  <a:tcPr/>
                </a:tc>
                <a:tc>
                  <a:txBody>
                    <a:bodyPr/>
                    <a:lstStyle/>
                    <a:p>
                      <a:r>
                        <a:rPr lang="en-US" sz="1200" dirty="0"/>
                        <a:t>two corpora were constructed by collecting data from social networking sites like Ask. fm. developed a model using tokenization, </a:t>
                      </a:r>
                      <a:r>
                        <a:rPr lang="en-US" sz="1200" dirty="0" err="1"/>
                        <a:t>PoS</a:t>
                      </a:r>
                      <a:r>
                        <a:rPr lang="en-US" sz="1200" dirty="0"/>
                        <a:t>-tagging, and lemmatization for preprocessing. Models were developed for English and Dutch to test for language conversion and subsequent accuracy</a:t>
                      </a:r>
                      <a:endParaRPr lang="en-IN" sz="1200" dirty="0"/>
                    </a:p>
                  </a:txBody>
                  <a:tcPr/>
                </a:tc>
                <a:tc>
                  <a:txBody>
                    <a:bodyPr/>
                    <a:lstStyle/>
                    <a:p>
                      <a:r>
                        <a:rPr lang="en-US" sz="1200" dirty="0"/>
                        <a:t> ML algorithm SVM gave the accuracy for the English language - 64% and for the Dutch language - 61%</a:t>
                      </a:r>
                      <a:endParaRPr lang="en-IN" sz="1200" dirty="0"/>
                    </a:p>
                  </a:txBody>
                  <a:tcPr/>
                </a:tc>
                <a:extLst>
                  <a:ext uri="{0D108BD9-81ED-4DB2-BD59-A6C34878D82A}">
                    <a16:rowId xmlns:a16="http://schemas.microsoft.com/office/drawing/2014/main" val="3396774005"/>
                  </a:ext>
                </a:extLst>
              </a:tr>
              <a:tr h="1129393">
                <a:tc>
                  <a:txBody>
                    <a:bodyPr/>
                    <a:lstStyle/>
                    <a:p>
                      <a:r>
                        <a:rPr lang="en-US" dirty="0"/>
                        <a:t>7</a:t>
                      </a:r>
                      <a:endParaRPr lang="en-IN" dirty="0"/>
                    </a:p>
                  </a:txBody>
                  <a:tcPr/>
                </a:tc>
                <a:tc>
                  <a:txBody>
                    <a:bodyPr/>
                    <a:lstStyle/>
                    <a:p>
                      <a:r>
                        <a:rPr lang="en-US" sz="1200" dirty="0"/>
                        <a:t>Mohammed Ali Al-</a:t>
                      </a:r>
                      <a:r>
                        <a:rPr lang="en-US" sz="1200" dirty="0" err="1"/>
                        <a:t>Garadi</a:t>
                      </a:r>
                      <a:r>
                        <a:rPr lang="en-US" sz="1200" dirty="0"/>
                        <a:t>, et al. Al-</a:t>
                      </a:r>
                      <a:r>
                        <a:rPr lang="en-US" sz="1200" dirty="0" err="1"/>
                        <a:t>Garadi</a:t>
                      </a:r>
                      <a:r>
                        <a:rPr lang="en-US" sz="1200" dirty="0"/>
                        <a:t>, Hussain, Khan, Murtaza, Nweke, Ali, Mujtaba, </a:t>
                      </a:r>
                      <a:r>
                        <a:rPr lang="en-US" sz="1200" dirty="0" err="1"/>
                        <a:t>Chiroma</a:t>
                      </a:r>
                      <a:r>
                        <a:rPr lang="en-US" sz="1200" dirty="0"/>
                        <a:t>, Khattak and </a:t>
                      </a:r>
                      <a:r>
                        <a:rPr lang="en-US" sz="1200" dirty="0" err="1"/>
                        <a:t>Gani</a:t>
                      </a:r>
                      <a:endParaRPr lang="en-IN" sz="1200" dirty="0"/>
                    </a:p>
                  </a:txBody>
                  <a:tcPr/>
                </a:tc>
                <a:tc>
                  <a:txBody>
                    <a:bodyPr/>
                    <a:lstStyle/>
                    <a:p>
                      <a:r>
                        <a:rPr lang="en-US" sz="1200" dirty="0"/>
                        <a:t>Cyber Bullying Detection on Social Media using Machine Learning</a:t>
                      </a:r>
                      <a:endParaRPr lang="en-IN" sz="1200" dirty="0"/>
                    </a:p>
                  </a:txBody>
                  <a:tcPr/>
                </a:tc>
                <a:tc>
                  <a:txBody>
                    <a:bodyPr/>
                    <a:lstStyle/>
                    <a:p>
                      <a:r>
                        <a:rPr lang="en-US" sz="1200" dirty="0"/>
                        <a:t>ML algorithms using SVM , K clustering, Random forest, Decision Trees</a:t>
                      </a:r>
                      <a:endParaRPr lang="en-IN" sz="1200" dirty="0"/>
                    </a:p>
                  </a:txBody>
                  <a:tcPr/>
                </a:tc>
                <a:tc>
                  <a:txBody>
                    <a:bodyPr/>
                    <a:lstStyle/>
                    <a:p>
                      <a:r>
                        <a:rPr lang="en-US" sz="1200" dirty="0"/>
                        <a:t>, implemented a model to reduce textual cyberbullying because it has become the dominant aggressive </a:t>
                      </a:r>
                      <a:r>
                        <a:rPr lang="en-US" sz="1200" dirty="0" err="1"/>
                        <a:t>behaviour</a:t>
                      </a:r>
                      <a:r>
                        <a:rPr lang="en-US" sz="1200" dirty="0"/>
                        <a:t> in social media sites. They extracted data from Wikipedia, you- tube Twitter, Instagram and developed a model using tokenization lemmatization and N-gram was used up to 5 levels to calculate TF IDF and count vector for pre-processing</a:t>
                      </a:r>
                      <a:endParaRPr lang="en-IN" sz="1200" dirty="0"/>
                    </a:p>
                  </a:txBody>
                  <a:tcPr/>
                </a:tc>
                <a:tc>
                  <a:txBody>
                    <a:bodyPr/>
                    <a:lstStyle/>
                    <a:p>
                      <a:r>
                        <a:rPr lang="en-US" sz="1200" dirty="0"/>
                        <a:t>They gave a comparative analysis of ML algorithms using SVM , K clustering, Random forest, Decision Trees and concluded that SVM worked best amongst the four machine learning models.</a:t>
                      </a:r>
                      <a:endParaRPr lang="en-IN" sz="1200" dirty="0"/>
                    </a:p>
                  </a:txBody>
                  <a:tcPr/>
                </a:tc>
                <a:extLst>
                  <a:ext uri="{0D108BD9-81ED-4DB2-BD59-A6C34878D82A}">
                    <a16:rowId xmlns:a16="http://schemas.microsoft.com/office/drawing/2014/main" val="715288033"/>
                  </a:ext>
                </a:extLst>
              </a:tr>
              <a:tr h="1129393">
                <a:tc>
                  <a:txBody>
                    <a:bodyPr/>
                    <a:lstStyle/>
                    <a:p>
                      <a:r>
                        <a:rPr lang="en-US" dirty="0"/>
                        <a:t>8</a:t>
                      </a:r>
                      <a:endParaRPr lang="en-IN" dirty="0"/>
                    </a:p>
                  </a:txBody>
                  <a:tcPr/>
                </a:tc>
                <a:tc>
                  <a:txBody>
                    <a:bodyPr/>
                    <a:lstStyle/>
                    <a:p>
                      <a:r>
                        <a:rPr lang="en-US" sz="1200" dirty="0" err="1"/>
                        <a:t>Kshitiz</a:t>
                      </a:r>
                      <a:r>
                        <a:rPr lang="en-US" sz="1200" dirty="0"/>
                        <a:t> </a:t>
                      </a:r>
                      <a:r>
                        <a:rPr lang="en-US" sz="1200" dirty="0" err="1"/>
                        <a:t>Sahay,et</a:t>
                      </a:r>
                      <a:r>
                        <a:rPr lang="en-US" sz="1200" dirty="0"/>
                        <a:t> al. Sahay, Khaira, </a:t>
                      </a:r>
                      <a:r>
                        <a:rPr lang="en-US" sz="1200" dirty="0" err="1"/>
                        <a:t>Kukreja</a:t>
                      </a:r>
                      <a:r>
                        <a:rPr lang="en-US" sz="1200" dirty="0"/>
                        <a:t> and Shukla</a:t>
                      </a:r>
                      <a:endParaRPr lang="en-IN" sz="1200" dirty="0"/>
                    </a:p>
                  </a:txBody>
                  <a:tcPr/>
                </a:tc>
                <a:tc>
                  <a:txBody>
                    <a:bodyPr/>
                    <a:lstStyle/>
                    <a:p>
                      <a:r>
                        <a:rPr lang="en-US" sz="1200" dirty="0"/>
                        <a:t>Cyber Bullying Detection on Social Media using Machine Learning</a:t>
                      </a:r>
                      <a:endParaRPr lang="en-IN" sz="1200" dirty="0"/>
                    </a:p>
                  </a:txBody>
                  <a:tcPr/>
                </a:tc>
                <a:tc>
                  <a:txBody>
                    <a:bodyPr/>
                    <a:lstStyle/>
                    <a:p>
                      <a:r>
                        <a:rPr lang="en-US" sz="1200" dirty="0"/>
                        <a:t>The data set they used was obtained from Wikipedia, YouTube, Twitter. In preprocessing removed URL and tags from data set and performed Count Vectors and TF- IDF vectors. For classification they used Logistic Regression, SVM, Random Forest and Gradient Boosting.</a:t>
                      </a:r>
                      <a:endParaRPr lang="en-IN" sz="12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t> Their focus was to identify and classify bullying in the text by analyzing and studying the properties of bullies and aggressors and what features distinguish them from regular users.</a:t>
                      </a:r>
                      <a:endParaRPr lang="en-IN" sz="1200" dirty="0"/>
                    </a:p>
                    <a:p>
                      <a:endParaRPr lang="en-IN" sz="1200" dirty="0"/>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200" dirty="0"/>
                        <a:t>Logistic Regression, Naïve Bayes and Support vector machine algorithms were compared. 95% accuracy was obtained using Logistic Regression with L2 Normalization and n=3. </a:t>
                      </a:r>
                      <a:endParaRPr lang="en-US" sz="1200" dirty="0">
                        <a:solidFill>
                          <a:srgbClr val="000000"/>
                        </a:solidFill>
                        <a:effectLst/>
                        <a:latin typeface="Times New Roman" panose="02020603050405020304" pitchFamily="18" charset="0"/>
                        <a:ea typeface="Calibri" panose="020F0502020204030204" pitchFamily="34" charset="0"/>
                      </a:endParaRPr>
                    </a:p>
                    <a:p>
                      <a:endParaRPr lang="en-IN" sz="1200" dirty="0"/>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71F71B01-1D85-DF96-4BFF-770852A5A387}"/>
              </a:ext>
            </a:extLst>
          </p:cNvPr>
          <p:cNvSpPr txBox="1"/>
          <p:nvPr/>
        </p:nvSpPr>
        <p:spPr>
          <a:xfrm>
            <a:off x="152400" y="1295400"/>
            <a:ext cx="5334000" cy="400110"/>
          </a:xfrm>
          <a:prstGeom prst="rect">
            <a:avLst/>
          </a:prstGeom>
          <a:noFill/>
        </p:spPr>
        <p:txBody>
          <a:bodyPr wrap="square">
            <a:spAutoFit/>
          </a:bodyPr>
          <a:lstStyle/>
          <a:p>
            <a:r>
              <a:rPr lang="en-US" sz="2000" b="1" i="0" dirty="0">
                <a:solidFill>
                  <a:srgbClr val="212121"/>
                </a:solidFill>
                <a:effectLst/>
                <a:latin typeface="Cambria" panose="02040503050406030204" pitchFamily="18" charset="0"/>
              </a:rPr>
              <a:t>CNN-</a:t>
            </a:r>
            <a:r>
              <a:rPr lang="en-US" sz="2000" b="1" i="0" dirty="0" err="1">
                <a:solidFill>
                  <a:srgbClr val="212121"/>
                </a:solidFill>
                <a:effectLst/>
                <a:latin typeface="Cambria" panose="02040503050406030204" pitchFamily="18" charset="0"/>
              </a:rPr>
              <a:t>BiLSTM</a:t>
            </a:r>
            <a:r>
              <a:rPr lang="en-US" sz="2000" b="1" i="0" dirty="0">
                <a:solidFill>
                  <a:srgbClr val="212121"/>
                </a:solidFill>
                <a:effectLst/>
                <a:latin typeface="Cambria" panose="02040503050406030204" pitchFamily="18" charset="0"/>
              </a:rPr>
              <a:t> deep learning detection model</a:t>
            </a:r>
            <a:endParaRPr lang="en-US" sz="2000" b="1" dirty="0"/>
          </a:p>
        </p:txBody>
      </p:sp>
      <p:sp>
        <p:nvSpPr>
          <p:cNvPr id="5" name="TextBox 4">
            <a:extLst>
              <a:ext uri="{FF2B5EF4-FFF2-40B4-BE49-F238E27FC236}">
                <a16:creationId xmlns:a16="http://schemas.microsoft.com/office/drawing/2014/main" id="{74E8DCAC-9636-B36E-2240-EEC5138E9052}"/>
              </a:ext>
            </a:extLst>
          </p:cNvPr>
          <p:cNvSpPr txBox="1"/>
          <p:nvPr/>
        </p:nvSpPr>
        <p:spPr>
          <a:xfrm>
            <a:off x="152400" y="1664732"/>
            <a:ext cx="8304960" cy="6601807"/>
          </a:xfrm>
          <a:prstGeom prst="rect">
            <a:avLst/>
          </a:prstGeom>
          <a:noFill/>
        </p:spPr>
        <p:txBody>
          <a:bodyPr wrap="square">
            <a:spAutoFit/>
          </a:bodyPr>
          <a:lstStyle/>
          <a:p>
            <a:pPr>
              <a:lnSpc>
                <a:spcPct val="150000"/>
              </a:lnSpc>
            </a:pPr>
            <a:r>
              <a:rPr lang="en-US" b="0" i="0" dirty="0">
                <a:solidFill>
                  <a:srgbClr val="212121"/>
                </a:solidFill>
                <a:effectLst/>
              </a:rPr>
              <a:t>I</a:t>
            </a:r>
            <a:r>
              <a:rPr lang="en-US" dirty="0">
                <a:solidFill>
                  <a:srgbClr val="212121"/>
                </a:solidFill>
              </a:rPr>
              <a:t>t </a:t>
            </a:r>
            <a:r>
              <a:rPr lang="en-US" b="0" i="0" dirty="0">
                <a:solidFill>
                  <a:srgbClr val="212121"/>
                </a:solidFill>
                <a:effectLst/>
              </a:rPr>
              <a:t>can detect cyberbullying content in tweets posted by users in three different languages in real time data.</a:t>
            </a:r>
          </a:p>
          <a:p>
            <a:pPr>
              <a:lnSpc>
                <a:spcPct val="150000"/>
              </a:lnSpc>
            </a:pPr>
            <a:r>
              <a:rPr lang="en-US" b="0" i="0" dirty="0">
                <a:solidFill>
                  <a:srgbClr val="212121"/>
                </a:solidFill>
                <a:effectLst/>
              </a:rPr>
              <a:t>A multilingual dataset is built, apart from English(Latin script) and Hindi(Devanagari script), Hinglish (Latin script- where Hindi words are written using English alphabets) is also included, which makes up most of the tweets from users who tweet in Hindi.</a:t>
            </a:r>
          </a:p>
          <a:p>
            <a:pPr>
              <a:lnSpc>
                <a:spcPct val="150000"/>
              </a:lnSpc>
            </a:pPr>
            <a:r>
              <a:rPr lang="en-US" b="0" i="0" dirty="0">
                <a:solidFill>
                  <a:srgbClr val="212121"/>
                </a:solidFill>
                <a:effectLst/>
              </a:rPr>
              <a:t>This proposed model works for on real-time data and the web portal that is created will be like a clone of social media websites like Twitter, where one can post their tweets, and the change will be reflected in the feed. This site will assess if the posted tweet contains cyberbullying content by running it through our model.</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0381E62-5EB5-4DB0-F2C9-F053BC2CB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300038"/>
            <a:ext cx="4210050" cy="625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280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Rectangle 1">
            <a:extLst>
              <a:ext uri="{FF2B5EF4-FFF2-40B4-BE49-F238E27FC236}">
                <a16:creationId xmlns:a16="http://schemas.microsoft.com/office/drawing/2014/main" id="{FD74916A-A98E-656B-9805-45C932262747}"/>
              </a:ext>
            </a:extLst>
          </p:cNvPr>
          <p:cNvSpPr>
            <a:spLocks noChangeArrowheads="1"/>
          </p:cNvSpPr>
          <p:nvPr/>
        </p:nvSpPr>
        <p:spPr bwMode="auto">
          <a:xfrm>
            <a:off x="381420" y="1033543"/>
            <a:ext cx="8381160" cy="585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mn-lt"/>
              </a:rPr>
              <a:t>Accuracy refers to the proportion of correct predictions made by the model.</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mn-lt"/>
              </a:rPr>
              <a:t>Accuracy= Correct Prediction/ Total Prediction.</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mn-lt"/>
              </a:rPr>
              <a:t>Adam and </a:t>
            </a:r>
            <a:r>
              <a:rPr kumimoji="0" lang="en-US" altLang="en-US" b="0" i="0" u="none" strike="noStrike" cap="none" normalizeH="0" baseline="0" dirty="0" err="1">
                <a:ln>
                  <a:noFill/>
                </a:ln>
                <a:solidFill>
                  <a:srgbClr val="212121"/>
                </a:solidFill>
                <a:effectLst/>
                <a:latin typeface="+mn-lt"/>
              </a:rPr>
              <a:t>RMSProp</a:t>
            </a:r>
            <a:r>
              <a:rPr kumimoji="0" lang="en-US" altLang="en-US" b="0" i="0" u="none" strike="noStrike" cap="none" normalizeH="0" baseline="0" dirty="0">
                <a:ln>
                  <a:noFill/>
                </a:ln>
                <a:solidFill>
                  <a:srgbClr val="212121"/>
                </a:solidFill>
                <a:effectLst/>
                <a:latin typeface="+mn-lt"/>
              </a:rPr>
              <a:t> as optimizers are used and for activation layers </a:t>
            </a:r>
            <a:r>
              <a:rPr kumimoji="0" lang="en-US" altLang="en-US" b="0" i="0" u="none" strike="noStrike" cap="none" normalizeH="0" baseline="0" dirty="0" err="1">
                <a:ln>
                  <a:noFill/>
                </a:ln>
                <a:solidFill>
                  <a:srgbClr val="212121"/>
                </a:solidFill>
                <a:effectLst/>
                <a:latin typeface="+mn-lt"/>
              </a:rPr>
              <a:t>ReLU</a:t>
            </a:r>
            <a:r>
              <a:rPr kumimoji="0" lang="en-US" altLang="en-US" b="0" i="0" u="none" strike="noStrike" cap="none" normalizeH="0" baseline="0" dirty="0">
                <a:ln>
                  <a:noFill/>
                </a:ln>
                <a:solidFill>
                  <a:srgbClr val="212121"/>
                </a:solidFill>
                <a:effectLst/>
                <a:latin typeface="+mn-lt"/>
              </a:rPr>
              <a:t> and Sigmoid are used thus making it a total of 4 combinations.</a:t>
            </a:r>
          </a:p>
          <a:p>
            <a:pPr lvl="0">
              <a:lnSpc>
                <a:spcPct val="150000"/>
              </a:lnSpc>
            </a:pPr>
            <a:r>
              <a:rPr lang="en-US" dirty="0">
                <a:latin typeface="+mn-lt"/>
              </a:rPr>
              <a:t>The activation function chosen has a significant effect on the neural network’s capabilities and performance, and various activation functions may be utilized in various portions of the model. The sigmoid function converts any input into a number between 0 and 1. The function sigmoid gives the result near to zero for small values, and a value close to one for high values.</a:t>
            </a:r>
          </a:p>
          <a:p>
            <a:pPr lvl="0">
              <a:lnSpc>
                <a:spcPct val="150000"/>
              </a:lnSpc>
            </a:pPr>
            <a:r>
              <a:rPr lang="en-US" dirty="0">
                <a:latin typeface="+mn-lt"/>
              </a:rPr>
              <a:t>The Adam optimizer is computationally more efficient, requires slight memory, is invariant to diagonal resizing of gradients, and it is well suited for problems with a lot of data/parameters, whereas the </a:t>
            </a:r>
            <a:r>
              <a:rPr lang="en-US" dirty="0" err="1">
                <a:latin typeface="+mn-lt"/>
              </a:rPr>
              <a:t>RMSProp</a:t>
            </a:r>
            <a:r>
              <a:rPr lang="en-US" dirty="0">
                <a:latin typeface="+mn-lt"/>
              </a:rPr>
              <a:t> optimization algorithm keeps the sections under control the entire time because of the decay rate, which makes </a:t>
            </a:r>
            <a:r>
              <a:rPr lang="en-US" dirty="0" err="1">
                <a:latin typeface="+mn-lt"/>
              </a:rPr>
              <a:t>RMSProp</a:t>
            </a:r>
            <a:r>
              <a:rPr lang="en-US" dirty="0">
                <a:latin typeface="+mn-lt"/>
              </a:rPr>
              <a:t> faster than Adam. </a:t>
            </a:r>
            <a:endParaRPr kumimoji="0" lang="en-US" altLang="en-US" b="0" i="0" u="none" strike="noStrike" cap="none" normalizeH="0" baseline="0" dirty="0">
              <a:ln>
                <a:noFill/>
              </a:ln>
              <a:solidFill>
                <a:schemeClr val="tx1"/>
              </a:solidFill>
              <a:effectLst/>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F4B083B-6FB5-0831-151B-E6BBD7B5F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4329953" cy="3200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AB3BFDD-FA91-2926-0F89-8985CBF79790}"/>
              </a:ext>
            </a:extLst>
          </p:cNvPr>
          <p:cNvPicPr>
            <a:picLocks noChangeAspect="1"/>
          </p:cNvPicPr>
          <p:nvPr/>
        </p:nvPicPr>
        <p:blipFill>
          <a:blip r:embed="rId3"/>
          <a:stretch>
            <a:fillRect/>
          </a:stretch>
        </p:blipFill>
        <p:spPr>
          <a:xfrm>
            <a:off x="4482353" y="40153"/>
            <a:ext cx="4509247" cy="3271826"/>
          </a:xfrm>
          <a:prstGeom prst="rect">
            <a:avLst/>
          </a:prstGeom>
        </p:spPr>
      </p:pic>
      <p:pic>
        <p:nvPicPr>
          <p:cNvPr id="5" name="Picture 4">
            <a:extLst>
              <a:ext uri="{FF2B5EF4-FFF2-40B4-BE49-F238E27FC236}">
                <a16:creationId xmlns:a16="http://schemas.microsoft.com/office/drawing/2014/main" id="{0BAC16A7-FA5B-A1CD-A8F9-5ED4E872A7E5}"/>
              </a:ext>
            </a:extLst>
          </p:cNvPr>
          <p:cNvPicPr>
            <a:picLocks noChangeAspect="1"/>
          </p:cNvPicPr>
          <p:nvPr/>
        </p:nvPicPr>
        <p:blipFill>
          <a:blip r:embed="rId4"/>
          <a:stretch>
            <a:fillRect/>
          </a:stretch>
        </p:blipFill>
        <p:spPr>
          <a:xfrm>
            <a:off x="381000" y="3838575"/>
            <a:ext cx="8499348" cy="1571625"/>
          </a:xfrm>
          <a:prstGeom prst="rect">
            <a:avLst/>
          </a:prstGeom>
        </p:spPr>
      </p:pic>
    </p:spTree>
    <p:extLst>
      <p:ext uri="{BB962C8B-B14F-4D97-AF65-F5344CB8AC3E}">
        <p14:creationId xmlns:p14="http://schemas.microsoft.com/office/powerpoint/2010/main" val="158587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8B945762-A8F7-D518-3AAE-7C91AB8DCE32}"/>
              </a:ext>
            </a:extLst>
          </p:cNvPr>
          <p:cNvSpPr txBox="1"/>
          <p:nvPr/>
        </p:nvSpPr>
        <p:spPr>
          <a:xfrm>
            <a:off x="457200" y="1477278"/>
            <a:ext cx="8381160" cy="3780522"/>
          </a:xfrm>
          <a:prstGeom prst="rect">
            <a:avLst/>
          </a:prstGeom>
          <a:noFill/>
        </p:spPr>
        <p:txBody>
          <a:bodyPr wrap="square">
            <a:spAutoFit/>
          </a:bodyPr>
          <a:lstStyle/>
          <a:p>
            <a:pPr>
              <a:lnSpc>
                <a:spcPct val="150000"/>
              </a:lnSpc>
            </a:pPr>
            <a:r>
              <a:rPr lang="en-US" b="0" i="0" dirty="0">
                <a:effectLst/>
              </a:rPr>
              <a:t>In conclusion, utilizing machine learning for cyberbullying detection holds great promise in addressing the pervasive issue of online harassment and promoting a safer and more inclusive digital environment.</a:t>
            </a:r>
            <a:r>
              <a:rPr lang="en-US" b="0" i="0" dirty="0">
                <a:solidFill>
                  <a:srgbClr val="D1D5DB"/>
                </a:solidFill>
                <a:effectLst/>
              </a:rPr>
              <a:t> </a:t>
            </a:r>
            <a:r>
              <a:rPr lang="en-US" b="0" i="0" dirty="0">
                <a:effectLst/>
              </a:rPr>
              <a:t>while machine learning offers promising solutions for detecting and mitigating cyberbullying, it is important to approach this challenge with a holistic perspective that encompasses ethical considerations, privacy concerns, and the goal of fostering a more respectful and supportive online community. Continued research, innovation, and collaboration are essential to effectively combat cyberbullying and make online spaces safer for all users.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6238290D-0D6C-C7DC-0237-5D7C8E75DE31}"/>
              </a:ext>
            </a:extLst>
          </p:cNvPr>
          <p:cNvSpPr txBox="1"/>
          <p:nvPr/>
        </p:nvSpPr>
        <p:spPr>
          <a:xfrm>
            <a:off x="228600" y="1246287"/>
            <a:ext cx="8381160" cy="5078313"/>
          </a:xfrm>
          <a:prstGeom prst="rect">
            <a:avLst/>
          </a:prstGeom>
          <a:noFill/>
        </p:spPr>
        <p:txBody>
          <a:bodyPr wrap="square">
            <a:spAutoFit/>
          </a:bodyPr>
          <a:lstStyle/>
          <a:p>
            <a:r>
              <a:rPr lang="en-US" dirty="0"/>
              <a:t>[1] Rice, Eric, et al. “Cyber bullying perpetration and victimization among middle-school students.” American Journal of Public Health (</a:t>
            </a:r>
            <a:r>
              <a:rPr lang="en-US" dirty="0" err="1"/>
              <a:t>ajph</a:t>
            </a:r>
            <a:r>
              <a:rPr lang="en-US" dirty="0"/>
              <a:t>), pp. e66-e72, Washington, 2015.</a:t>
            </a:r>
          </a:p>
          <a:p>
            <a:endParaRPr lang="en-US" dirty="0"/>
          </a:p>
          <a:p>
            <a:r>
              <a:rPr lang="en-US" dirty="0"/>
              <a:t>[2] Bangladesh Telecommunication </a:t>
            </a:r>
            <a:r>
              <a:rPr lang="en-US" dirty="0" err="1"/>
              <a:t>RegulatoryCommission</a:t>
            </a:r>
            <a:r>
              <a:rPr lang="en-US" dirty="0"/>
              <a:t>, http://www.btrc.gov.bd/content/internet-subscribers-Bangladeshjanuary-2018, [Last Accessed on 18 Mar 2018]. </a:t>
            </a:r>
          </a:p>
          <a:p>
            <a:endParaRPr lang="en-US" dirty="0"/>
          </a:p>
          <a:p>
            <a:r>
              <a:rPr lang="en-US" dirty="0"/>
              <a:t>[3] Mandal, </a:t>
            </a:r>
            <a:r>
              <a:rPr lang="en-US" dirty="0" err="1"/>
              <a:t>Ashis</a:t>
            </a:r>
            <a:r>
              <a:rPr lang="en-US" dirty="0"/>
              <a:t> </a:t>
            </a:r>
            <a:r>
              <a:rPr lang="en-US" dirty="0" err="1"/>
              <a:t>Kumar,Rikta</a:t>
            </a:r>
            <a:r>
              <a:rPr lang="en-US" dirty="0"/>
              <a:t> Sen. "Supervised learning methods for Bangla web document categorization." International Journal of Artificial Intelligence &amp; Applications, IJAIA, Vol 5, pp. 5, 10.5121/ijaia.2014.5508 </a:t>
            </a:r>
          </a:p>
          <a:p>
            <a:endParaRPr lang="en-US" dirty="0"/>
          </a:p>
          <a:p>
            <a:r>
              <a:rPr lang="en-US" dirty="0"/>
              <a:t>[4] Dani Harsh, </a:t>
            </a:r>
            <a:r>
              <a:rPr lang="en-US" dirty="0" err="1"/>
              <a:t>Jundong</a:t>
            </a:r>
            <a:r>
              <a:rPr lang="en-US" dirty="0"/>
              <a:t> Li, and Huan Liu, “Sentiment Informed Cyberbullying Detection in Social Media” Joint European Conference on Machine Learning and Knowledge Discovery in Databases. </a:t>
            </a:r>
            <a:r>
              <a:rPr lang="en-US" dirty="0" err="1"/>
              <a:t>Spinger</a:t>
            </a:r>
            <a:r>
              <a:rPr lang="en-US" dirty="0"/>
              <a:t>, Cham, 2017 </a:t>
            </a:r>
          </a:p>
          <a:p>
            <a:endParaRPr lang="en-US" dirty="0"/>
          </a:p>
          <a:p>
            <a:r>
              <a:rPr lang="en-US" dirty="0"/>
              <a:t>[5] </a:t>
            </a:r>
            <a:r>
              <a:rPr lang="en-US" dirty="0" err="1"/>
              <a:t>Dinakar</a:t>
            </a:r>
            <a:r>
              <a:rPr lang="en-US" dirty="0"/>
              <a:t>, Karthik, Roi </a:t>
            </a:r>
            <a:r>
              <a:rPr lang="en-US" dirty="0" err="1"/>
              <a:t>Reichart</a:t>
            </a:r>
            <a:r>
              <a:rPr lang="en-US" dirty="0"/>
              <a:t>, and Henry Lieberman. “Modeling the detection of Textual Cyberbullying.” The Social Mobile Web 11.02(2011):11-17</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12999D65-3AF3-A3AB-46C1-D39851397BF3}"/>
              </a:ext>
            </a:extLst>
          </p:cNvPr>
          <p:cNvSpPr txBox="1"/>
          <p:nvPr/>
        </p:nvSpPr>
        <p:spPr>
          <a:xfrm>
            <a:off x="381000" y="1620083"/>
            <a:ext cx="8381160" cy="4247317"/>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Prior to the innovation of information communication technologies (ICT), social interactions evolved within small cultural boundaries such as geo spatial locations. The recent developments of communication technologies have considerably transcended the temporal and spatial limitations of traditional communications.</a:t>
            </a:r>
          </a:p>
          <a:p>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These social technologies have created a revolution in user-generated information, online human networks, and rich human behavior-related data. However, the misuse of social technologies such as social media (SM) platforms, has introduced a new form of aggression and violence that occurs exclusively online.</a:t>
            </a:r>
          </a:p>
          <a:p>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motivations for the construction of prediction models to fight aggressive behavior in SM are also outlined. </a:t>
            </a:r>
          </a:p>
          <a:p>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We comprehensively review cyber bullying prediction models and identify the main issues related to the construction of cyber bullying prediction models in SM.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6" name="TextBox 5">
            <a:extLst>
              <a:ext uri="{FF2B5EF4-FFF2-40B4-BE49-F238E27FC236}">
                <a16:creationId xmlns:a16="http://schemas.microsoft.com/office/drawing/2014/main" id="{748DF274-D970-9FE7-A077-96C4761B1852}"/>
              </a:ext>
            </a:extLst>
          </p:cNvPr>
          <p:cNvSpPr txBox="1"/>
          <p:nvPr/>
        </p:nvSpPr>
        <p:spPr>
          <a:xfrm>
            <a:off x="457200" y="1296044"/>
            <a:ext cx="8381160" cy="5028556"/>
          </a:xfrm>
          <a:prstGeom prst="rect">
            <a:avLst/>
          </a:prstGeom>
          <a:noFill/>
        </p:spPr>
        <p:txBody>
          <a:bodyPr wrap="square">
            <a:spAutoFit/>
          </a:bodyPr>
          <a:lstStyle/>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Machine or deep learning algorithms help researchers understand big data . Abundant information on humans and  their societies can be obtained in this big data era, but this acquisition was previously impossible . </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One of the main sources of human-related data is social media (SM). By applying machine learning algorithms to SM data, we can exploit historical data to predict the future of a wide range of applications.</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Machine learning algorithms provide an opportunity to effectively predict and detect negative forms of human behavior, such as cyber bullying . Big data analysis can uncover hidden knowledge through deep learning from raw data.</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Big data analytics has improved several applications, and forecasting the future has even become possible through the combination of big data and machine learning algorithms .</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a:extLst>
              <a:ext uri="{FF2B5EF4-FFF2-40B4-BE49-F238E27FC236}">
                <a16:creationId xmlns:a16="http://schemas.microsoft.com/office/drawing/2014/main" id="{432A4F51-667C-342C-3FCA-C5F58DDFFBD9}"/>
              </a:ext>
            </a:extLst>
          </p:cNvPr>
          <p:cNvSpPr txBox="1"/>
          <p:nvPr/>
        </p:nvSpPr>
        <p:spPr>
          <a:xfrm>
            <a:off x="457200" y="1476059"/>
            <a:ext cx="8381160" cy="37817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To detect aggressive behavior on SM websites by using machine learning approaches.</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 specifically reviewed four aspects of detecting cyber bullying messages by using machine learning approaches, namely, data collection, feature engineering, construction of cyber bullying detection model, and evaluation of constructed cyber bullying detection models. </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Several types of discriminative features that were used to detect cyber bullying in online social networking sites were also summarized. </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addition, the most effective supervised machine learning classifiers for classifying cyber bullying messages in online social networking sites were identified.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10361</TotalTime>
  <Words>2414</Words>
  <Application>Microsoft Office PowerPoint</Application>
  <PresentationFormat>On-screen Show (4:3)</PresentationFormat>
  <Paragraphs>154</Paragraphs>
  <Slides>22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Bookman Old Style</vt:lpstr>
      <vt:lpstr>Calibri</vt:lpstr>
      <vt:lpstr>Cambria</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HP</cp:lastModifiedBy>
  <cp:revision>717</cp:revision>
  <dcterms:modified xsi:type="dcterms:W3CDTF">2023-10-26T06:53:04Z</dcterms:modified>
</cp:coreProperties>
</file>