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9" r:id="rId10"/>
    <p:sldId id="270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7" Type="http://schemas.openxmlformats.org/officeDocument/2006/relationships/image" Target="../media/image7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docs/stable/userguide/index.html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atplotlib.org/stable/contents.html" TargetMode="External"/><Relationship Id="rId4" Type="http://schemas.openxmlformats.org/officeDocument/2006/relationships/hyperlink" Target="https://seaborn.pydata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9400" y="2209800"/>
            <a:ext cx="71628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b="1" spc="5" dirty="0">
                <a:solidFill>
                  <a:srgbClr val="1CACE3"/>
                </a:solidFill>
                <a:latin typeface="Arial"/>
                <a:cs typeface="Arial"/>
              </a:rPr>
              <a:t>HOTEL BOOKING ANALYSIS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5" y="3086100"/>
            <a:ext cx="11296650" cy="2277547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endParaRPr lang="en-IN" sz="220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y:</a:t>
            </a:r>
            <a:endParaRPr lang="en-IN" sz="2000" dirty="0"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lang="en-IN" sz="2000" b="1" spc="10" dirty="0">
                <a:solidFill>
                  <a:srgbClr val="1382AC"/>
                </a:solidFill>
                <a:latin typeface="Arial"/>
                <a:cs typeface="Arial"/>
              </a:rPr>
              <a:t>Sreenidhi V </a:t>
            </a:r>
            <a:r>
              <a:rPr lang="en-IN" sz="2000" b="1" dirty="0">
                <a:solidFill>
                  <a:srgbClr val="1382AC"/>
                </a:solidFill>
                <a:latin typeface="Arial"/>
                <a:cs typeface="Arial"/>
              </a:rPr>
              <a:t>–</a:t>
            </a:r>
            <a:r>
              <a:rPr lang="en-IN" sz="2000" b="1" spc="-25" dirty="0">
                <a:solidFill>
                  <a:srgbClr val="1382AC"/>
                </a:solidFill>
                <a:latin typeface="Arial"/>
                <a:cs typeface="Arial"/>
              </a:rPr>
              <a:t>Anna University(ACT campus) </a:t>
            </a:r>
            <a:r>
              <a:rPr lang="en-IN" sz="2000" b="1" dirty="0">
                <a:solidFill>
                  <a:srgbClr val="1382AC"/>
                </a:solidFill>
                <a:latin typeface="Arial"/>
                <a:cs typeface="Arial"/>
              </a:rPr>
              <a:t>–</a:t>
            </a:r>
            <a:r>
              <a:rPr sz="2000" b="1" spc="-25" dirty="0">
                <a:solidFill>
                  <a:srgbClr val="1382AC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sz="2000" b="1" spc="-25" dirty="0">
                <a:solidFill>
                  <a:srgbClr val="1382AC"/>
                </a:solidFill>
                <a:latin typeface="Arial"/>
                <a:cs typeface="Arial"/>
              </a:rPr>
              <a:t>p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a</a:t>
            </a:r>
            <a:r>
              <a:rPr sz="2000" b="1" spc="-30" dirty="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sz="2000" b="1" spc="-70" dirty="0">
                <a:solidFill>
                  <a:srgbClr val="1382AC"/>
                </a:solidFill>
                <a:latin typeface="Arial"/>
                <a:cs typeface="Arial"/>
              </a:rPr>
              <a:t>t</a:t>
            </a:r>
            <a:r>
              <a:rPr sz="2000" b="1" spc="90" dirty="0">
                <a:solidFill>
                  <a:srgbClr val="1382AC"/>
                </a:solidFill>
                <a:latin typeface="Arial"/>
                <a:cs typeface="Arial"/>
              </a:rPr>
              <a:t>m</a:t>
            </a: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sz="2000" b="1" spc="-25" dirty="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1382AC"/>
                </a:solidFill>
                <a:latin typeface="Arial"/>
                <a:cs typeface="Arial"/>
              </a:rPr>
              <a:t>t</a:t>
            </a:r>
            <a:r>
              <a:rPr lang="en-IN" sz="2000" b="1" spc="5" dirty="0">
                <a:solidFill>
                  <a:srgbClr val="1382AC"/>
                </a:solidFill>
                <a:latin typeface="Arial"/>
                <a:cs typeface="Arial"/>
              </a:rPr>
              <a:t> of Biotechnology(Pharmaceutical Technology)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9550AF-D1E5-8A3C-BBAA-903D61334785}"/>
              </a:ext>
            </a:extLst>
          </p:cNvPr>
          <p:cNvSpPr txBox="1"/>
          <p:nvPr/>
        </p:nvSpPr>
        <p:spPr>
          <a:xfrm>
            <a:off x="660400" y="1752600"/>
            <a:ext cx="1092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Prediction Process:</a:t>
            </a:r>
          </a:p>
          <a:p>
            <a:r>
              <a:rPr lang="en-US" sz="2000" dirty="0"/>
              <a:t>New Data Input: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Collect new data or use existing data to make predictions.</a:t>
            </a:r>
          </a:p>
          <a:p>
            <a:endParaRPr lang="en-US" sz="2000" dirty="0"/>
          </a:p>
          <a:p>
            <a:r>
              <a:rPr lang="en-US" sz="2000" dirty="0"/>
              <a:t>Preprocessing: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Apply the same data preprocessing steps (cleaning, feature engineering, scaling) to the new data.</a:t>
            </a:r>
          </a:p>
          <a:p>
            <a:endParaRPr lang="en-US" sz="2000" dirty="0"/>
          </a:p>
          <a:p>
            <a:r>
              <a:rPr lang="en-US" sz="2000" dirty="0"/>
              <a:t>Model 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the trained model to make predictions on the new data.</a:t>
            </a:r>
          </a:p>
          <a:p>
            <a:endParaRPr lang="en-US" sz="2000" dirty="0"/>
          </a:p>
          <a:p>
            <a:r>
              <a:rPr lang="en-US" sz="2000" dirty="0"/>
              <a:t>Results Interpretation: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Interpret the model's predictions in the context of the problem at hand.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regression, interpret the predicted values as optimal rates or lengths of stay. For classification, interpret predictions as the likelihood of special requests.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8845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EFB5C-7FA0-1135-BD7A-18ACFE4FEA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6" t="30173" r="57500" b="17344"/>
          <a:stretch/>
        </p:blipFill>
        <p:spPr>
          <a:xfrm>
            <a:off x="330200" y="1294667"/>
            <a:ext cx="2743200" cy="2080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6FFB8A-A320-5049-7106-1A626A7685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" t="32506" r="58749" b="16178"/>
          <a:stretch/>
        </p:blipFill>
        <p:spPr>
          <a:xfrm>
            <a:off x="3677107" y="892436"/>
            <a:ext cx="2514600" cy="1929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D59EA0-2277-074D-1F43-7572D0A83A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85800"/>
            <a:ext cx="4125622" cy="18889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C7E22D-D584-B1B2-AE6D-01610BD75D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3482084"/>
            <a:ext cx="4318000" cy="20027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07FA40-E64F-FC7D-AE4F-F47466609F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11" y="2743200"/>
            <a:ext cx="4800600" cy="18289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52E711-F8F1-7CA9-9083-DB3AC038648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14" y="4740641"/>
            <a:ext cx="4648200" cy="1713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2C0DB-E014-C723-6549-16FF5DC2D6A2}"/>
              </a:ext>
            </a:extLst>
          </p:cNvPr>
          <p:cNvSpPr txBox="1"/>
          <p:nvPr/>
        </p:nvSpPr>
        <p:spPr>
          <a:xfrm>
            <a:off x="914400" y="1828800"/>
            <a:ext cx="929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conclusion, our proposed solution harnesses the power of advanced machine learning algorithms to transform the hotel reservation process into a dynamic and optimized experience. By meticulously analyzing extensive historical booking data, we unlock patterns and correlations that are pivotal in addressing key challenges faced by both travelers and hoteliers.</a:t>
            </a:r>
            <a:endParaRPr lang="en-IN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1CACE3"/>
                </a:solidFill>
              </a:rPr>
              <a:t>FUTURE</a:t>
            </a:r>
            <a:r>
              <a:rPr sz="3300" spc="-110" dirty="0">
                <a:solidFill>
                  <a:srgbClr val="1CACE3"/>
                </a:solidFill>
              </a:rPr>
              <a:t> </a:t>
            </a:r>
            <a:r>
              <a:rPr sz="3300" spc="-15" dirty="0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546B2-E8E8-80E0-3A29-8CE3B6063B53}"/>
              </a:ext>
            </a:extLst>
          </p:cNvPr>
          <p:cNvSpPr txBox="1"/>
          <p:nvPr/>
        </p:nvSpPr>
        <p:spPr>
          <a:xfrm>
            <a:off x="838200" y="1905000"/>
            <a:ext cx="10744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proposed solution lays the foundation for ongoing advancements in the realm of hotel reservation optimization. Here are key areas for future exploration and enhancement: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Real-time Predictions: Move towards real-time predictive models that account for instant changes in demand, external events, and other dynamic factors to provide users with up-to-the-minute insights for booking decisions.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Personalization and Customization: Enhance the predictive models to offer more personalized recommendations by considering individual guest preferences, loyalty history, and user-specific requirements, providing a tailored experience for each traveler.</a:t>
            </a:r>
            <a:endParaRPr lang="en-I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C863D1-9AD3-2443-7F0B-AB8A89B3CB4C}"/>
              </a:ext>
            </a:extLst>
          </p:cNvPr>
          <p:cNvSpPr txBox="1"/>
          <p:nvPr/>
        </p:nvSpPr>
        <p:spPr>
          <a:xfrm>
            <a:off x="660400" y="1600200"/>
            <a:ext cx="10312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hlinkClick r:id="rId2"/>
              </a:rPr>
              <a:t>https://www.kaggle.com/datasets</a:t>
            </a:r>
            <a:endParaRPr lang="en-IN" sz="2400" dirty="0"/>
          </a:p>
          <a:p>
            <a:r>
              <a:rPr lang="en-IN" sz="2400" dirty="0">
                <a:hlinkClick r:id="rId3"/>
              </a:rPr>
              <a:t>https://pandas.pydata.org/pandasdocs/stable/userguide/index.html</a:t>
            </a:r>
            <a:endParaRPr lang="en-IN" sz="2400" dirty="0"/>
          </a:p>
          <a:p>
            <a:r>
              <a:rPr lang="en-IN" sz="2400" dirty="0">
                <a:hlinkClick r:id="rId4"/>
              </a:rPr>
              <a:t>https://seaborn.pydata.org/</a:t>
            </a:r>
            <a:endParaRPr lang="en-IN" sz="2400" dirty="0"/>
          </a:p>
          <a:p>
            <a:r>
              <a:rPr lang="en-IN" sz="2400" dirty="0">
                <a:hlinkClick r:id="rId5"/>
              </a:rPr>
              <a:t>https://matplotlib.org/stable/contents.html</a:t>
            </a:r>
            <a:endParaRPr lang="en-IN" sz="2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381317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B21555-7DFF-E85D-B599-BBA9D1B85A8D}"/>
              </a:ext>
            </a:extLst>
          </p:cNvPr>
          <p:cNvSpPr txBox="1"/>
          <p:nvPr/>
        </p:nvSpPr>
        <p:spPr>
          <a:xfrm>
            <a:off x="660400" y="1676400"/>
            <a:ext cx="1069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Have you ever wondered when the best time of year to book a hotel room is? Or the optimal length of stay in order to get the best daily rate? What if you wanted to predict whether or not a hotel was likely to receive a disproportionately high number of special requests? 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 Explore and </a:t>
            </a:r>
            <a:r>
              <a:rPr lang="en-US" sz="2400" dirty="0" err="1"/>
              <a:t>analyse</a:t>
            </a:r>
            <a:r>
              <a:rPr lang="en-US" sz="2400" dirty="0"/>
              <a:t> the data to discover important factors that govern the bookings. 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BD59AF-721F-E1E1-F9F2-EAC28C85505A}"/>
              </a:ext>
            </a:extLst>
          </p:cNvPr>
          <p:cNvSpPr txBox="1"/>
          <p:nvPr/>
        </p:nvSpPr>
        <p:spPr>
          <a:xfrm>
            <a:off x="533400" y="1151631"/>
            <a:ext cx="107696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our solution, we harness advanced machine learning techniques to derive insights from extensive hotel booking data, focusing on: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Pattern Recognition: Analyzing historical data to identify trends and correlations in hotel bookings.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Predictive Timing: Utilizing predictive models to recommend optimal booking times based on seasonality, demand fluctuations, and promotional periods.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Optimal Length of Stay: Determining ideal stay durations through data-driven analysis, incorporating day-of-week trends and pricing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Special Request Prediction: Employing specialized models to forecast elevated special requests by studying guest profiles, reservation details, and hotel amenities.</a:t>
            </a:r>
          </a:p>
          <a:p>
            <a:endParaRPr lang="en-US" sz="2000" dirty="0"/>
          </a:p>
          <a:p>
            <a:r>
              <a:rPr lang="en-US" sz="2000" dirty="0"/>
              <a:t>Our holistic approach empowers both travelers and hoteliers with actionable intelligence for strategic decision-making in the dynamic hospitality industry.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AA0E2-E6DF-5C9A-EE3A-021A74A5BB19}"/>
              </a:ext>
            </a:extLst>
          </p:cNvPr>
          <p:cNvSpPr txBox="1"/>
          <p:nvPr/>
        </p:nvSpPr>
        <p:spPr>
          <a:xfrm>
            <a:off x="838200" y="1600200"/>
            <a:ext cx="10591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Building the proposed solution would involve a combination of data processing, feature engineering, and machine learning. Here are the key system and library requirements:</a:t>
            </a:r>
          </a:p>
          <a:p>
            <a:r>
              <a:rPr lang="en-US" sz="2400" dirty="0"/>
              <a:t>System Requirements:</a:t>
            </a:r>
          </a:p>
          <a:p>
            <a:pPr marL="342900" indent="-342900">
              <a:buAutoNum type="arabicPeriod"/>
            </a:pPr>
            <a:r>
              <a:rPr lang="en-US" sz="2400" dirty="0"/>
              <a:t>Hardware:</a:t>
            </a:r>
          </a:p>
          <a:p>
            <a:r>
              <a:rPr lang="en-US" sz="2400" dirty="0"/>
              <a:t>    - A computer with sufficient processing power, preferably with multiple cores or a GPU for faster training of machine learning models.</a:t>
            </a:r>
          </a:p>
          <a:p>
            <a:r>
              <a:rPr lang="en-US" sz="2400" dirty="0"/>
              <a:t>    -Adequate RAM to handle the size of the dataset and computational requirements.</a:t>
            </a:r>
          </a:p>
          <a:p>
            <a:r>
              <a:rPr lang="en-US" sz="2400" dirty="0"/>
              <a:t>2. Software:</a:t>
            </a:r>
          </a:p>
          <a:p>
            <a:r>
              <a:rPr lang="en-US" sz="2400" dirty="0"/>
              <a:t>    - An operating system compatible with the required machine learning libraries (e.g., Windows, Linux, macOS).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AA0E2-E6DF-5C9A-EE3A-021A74A5BB19}"/>
              </a:ext>
            </a:extLst>
          </p:cNvPr>
          <p:cNvSpPr txBox="1"/>
          <p:nvPr/>
        </p:nvSpPr>
        <p:spPr>
          <a:xfrm>
            <a:off x="838200" y="1600200"/>
            <a:ext cx="1059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Library Requirements:</a:t>
            </a:r>
          </a:p>
          <a:p>
            <a:pPr marL="457200" indent="-457200">
              <a:buAutoNum type="arabicPeriod"/>
            </a:pPr>
            <a:r>
              <a:rPr lang="en-IN" sz="2400" dirty="0"/>
              <a:t>Data Processing and Analysis:</a:t>
            </a:r>
          </a:p>
          <a:p>
            <a:r>
              <a:rPr lang="en-IN" sz="2400" dirty="0"/>
              <a:t>     - Pandas: For data manipulation and analysis.</a:t>
            </a:r>
          </a:p>
          <a:p>
            <a:r>
              <a:rPr lang="en-IN" sz="2400" dirty="0"/>
              <a:t>     - NumPy: For numerical operations on data.</a:t>
            </a:r>
          </a:p>
          <a:p>
            <a:r>
              <a:rPr lang="en-IN" sz="2400" dirty="0"/>
              <a:t>2. Data Visualization:</a:t>
            </a:r>
          </a:p>
          <a:p>
            <a:r>
              <a:rPr lang="en-IN" sz="2400" dirty="0"/>
              <a:t>      - Matplotlib and Seaborn: For creating visualizations to understand data patterns.</a:t>
            </a:r>
          </a:p>
          <a:p>
            <a:r>
              <a:rPr lang="en-IN" sz="2400" dirty="0"/>
              <a:t>      - </a:t>
            </a:r>
            <a:r>
              <a:rPr lang="en-IN" sz="2400" dirty="0" err="1"/>
              <a:t>Plotly</a:t>
            </a:r>
            <a:r>
              <a:rPr lang="en-IN" sz="2400" dirty="0"/>
              <a:t> or Bokeh: Interactive visualization libraries for more complex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86494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9550AF-D1E5-8A3C-BBAA-903D61334785}"/>
              </a:ext>
            </a:extLst>
          </p:cNvPr>
          <p:cNvSpPr txBox="1"/>
          <p:nvPr/>
        </p:nvSpPr>
        <p:spPr>
          <a:xfrm>
            <a:off x="660400" y="1752600"/>
            <a:ext cx="1092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Algorithm Selection</a:t>
            </a:r>
          </a:p>
          <a:p>
            <a:r>
              <a:rPr lang="en-IN" sz="2000" dirty="0"/>
              <a:t>Data Exploration: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Explore the </a:t>
            </a:r>
            <a:r>
              <a:rPr lang="en-IN" sz="2000" dirty="0" err="1"/>
              <a:t>hotel_booking</a:t>
            </a:r>
            <a:r>
              <a:rPr lang="en-IN" sz="2000" dirty="0"/>
              <a:t> dataset's structure, features, and target variable(s).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 Identify potential patterns, correlations, and outliers.</a:t>
            </a:r>
          </a:p>
          <a:p>
            <a:endParaRPr lang="en-IN" sz="2000" dirty="0"/>
          </a:p>
          <a:p>
            <a:r>
              <a:rPr lang="en-IN" sz="2000" dirty="0"/>
              <a:t>Problem Formulation: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Define the problem: Predict optimal booking times, ideal length of stay, and likelihood of special requests based on historical data.</a:t>
            </a:r>
          </a:p>
          <a:p>
            <a:endParaRPr lang="en-IN" sz="2000" dirty="0"/>
          </a:p>
          <a:p>
            <a:r>
              <a:rPr lang="en-IN" sz="2000" dirty="0"/>
              <a:t>Algorithm Selection: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Regression tasks (e.g., predicting daily rates)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Consider linear regression, decision trees, or ensemble methods (</a:t>
            </a:r>
            <a:r>
              <a:rPr lang="en-IN" sz="2000" dirty="0" err="1"/>
              <a:t>XGBoost</a:t>
            </a:r>
            <a:r>
              <a:rPr lang="en-IN" sz="2000" dirty="0"/>
              <a:t>, </a:t>
            </a:r>
            <a:r>
              <a:rPr lang="en-IN" sz="2000" dirty="0" err="1"/>
              <a:t>LightGBM</a:t>
            </a:r>
            <a:r>
              <a:rPr lang="en-IN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Classification tasks (e.g., predicting special requests)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Consider logistic regression, decision trees, or random forests.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9550AF-D1E5-8A3C-BBAA-903D61334785}"/>
              </a:ext>
            </a:extLst>
          </p:cNvPr>
          <p:cNvSpPr txBox="1"/>
          <p:nvPr/>
        </p:nvSpPr>
        <p:spPr>
          <a:xfrm>
            <a:off x="660400" y="1752600"/>
            <a:ext cx="1092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Data Input:</a:t>
            </a:r>
          </a:p>
          <a:p>
            <a:r>
              <a:rPr lang="en-US" sz="2000" dirty="0"/>
              <a:t>Data Collection: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Gather historical hotel booking </a:t>
            </a:r>
            <a:r>
              <a:rPr lang="en-US" sz="2000" dirty="0" err="1"/>
              <a:t>datą</a:t>
            </a:r>
            <a:r>
              <a:rPr lang="en-US" sz="2000" dirty="0"/>
              <a:t>, including information on booking dates, length of stay, special requests, guest profiles, and relevant hotel details.</a:t>
            </a:r>
          </a:p>
          <a:p>
            <a:endParaRPr lang="en-US" sz="2000" dirty="0"/>
          </a:p>
          <a:p>
            <a:r>
              <a:rPr lang="en-US" sz="2000" dirty="0"/>
              <a:t>Data Cleaning: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Handle missing values, outliers, and any inconsistencies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Convert categorical variables into numerical representations through encoding techniques.</a:t>
            </a:r>
          </a:p>
          <a:p>
            <a:endParaRPr lang="en-US" sz="2000" dirty="0"/>
          </a:p>
          <a:p>
            <a:r>
              <a:rPr lang="en-US" sz="2000" dirty="0"/>
              <a:t>Feature Engineering: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new features or modify existing ones based on domain knowledge.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Extract meaningful information from date variables, such as day-of-week or month.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2880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9550AF-D1E5-8A3C-BBAA-903D61334785}"/>
              </a:ext>
            </a:extLst>
          </p:cNvPr>
          <p:cNvSpPr txBox="1"/>
          <p:nvPr/>
        </p:nvSpPr>
        <p:spPr>
          <a:xfrm>
            <a:off x="660400" y="1752600"/>
            <a:ext cx="1092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Training Process:</a:t>
            </a:r>
          </a:p>
          <a:p>
            <a:r>
              <a:rPr lang="en-IN" sz="2000" dirty="0"/>
              <a:t>Data Splitting: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Divide the dataset into training and testing sets to evaluate the model's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r>
              <a:rPr lang="en-IN" sz="2000" dirty="0"/>
              <a:t>Feature Scaling: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Standardize or normalize numerical features to ensure they have a consistent scale.</a:t>
            </a:r>
          </a:p>
          <a:p>
            <a:endParaRPr lang="en-IN" sz="2000" dirty="0"/>
          </a:p>
          <a:p>
            <a:r>
              <a:rPr lang="en-IN" sz="2000" dirty="0"/>
              <a:t>Model Training: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Use the selected algorithm to train the model on the training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Adjust hyperparameters to optimize model performance.</a:t>
            </a:r>
          </a:p>
          <a:p>
            <a:endParaRPr lang="en-IN" sz="2000" dirty="0"/>
          </a:p>
          <a:p>
            <a:r>
              <a:rPr lang="en-IN" sz="2000" dirty="0"/>
              <a:t>Model Evaluation: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Evaluate the model on the testing dataset using appropriate metrics (e.g.. Mean Squared Error for regression, accuracy, precision, recall for classification).Fine-tune the model if necessary.</a:t>
            </a:r>
          </a:p>
        </p:txBody>
      </p:sp>
    </p:spTree>
    <p:extLst>
      <p:ext uri="{BB962C8B-B14F-4D97-AF65-F5344CB8AC3E}">
        <p14:creationId xmlns:p14="http://schemas.microsoft.com/office/powerpoint/2010/main" val="156073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1084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</vt:lpstr>
      <vt:lpstr>Times New Roman</vt:lpstr>
      <vt:lpstr>Office Theme</vt:lpstr>
      <vt:lpstr>CAPSTONE PROJECT</vt:lpstr>
      <vt:lpstr>OUTLINE</vt:lpstr>
      <vt:lpstr>PROBLEM STATEMENT</vt:lpstr>
      <vt:lpstr>PROPOSED SOLUTION</vt:lpstr>
      <vt:lpstr>SYSTEM APPROACH</vt:lpstr>
      <vt:lpstr>SYSTEM APPROACH</vt:lpstr>
      <vt:lpstr>ALGORITHM &amp; DEPLOYMENT</vt:lpstr>
      <vt:lpstr>ALGORITHM &amp; DEPLOYMENT</vt:lpstr>
      <vt:lpstr>ALGORITHM &amp; DEPLOYMENT</vt:lpstr>
      <vt:lpstr>ALGORITHM &amp; DEPLOYMENT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SreenidhiV</dc:creator>
  <cp:lastModifiedBy>Sreenidhi Vasudevan</cp:lastModifiedBy>
  <cp:revision>1</cp:revision>
  <dcterms:created xsi:type="dcterms:W3CDTF">2024-04-23T16:33:54Z</dcterms:created>
  <dcterms:modified xsi:type="dcterms:W3CDTF">2024-04-23T17:37:32Z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2024-04-23T00:00:00Z</vt:filetime>
  </property>
</Properties>
</file>