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6007a139c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f6007a139c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6007a139c_2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f6007a139c_2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6007a139c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f6007a139c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6007a139c_2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f6007a139c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a660f9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a660f9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6007a139c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f6007a139c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6007a139c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f6007a139c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6007a139c_2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f6007a139c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6007a139c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f6007a139c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6007a139c_2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f6007a139c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6007a139c_2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f6007a139c_2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6007a139c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f6007a139c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6007a139c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f6007a139c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www.pngall.com/road-png" TargetMode="External"/><Relationship Id="rId5" Type="http://schemas.openxmlformats.org/officeDocument/2006/relationships/hyperlink" Target="https://creativecommons.org/licenses/by-nc/3.0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929" y="0"/>
            <a:ext cx="85250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929" y="0"/>
            <a:ext cx="852502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048" y="-375122"/>
            <a:ext cx="9143999" cy="55186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143428" y="4286036"/>
            <a:ext cx="6857143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This Photo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 BY-NC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0551" y="-273844"/>
            <a:ext cx="9144000" cy="5528127"/>
          </a:xfrm>
          <a:prstGeom prst="rect">
            <a:avLst/>
          </a:prstGeom>
          <a:gradFill>
            <a:gsLst>
              <a:gs pos="0">
                <a:srgbClr val="2A4B86"/>
              </a:gs>
              <a:gs pos="16000">
                <a:srgbClr val="4875C5"/>
              </a:gs>
              <a:gs pos="61000">
                <a:srgbClr val="66FFCC"/>
              </a:gs>
              <a:gs pos="100000">
                <a:srgbClr val="66FFCC"/>
              </a:gs>
            </a:gsLst>
            <a:lin ang="189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6F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 rot="-799009">
            <a:off x="7944725" y="4138069"/>
            <a:ext cx="1141250" cy="1049490"/>
          </a:xfrm>
          <a:prstGeom prst="ellipse">
            <a:avLst/>
          </a:prstGeom>
          <a:blipFill rotWithShape="0">
            <a:blip r:embed="rId1">
              <a:alphaModFix/>
            </a:blip>
            <a:stretch>
              <a:fillRect b="-13998" l="-32999" r="-39998" t="-12998"/>
            </a:stretch>
          </a:blipFill>
          <a:ln cap="flat" cmpd="sng" w="9525">
            <a:solidFill>
              <a:srgbClr val="E0E8F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sx="17000" rotWithShape="0" algn="ctr" dir="5400000" dist="50800" sy="17000">
              <a:srgbClr val="000000">
                <a:alpha val="0"/>
              </a:srgbClr>
            </a:outerShdw>
            <a:reflection blurRad="0" dir="5400000" dist="50800" endA="0" endPos="65000" kx="0" rotWithShape="0" algn="bl" stPos="0" sy="-100000" ky="0"/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ivvy-tripdata.s3.amazonaws.com/index.html" TargetMode="External"/><Relationship Id="rId4" Type="http://schemas.openxmlformats.org/officeDocument/2006/relationships/hyperlink" Target="https://www.divvybikes.com/data-license-agree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247650" y="328808"/>
            <a:ext cx="8001000" cy="1752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b="1"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Data Analytics : Case Study : How Does A Bike –Share Navigate Speedy Success?( How do annual member and casual riders use Cyclistic bikes differently)</a:t>
            </a: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4876800" y="3061914"/>
            <a:ext cx="5386192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:Harish Sreenivasan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 on :01/03/2023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1397578" y="0"/>
            <a:ext cx="634884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</a:t>
            </a:r>
            <a:endParaRPr b="1"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602673" y="776673"/>
            <a:ext cx="8104909" cy="31854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annual pass exclusive to week should be issued to attract the casual riders.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added benefits such as exclusive access to the ride can attract casual riders.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reward system for the higher number of kilometers covered with Cyclistic, will thus help grab attention.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  <a:p>
            <a:pPr indent="-1016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1397577" y="97971"/>
            <a:ext cx="634884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</a:t>
            </a:r>
            <a:endParaRPr b="1"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1397578" y="0"/>
            <a:ext cx="634884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0" y="-272440"/>
            <a:ext cx="9133746" cy="1258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50668" y="871946"/>
            <a:ext cx="8278586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 leaning and Manipulation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Rides taken in a year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sample :Ride taken in a week in Jan 2023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sample : Average Ride length per month in January 2023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 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  session</a:t>
            </a:r>
            <a:endParaRPr sz="1100"/>
          </a:p>
          <a:p>
            <a:pPr indent="-1397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249382" y="113706"/>
            <a:ext cx="8645237" cy="6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</a:t>
            </a: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405245" y="910706"/>
            <a:ext cx="8333510" cy="50054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2016, Cyclitic launched a successful bike-share offering. Since then, the program has grown to a fleet of 5,824 bicycles that are geo-tracked and locked into a network of 692 stations across Chicago. The bikes can be unlocked from one station and returned to any other station in the system anytime.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Cyclitic sets itself apart by also offering reclining bikes, hand tricycles, and cargo bikes, making bike-share more inclusive to people with disabilities and riders who can’t use a standard two-wheeled bike. The pricing plans offered are: Single-ride passes, full-day passes, and annual memberships, wherein single –ride or full-day ride  passes are referred to as casual riders and the ones with annual memberships are Cylistic members .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2628900" y="0"/>
            <a:ext cx="38862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0" y="692497"/>
            <a:ext cx="8208818" cy="4528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how different are annual riders to casual riders 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 to market a strategy to convince the casual riders to move to annual membership 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 : It a indigenous data, accessible through :- 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https://divvy-tripdata.s3.amazonaws.com/index.html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has been made available by Motivate International Inc. under the license :- </a:t>
            </a:r>
            <a:r>
              <a:rPr b="1"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https://www.divvybikes.com/data-license-agreement</a:t>
            </a:r>
            <a:endParaRPr b="1"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under analysis is for a period of one year ranging form February 2022 up till January 2023.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 for Analysis : Microsoft Excel, RStudio and Microsoft PowerPoint.</a:t>
            </a:r>
            <a:endParaRPr sz="1100"/>
          </a:p>
          <a:p>
            <a:pPr indent="-1143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235132" y="0"/>
            <a:ext cx="777893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&amp; Manipulation </a:t>
            </a:r>
            <a:endParaRPr b="1"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602673" y="776673"/>
            <a:ext cx="8104909" cy="48474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was cleaned and manipulated in  Microsoft Excel.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Formatting changes were made to form constituency within the files,.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new columns were added in the each of the 12 excel file for determining ride length and the day of the week.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analysis  was conducted based on the Rscript  provided within the worksheet using the csv files form the original data source with Rstudio.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12 dataset files  were combined into a single file with  9 variable observations with count of :- 5754248.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  <a:p>
            <a:pPr indent="-1016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259179" y="113706"/>
            <a:ext cx="864523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Rides taken in a year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25" y="733575"/>
            <a:ext cx="7551351" cy="44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249382" y="-101831"/>
            <a:ext cx="86451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sample :Ride taken in a week in Jan 2023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25" y="667675"/>
            <a:ext cx="7291349" cy="43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1" y="-162492"/>
            <a:ext cx="9143999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sample : Average Ride length per month in January 2023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25" y="890150"/>
            <a:ext cx="7540051" cy="40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4876800" y="3061914"/>
            <a:ext cx="53861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1397578" y="0"/>
            <a:ext cx="634884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 </a:t>
            </a:r>
            <a:endParaRPr b="1"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602673" y="776673"/>
            <a:ext cx="8104909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casual as well as member riders through out the week is similar.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usage of casual riders increases during the weekends :- Saturday and Sunday.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at hand has its limitations namely missing values, black spaces , which the through analysis compromised</a:t>
            </a:r>
            <a:endParaRPr sz="1100"/>
          </a:p>
          <a:p>
            <a:pPr indent="-2159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frequency of rides decreases in the month of December, January and February because of winters.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  <a:p>
            <a:pPr indent="-101600" lvl="0" marL="21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