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12192000" cx="685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840">
          <p15:clr>
            <a:srgbClr val="A4A3A4"/>
          </p15:clr>
        </p15:guide>
        <p15:guide id="2" pos="2160">
          <p15:clr>
            <a:srgbClr val="A4A3A4"/>
          </p15:clr>
        </p15:guide>
      </p15:sldGuideLst>
    </p:ext>
    <p:ext uri="GoogleSlidesCustomDataVersion2">
      <go:slidesCustomData xmlns:go="http://customooxmlschemas.google.com/" r:id="rId10" roundtripDataSignature="AMtx7mgdn4QAcadMdA2AKrorgoisoCFf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orient="horz"/>
        <p:guide pos="2160"/>
      </p:guideLst>
    </p:cSldViewPr>
  </p:slideViewPr>
</p:viewPr>
</file>

<file path=ppt/_rels/presentation.xml.rels><?xml version="1.0" encoding="UTF-8" standalone="yes"?><Relationships xmlns="http://schemas.openxmlformats.org/package/2006/relationships"><Relationship Id="rId10"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b54b9ff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4b54b9ffa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514350" y="1995312"/>
            <a:ext cx="5829300" cy="424462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
          <p:cNvSpPr txBox="1"/>
          <p:nvPr>
            <p:ph idx="1" type="subTitle"/>
          </p:nvPr>
        </p:nvSpPr>
        <p:spPr>
          <a:xfrm>
            <a:off x="857250" y="6403623"/>
            <a:ext cx="5143500" cy="294357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5"/>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5"/>
          <p:cNvSpPr/>
          <p:nvPr/>
        </p:nvSpPr>
        <p:spPr>
          <a:xfrm>
            <a:off x="0" y="0"/>
            <a:ext cx="6858000" cy="12192000"/>
          </a:xfrm>
          <a:prstGeom prst="rect">
            <a:avLst/>
          </a:prstGeom>
          <a:gradFill>
            <a:gsLst>
              <a:gs pos="0">
                <a:schemeClr val="accent2"/>
              </a:gs>
              <a:gs pos="8000">
                <a:schemeClr val="accent2"/>
              </a:gs>
              <a:gs pos="27000">
                <a:srgbClr val="AF953C"/>
              </a:gs>
              <a:gs pos="97000">
                <a:srgbClr val="00B0F0"/>
              </a:gs>
              <a:gs pos="100000">
                <a:srgbClr val="997300"/>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384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4"/>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4"/>
          <p:cNvSpPr txBox="1"/>
          <p:nvPr>
            <p:ph idx="1" type="body"/>
          </p:nvPr>
        </p:nvSpPr>
        <p:spPr>
          <a:xfrm rot="5400000">
            <a:off x="-438856" y="4155899"/>
            <a:ext cx="7735712"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2" name="Google Shape;72;p14"/>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5"/>
          <p:cNvSpPr txBox="1"/>
          <p:nvPr>
            <p:ph type="title"/>
          </p:nvPr>
        </p:nvSpPr>
        <p:spPr>
          <a:xfrm rot="5400000">
            <a:off x="481057" y="5075811"/>
            <a:ext cx="10332156"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5"/>
          <p:cNvSpPr txBox="1"/>
          <p:nvPr>
            <p:ph idx="1" type="body"/>
          </p:nvPr>
        </p:nvSpPr>
        <p:spPr>
          <a:xfrm rot="5400000">
            <a:off x="-2519318" y="3639917"/>
            <a:ext cx="10332156"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8" name="Google Shape;78;p15"/>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1" name="Shape 81"/>
        <p:cNvGrpSpPr/>
        <p:nvPr/>
      </p:nvGrpSpPr>
      <p:grpSpPr>
        <a:xfrm>
          <a:off x="0" y="0"/>
          <a:ext cx="0" cy="0"/>
          <a:chOff x="0" y="0"/>
          <a:chExt cx="0" cy="0"/>
        </a:xfrm>
      </p:grpSpPr>
      <p:sp>
        <p:nvSpPr>
          <p:cNvPr id="82" name="Google Shape;82;p16"/>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6"/>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6"/>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6"/>
          <p:cNvSpPr txBox="1"/>
          <p:nvPr>
            <p:ph idx="1" type="body"/>
          </p:nvPr>
        </p:nvSpPr>
        <p:spPr>
          <a:xfrm>
            <a:off x="471488" y="3245556"/>
            <a:ext cx="5915025" cy="7735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 name="Google Shape;21;p6"/>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7"/>
          <p:cNvSpPr txBox="1"/>
          <p:nvPr>
            <p:ph type="title"/>
          </p:nvPr>
        </p:nvSpPr>
        <p:spPr>
          <a:xfrm>
            <a:off x="467916" y="3039537"/>
            <a:ext cx="5915025" cy="507153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7"/>
          <p:cNvSpPr txBox="1"/>
          <p:nvPr>
            <p:ph idx="1" type="body"/>
          </p:nvPr>
        </p:nvSpPr>
        <p:spPr>
          <a:xfrm>
            <a:off x="467916" y="8159048"/>
            <a:ext cx="5915025" cy="26669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7" name="Google Shape;27;p7"/>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8"/>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8"/>
          <p:cNvSpPr txBox="1"/>
          <p:nvPr>
            <p:ph idx="1" type="body"/>
          </p:nvPr>
        </p:nvSpPr>
        <p:spPr>
          <a:xfrm>
            <a:off x="471488" y="3245556"/>
            <a:ext cx="2914650" cy="7735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8"/>
          <p:cNvSpPr txBox="1"/>
          <p:nvPr>
            <p:ph idx="2" type="body"/>
          </p:nvPr>
        </p:nvSpPr>
        <p:spPr>
          <a:xfrm>
            <a:off x="3471863" y="3245556"/>
            <a:ext cx="2914650" cy="7735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4" name="Google Shape;34;p8"/>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9"/>
          <p:cNvSpPr txBox="1"/>
          <p:nvPr>
            <p:ph type="title"/>
          </p:nvPr>
        </p:nvSpPr>
        <p:spPr>
          <a:xfrm>
            <a:off x="472381"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9"/>
          <p:cNvSpPr txBox="1"/>
          <p:nvPr>
            <p:ph idx="1" type="body"/>
          </p:nvPr>
        </p:nvSpPr>
        <p:spPr>
          <a:xfrm>
            <a:off x="472381" y="2988734"/>
            <a:ext cx="2901255" cy="146473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0" name="Google Shape;40;p9"/>
          <p:cNvSpPr txBox="1"/>
          <p:nvPr>
            <p:ph idx="2" type="body"/>
          </p:nvPr>
        </p:nvSpPr>
        <p:spPr>
          <a:xfrm>
            <a:off x="472381" y="4453467"/>
            <a:ext cx="2901255" cy="65503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9"/>
          <p:cNvSpPr txBox="1"/>
          <p:nvPr>
            <p:ph idx="3" type="body"/>
          </p:nvPr>
        </p:nvSpPr>
        <p:spPr>
          <a:xfrm>
            <a:off x="3471863" y="2988734"/>
            <a:ext cx="2915543" cy="146473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2" name="Google Shape;42;p9"/>
          <p:cNvSpPr txBox="1"/>
          <p:nvPr>
            <p:ph idx="4" type="body"/>
          </p:nvPr>
        </p:nvSpPr>
        <p:spPr>
          <a:xfrm>
            <a:off x="3471863" y="4453467"/>
            <a:ext cx="2915543" cy="65503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9"/>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9"/>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0"/>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0"/>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1"/>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12"/>
          <p:cNvSpPr txBox="1"/>
          <p:nvPr>
            <p:ph type="title"/>
          </p:nvPr>
        </p:nvSpPr>
        <p:spPr>
          <a:xfrm>
            <a:off x="472381" y="812800"/>
            <a:ext cx="2211884" cy="284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2"/>
          <p:cNvSpPr txBox="1"/>
          <p:nvPr>
            <p:ph idx="1" type="body"/>
          </p:nvPr>
        </p:nvSpPr>
        <p:spPr>
          <a:xfrm>
            <a:off x="2915543" y="1755425"/>
            <a:ext cx="3471863" cy="8664222"/>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8" name="Google Shape;58;p12"/>
          <p:cNvSpPr txBox="1"/>
          <p:nvPr>
            <p:ph idx="2" type="body"/>
          </p:nvPr>
        </p:nvSpPr>
        <p:spPr>
          <a:xfrm>
            <a:off x="472381" y="3657600"/>
            <a:ext cx="2211884" cy="67761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9" name="Google Shape;59;p12"/>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2"/>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3"/>
          <p:cNvSpPr txBox="1"/>
          <p:nvPr>
            <p:ph type="title"/>
          </p:nvPr>
        </p:nvSpPr>
        <p:spPr>
          <a:xfrm>
            <a:off x="472381" y="812800"/>
            <a:ext cx="2211884" cy="284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3"/>
          <p:cNvSpPr/>
          <p:nvPr>
            <p:ph idx="2" type="pic"/>
          </p:nvPr>
        </p:nvSpPr>
        <p:spPr>
          <a:xfrm>
            <a:off x="2915543" y="1755425"/>
            <a:ext cx="3471863" cy="8664222"/>
          </a:xfrm>
          <a:prstGeom prst="rect">
            <a:avLst/>
          </a:prstGeom>
          <a:noFill/>
          <a:ln>
            <a:noFill/>
          </a:ln>
        </p:spPr>
      </p:sp>
      <p:sp>
        <p:nvSpPr>
          <p:cNvPr id="65" name="Google Shape;65;p13"/>
          <p:cNvSpPr txBox="1"/>
          <p:nvPr>
            <p:ph idx="1" type="body"/>
          </p:nvPr>
        </p:nvSpPr>
        <p:spPr>
          <a:xfrm>
            <a:off x="472381" y="3657600"/>
            <a:ext cx="2211884" cy="67761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6" name="Google Shape;66;p13"/>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471488" y="3245556"/>
            <a:ext cx="5915025" cy="7735712"/>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840">
          <p15:clr>
            <a:srgbClr val="F26B43"/>
          </p15:clr>
        </p15:guide>
        <p15:guide id="2"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nvSpPr>
        <p:spPr>
          <a:xfrm>
            <a:off x="0" y="140677"/>
            <a:ext cx="6858000" cy="1938992"/>
          </a:xfrm>
          <a:prstGeom prst="rect">
            <a:avLst/>
          </a:prstGeom>
          <a:noFill/>
          <a:ln>
            <a:noFill/>
          </a:ln>
        </p:spPr>
        <p:txBody>
          <a:bodyPr anchorCtr="0" anchor="t" bIns="45700" lIns="91425" spcFirstLastPara="1" rIns="91425" wrap="square" tIns="45700">
            <a:spAutoFit/>
          </a:bodyPr>
          <a:lstStyle/>
          <a:p>
            <a:pPr indent="0" lvl="0" marL="1189990" marR="1189990" rtl="0" algn="ctr">
              <a:spcBef>
                <a:spcPts val="0"/>
              </a:spcBef>
              <a:spcAft>
                <a:spcPts val="0"/>
              </a:spcAft>
              <a:buNone/>
            </a:pPr>
            <a:r>
              <a:rPr b="1" i="0" lang="en-US" sz="4000" u="none" cap="none" strike="noStrike">
                <a:solidFill>
                  <a:schemeClr val="lt1"/>
                </a:solidFill>
                <a:latin typeface="Calibri"/>
                <a:ea typeface="Calibri"/>
                <a:cs typeface="Calibri"/>
                <a:sym typeface="Calibri"/>
              </a:rPr>
              <a:t>SQL PROJECT- MUSIC STORE DATA ANALYSIS</a:t>
            </a:r>
            <a:endParaRPr b="1" i="0" sz="4000" u="none" cap="none" strike="noStrike">
              <a:solidFill>
                <a:schemeClr val="lt1"/>
              </a:solidFill>
              <a:latin typeface="Calibri"/>
              <a:ea typeface="Calibri"/>
              <a:cs typeface="Calibri"/>
              <a:sym typeface="Calibri"/>
            </a:endParaRPr>
          </a:p>
        </p:txBody>
      </p:sp>
      <p:sp>
        <p:nvSpPr>
          <p:cNvPr id="91" name="Google Shape;91;p1"/>
          <p:cNvSpPr txBox="1"/>
          <p:nvPr/>
        </p:nvSpPr>
        <p:spPr>
          <a:xfrm>
            <a:off x="-731519" y="2433612"/>
            <a:ext cx="6642296" cy="523220"/>
          </a:xfrm>
          <a:prstGeom prst="rect">
            <a:avLst/>
          </a:prstGeom>
          <a:noFill/>
          <a:ln>
            <a:noFill/>
          </a:ln>
        </p:spPr>
        <p:txBody>
          <a:bodyPr anchorCtr="0" anchor="t" bIns="45700" lIns="91425" spcFirstLastPara="1" rIns="91425" wrap="square" tIns="45700">
            <a:spAutoFit/>
          </a:bodyPr>
          <a:lstStyle/>
          <a:p>
            <a:pPr indent="0" lvl="0" marL="2428875" marR="0" rtl="0" algn="l">
              <a:spcBef>
                <a:spcPts val="0"/>
              </a:spcBef>
              <a:spcAft>
                <a:spcPts val="0"/>
              </a:spcAft>
              <a:buNone/>
            </a:pPr>
            <a:r>
              <a:rPr b="1" i="0" lang="en-US" sz="2800" u="sng" cap="none" strike="noStrike">
                <a:solidFill>
                  <a:schemeClr val="lt1"/>
                </a:solidFill>
                <a:latin typeface="Calibri"/>
                <a:ea typeface="Calibri"/>
                <a:cs typeface="Calibri"/>
                <a:sym typeface="Calibri"/>
              </a:rPr>
              <a:t>Question</a:t>
            </a:r>
            <a:r>
              <a:rPr b="1" i="0" lang="en-US" sz="2800" u="sng" cap="none" strike="noStrike">
                <a:solidFill>
                  <a:srgbClr val="00AF50"/>
                </a:solidFill>
                <a:latin typeface="Calibri"/>
                <a:ea typeface="Calibri"/>
                <a:cs typeface="Calibri"/>
                <a:sym typeface="Calibri"/>
              </a:rPr>
              <a:t> </a:t>
            </a:r>
            <a:r>
              <a:rPr b="1" i="0" lang="en-US" sz="2800" u="sng" cap="none" strike="noStrike">
                <a:solidFill>
                  <a:schemeClr val="lt1"/>
                </a:solidFill>
                <a:latin typeface="Calibri"/>
                <a:ea typeface="Calibri"/>
                <a:cs typeface="Calibri"/>
                <a:sym typeface="Calibri"/>
              </a:rPr>
              <a:t>Set 1 - Easy</a:t>
            </a:r>
            <a:endParaRPr b="1" i="0" sz="2800" u="sng" cap="none" strike="noStrike">
              <a:solidFill>
                <a:schemeClr val="lt1"/>
              </a:solidFill>
              <a:latin typeface="Calibri"/>
              <a:ea typeface="Calibri"/>
              <a:cs typeface="Calibri"/>
              <a:sym typeface="Calibri"/>
            </a:endParaRPr>
          </a:p>
        </p:txBody>
      </p:sp>
      <p:sp>
        <p:nvSpPr>
          <p:cNvPr id="92" name="Google Shape;92;p1"/>
          <p:cNvSpPr txBox="1"/>
          <p:nvPr/>
        </p:nvSpPr>
        <p:spPr>
          <a:xfrm>
            <a:off x="0" y="3833995"/>
            <a:ext cx="6858000" cy="779482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1400"/>
              <a:buFont typeface="Calibri"/>
              <a:buAutoNum type="arabicPeriod"/>
            </a:pPr>
            <a:r>
              <a:rPr b="0" i="0" lang="en-US" sz="2800" u="none" cap="none" strike="noStrike">
                <a:solidFill>
                  <a:schemeClr val="lt1"/>
                </a:solidFill>
                <a:latin typeface="Calibri"/>
                <a:ea typeface="Calibri"/>
                <a:cs typeface="Calibri"/>
                <a:sym typeface="Calibri"/>
              </a:rPr>
              <a:t>Who is the senior most employee based on job title?</a:t>
            </a:r>
            <a:endParaRPr b="0" i="0" sz="2800" u="none" cap="none" strike="noStrike">
              <a:solidFill>
                <a:schemeClr val="lt1"/>
              </a:solidFill>
              <a:latin typeface="Calibri"/>
              <a:ea typeface="Calibri"/>
              <a:cs typeface="Calibri"/>
              <a:sym typeface="Calibri"/>
            </a:endParaRPr>
          </a:p>
          <a:p>
            <a:pPr indent="-342900" lvl="0" marL="342900" marR="0" rtl="0" algn="l">
              <a:spcBef>
                <a:spcPts val="260"/>
              </a:spcBef>
              <a:spcAft>
                <a:spcPts val="0"/>
              </a:spcAft>
              <a:buClr>
                <a:schemeClr val="lt1"/>
              </a:buClr>
              <a:buSzPts val="1400"/>
              <a:buFont typeface="Calibri"/>
              <a:buAutoNum type="arabicPeriod"/>
            </a:pPr>
            <a:r>
              <a:rPr b="0" i="0" lang="en-US" sz="2800" u="none" cap="none" strike="noStrike">
                <a:solidFill>
                  <a:schemeClr val="lt1"/>
                </a:solidFill>
                <a:latin typeface="Calibri"/>
                <a:ea typeface="Calibri"/>
                <a:cs typeface="Calibri"/>
                <a:sym typeface="Calibri"/>
              </a:rPr>
              <a:t>Which countries have the most Invoices?</a:t>
            </a:r>
            <a:endParaRPr b="0" i="0" sz="2800" u="none" cap="none" strike="noStrike">
              <a:solidFill>
                <a:schemeClr val="lt1"/>
              </a:solidFill>
              <a:latin typeface="Calibri"/>
              <a:ea typeface="Calibri"/>
              <a:cs typeface="Calibri"/>
              <a:sym typeface="Calibri"/>
            </a:endParaRPr>
          </a:p>
          <a:p>
            <a:pPr indent="-342900" lvl="0" marL="342900" marR="0" rtl="0" algn="l">
              <a:spcBef>
                <a:spcPts val="260"/>
              </a:spcBef>
              <a:spcAft>
                <a:spcPts val="0"/>
              </a:spcAft>
              <a:buClr>
                <a:schemeClr val="lt1"/>
              </a:buClr>
              <a:buSzPts val="1400"/>
              <a:buFont typeface="Calibri"/>
              <a:buAutoNum type="arabicPeriod"/>
            </a:pPr>
            <a:r>
              <a:rPr b="0" i="0" lang="en-US" sz="2800" u="none" cap="none" strike="noStrike">
                <a:solidFill>
                  <a:schemeClr val="lt1"/>
                </a:solidFill>
                <a:latin typeface="Calibri"/>
                <a:ea typeface="Calibri"/>
                <a:cs typeface="Calibri"/>
                <a:sym typeface="Calibri"/>
              </a:rPr>
              <a:t>What are top 3 values of total invoice?</a:t>
            </a:r>
            <a:endParaRPr b="0" i="0" sz="2800" u="none" cap="none" strike="noStrike">
              <a:solidFill>
                <a:schemeClr val="lt1"/>
              </a:solidFill>
              <a:latin typeface="Calibri"/>
              <a:ea typeface="Calibri"/>
              <a:cs typeface="Calibri"/>
              <a:sym typeface="Calibri"/>
            </a:endParaRPr>
          </a:p>
          <a:p>
            <a:pPr indent="-342900" lvl="0" marL="342900" marR="67310" rtl="0" algn="just">
              <a:lnSpc>
                <a:spcPct val="115000"/>
              </a:lnSpc>
              <a:spcBef>
                <a:spcPts val="245"/>
              </a:spcBef>
              <a:spcAft>
                <a:spcPts val="0"/>
              </a:spcAft>
              <a:buClr>
                <a:schemeClr val="lt1"/>
              </a:buClr>
              <a:buSzPts val="1400"/>
              <a:buFont typeface="Calibri"/>
              <a:buAutoNum type="arabicPeriod"/>
            </a:pPr>
            <a:r>
              <a:rPr b="0" i="0" lang="en-US" sz="2800" u="none" cap="none" strike="noStrike">
                <a:solidFill>
                  <a:schemeClr val="lt1"/>
                </a:solidFill>
                <a:latin typeface="Calibri"/>
                <a:ea typeface="Calibri"/>
                <a:cs typeface="Calibri"/>
                <a:sym typeface="Calibri"/>
              </a:rPr>
              <a:t>Which city has the best customers? We would like to throw a promotional Music Festival in the city we made the most money. Write a query that returns one city that has the highest sum of invoice totals. Return both the city name &amp; sum of all invoice totals</a:t>
            </a:r>
            <a:endParaRPr b="0" i="0" sz="2800" u="none" cap="none" strike="noStrike">
              <a:solidFill>
                <a:schemeClr val="lt1"/>
              </a:solidFill>
              <a:latin typeface="Calibri"/>
              <a:ea typeface="Calibri"/>
              <a:cs typeface="Calibri"/>
              <a:sym typeface="Calibri"/>
            </a:endParaRPr>
          </a:p>
          <a:p>
            <a:pPr indent="-342900" lvl="0" marL="342900" marR="67310" rtl="0" algn="just">
              <a:lnSpc>
                <a:spcPct val="113000"/>
              </a:lnSpc>
              <a:spcBef>
                <a:spcPts val="15"/>
              </a:spcBef>
              <a:spcAft>
                <a:spcPts val="0"/>
              </a:spcAft>
              <a:buClr>
                <a:schemeClr val="lt1"/>
              </a:buClr>
              <a:buSzPts val="1400"/>
              <a:buFont typeface="Calibri"/>
              <a:buAutoNum type="arabicPeriod"/>
            </a:pPr>
            <a:r>
              <a:rPr b="0" i="0" lang="en-US" sz="2800" u="none" cap="none" strike="noStrike">
                <a:solidFill>
                  <a:schemeClr val="lt1"/>
                </a:solidFill>
                <a:latin typeface="Calibri"/>
                <a:ea typeface="Calibri"/>
                <a:cs typeface="Calibri"/>
                <a:sym typeface="Calibri"/>
              </a:rPr>
              <a:t>Who is the best customer? The customer who has spent the most money will be declared the best customer. Write a query that returns the person who has spent the most money</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nvSpPr>
        <p:spPr>
          <a:xfrm>
            <a:off x="-956602" y="999277"/>
            <a:ext cx="7659858" cy="523220"/>
          </a:xfrm>
          <a:prstGeom prst="rect">
            <a:avLst/>
          </a:prstGeom>
          <a:noFill/>
          <a:ln>
            <a:noFill/>
          </a:ln>
        </p:spPr>
        <p:txBody>
          <a:bodyPr anchorCtr="0" anchor="t" bIns="45700" lIns="91425" spcFirstLastPara="1" rIns="91425" wrap="square" tIns="45700">
            <a:spAutoFit/>
          </a:bodyPr>
          <a:lstStyle/>
          <a:p>
            <a:pPr indent="0" lvl="0" marL="2428875" marR="0" rtl="0" algn="l">
              <a:spcBef>
                <a:spcPts val="0"/>
              </a:spcBef>
              <a:spcAft>
                <a:spcPts val="0"/>
              </a:spcAft>
              <a:buNone/>
            </a:pPr>
            <a:r>
              <a:rPr b="1" i="0" lang="en-US" sz="2800" u="sng" cap="none" strike="noStrike">
                <a:solidFill>
                  <a:schemeClr val="lt1"/>
                </a:solidFill>
                <a:latin typeface="Calibri"/>
                <a:ea typeface="Calibri"/>
                <a:cs typeface="Calibri"/>
                <a:sym typeface="Calibri"/>
              </a:rPr>
              <a:t>Question</a:t>
            </a:r>
            <a:r>
              <a:rPr b="1" i="0" lang="en-US" sz="2800" u="sng" cap="none" strike="noStrike">
                <a:solidFill>
                  <a:srgbClr val="00AF50"/>
                </a:solidFill>
                <a:latin typeface="Calibri"/>
                <a:ea typeface="Calibri"/>
                <a:cs typeface="Calibri"/>
                <a:sym typeface="Calibri"/>
              </a:rPr>
              <a:t> </a:t>
            </a:r>
            <a:r>
              <a:rPr b="1" i="0" lang="en-US" sz="2800" u="sng" cap="none" strike="noStrike">
                <a:solidFill>
                  <a:schemeClr val="lt1"/>
                </a:solidFill>
                <a:latin typeface="Calibri"/>
                <a:ea typeface="Calibri"/>
                <a:cs typeface="Calibri"/>
                <a:sym typeface="Calibri"/>
              </a:rPr>
              <a:t>Set 2 – Moderate </a:t>
            </a:r>
            <a:endParaRPr b="1" i="0" sz="2800" u="sng" cap="none" strike="noStrike">
              <a:solidFill>
                <a:schemeClr val="lt1"/>
              </a:solidFill>
              <a:latin typeface="Calibri"/>
              <a:ea typeface="Calibri"/>
              <a:cs typeface="Calibri"/>
              <a:sym typeface="Calibri"/>
            </a:endParaRPr>
          </a:p>
        </p:txBody>
      </p:sp>
      <p:sp>
        <p:nvSpPr>
          <p:cNvPr id="98" name="Google Shape;98;p2"/>
          <p:cNvSpPr txBox="1"/>
          <p:nvPr/>
        </p:nvSpPr>
        <p:spPr>
          <a:xfrm>
            <a:off x="0" y="2511631"/>
            <a:ext cx="6858000" cy="6951134"/>
          </a:xfrm>
          <a:prstGeom prst="rect">
            <a:avLst/>
          </a:prstGeom>
          <a:noFill/>
          <a:ln>
            <a:noFill/>
          </a:ln>
        </p:spPr>
        <p:txBody>
          <a:bodyPr anchorCtr="0" anchor="t" bIns="45700" lIns="91425" spcFirstLastPara="1" rIns="91425" wrap="square" tIns="45700">
            <a:spAutoFit/>
          </a:bodyPr>
          <a:lstStyle/>
          <a:p>
            <a:pPr indent="-342900" lvl="0" marL="342900" marR="71120" rtl="0" algn="just">
              <a:lnSpc>
                <a:spcPct val="115000"/>
              </a:lnSpc>
              <a:spcBef>
                <a:spcPts val="0"/>
              </a:spcBef>
              <a:spcAft>
                <a:spcPts val="0"/>
              </a:spcAft>
              <a:buClr>
                <a:schemeClr val="lt1"/>
              </a:buClr>
              <a:buSzPts val="1400"/>
              <a:buFont typeface="Calibri"/>
              <a:buAutoNum type="arabicPeriod"/>
            </a:pPr>
            <a:r>
              <a:rPr b="0" i="0" lang="en-US" sz="2800" u="none" cap="none" strike="noStrike">
                <a:solidFill>
                  <a:schemeClr val="lt1"/>
                </a:solidFill>
                <a:latin typeface="Calibri"/>
                <a:ea typeface="Calibri"/>
                <a:cs typeface="Calibri"/>
                <a:sym typeface="Calibri"/>
              </a:rPr>
              <a:t>Write query to return the email, first name, last name, &amp; Genre of all Rock Music listeners. Return your list ordered alphabetically by email starting with A</a:t>
            </a:r>
            <a:endParaRPr b="0" i="0" sz="2800" u="none" cap="none" strike="noStrike">
              <a:solidFill>
                <a:schemeClr val="lt1"/>
              </a:solidFill>
              <a:latin typeface="Calibri"/>
              <a:ea typeface="Calibri"/>
              <a:cs typeface="Calibri"/>
              <a:sym typeface="Calibri"/>
            </a:endParaRPr>
          </a:p>
          <a:p>
            <a:pPr indent="-342900" lvl="0" marL="342900" marR="73660" rtl="0" algn="just">
              <a:lnSpc>
                <a:spcPct val="115000"/>
              </a:lnSpc>
              <a:spcBef>
                <a:spcPts val="10"/>
              </a:spcBef>
              <a:spcAft>
                <a:spcPts val="0"/>
              </a:spcAft>
              <a:buClr>
                <a:schemeClr val="lt1"/>
              </a:buClr>
              <a:buSzPts val="1400"/>
              <a:buFont typeface="Calibri"/>
              <a:buAutoNum type="arabicPeriod"/>
            </a:pPr>
            <a:r>
              <a:rPr b="0" i="0" lang="en-US" sz="2800" u="none" cap="none" strike="noStrike">
                <a:solidFill>
                  <a:schemeClr val="lt1"/>
                </a:solidFill>
                <a:latin typeface="Calibri"/>
                <a:ea typeface="Calibri"/>
                <a:cs typeface="Calibri"/>
                <a:sym typeface="Calibri"/>
              </a:rPr>
              <a:t>Let's invite the artists who have written the most rock music in our dataset. Write a query that returns the Artist name and total track count of the top 10 rock bands</a:t>
            </a:r>
            <a:endParaRPr b="0" i="0" sz="2800" u="none" cap="none" strike="noStrike">
              <a:solidFill>
                <a:schemeClr val="lt1"/>
              </a:solidFill>
              <a:latin typeface="Calibri"/>
              <a:ea typeface="Calibri"/>
              <a:cs typeface="Calibri"/>
              <a:sym typeface="Calibri"/>
            </a:endParaRPr>
          </a:p>
          <a:p>
            <a:pPr indent="-342900" lvl="0" marL="342900" marR="66675" rtl="0" algn="just">
              <a:lnSpc>
                <a:spcPct val="113000"/>
              </a:lnSpc>
              <a:spcBef>
                <a:spcPts val="5"/>
              </a:spcBef>
              <a:spcAft>
                <a:spcPts val="0"/>
              </a:spcAft>
              <a:buClr>
                <a:schemeClr val="lt1"/>
              </a:buClr>
              <a:buSzPts val="1400"/>
              <a:buFont typeface="Calibri"/>
              <a:buAutoNum type="arabicPeriod"/>
            </a:pPr>
            <a:r>
              <a:rPr b="0" i="0" lang="en-US" sz="2800" u="none" cap="none" strike="noStrike">
                <a:solidFill>
                  <a:schemeClr val="lt1"/>
                </a:solidFill>
                <a:latin typeface="Calibri"/>
                <a:ea typeface="Calibri"/>
                <a:cs typeface="Calibri"/>
                <a:sym typeface="Calibri"/>
              </a:rPr>
              <a:t>Return all the track names that have a song length longer than the average song length. Return the Name and Milliseconds for each track. Order by the song length with the longest songs listed first</a:t>
            </a:r>
            <a:endParaRPr b="0" i="0" sz="2800" u="none" cap="none" strike="noStrike">
              <a:solidFill>
                <a:schemeClr val="lt1"/>
              </a:solidFill>
              <a:latin typeface="Calibri"/>
              <a:ea typeface="Calibri"/>
              <a:cs typeface="Calibri"/>
              <a:sym typeface="Calibri"/>
            </a:endParaRPr>
          </a:p>
          <a:p>
            <a:pPr indent="-254000" lvl="0" marL="342900" marR="67310" rtl="0" algn="just">
              <a:lnSpc>
                <a:spcPct val="113000"/>
              </a:lnSpc>
              <a:spcBef>
                <a:spcPts val="15"/>
              </a:spcBef>
              <a:spcAft>
                <a:spcPts val="0"/>
              </a:spcAft>
              <a:buClr>
                <a:schemeClr val="dk1"/>
              </a:buClr>
              <a:buSzPts val="1400"/>
              <a:buFont typeface="Calibri"/>
              <a:buNone/>
            </a:pPr>
            <a:r>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661181" y="1041480"/>
            <a:ext cx="6642296" cy="523220"/>
          </a:xfrm>
          <a:prstGeom prst="rect">
            <a:avLst/>
          </a:prstGeom>
          <a:noFill/>
          <a:ln>
            <a:noFill/>
          </a:ln>
        </p:spPr>
        <p:txBody>
          <a:bodyPr anchorCtr="0" anchor="t" bIns="45700" lIns="91425" spcFirstLastPara="1" rIns="91425" wrap="square" tIns="45700">
            <a:spAutoFit/>
          </a:bodyPr>
          <a:lstStyle/>
          <a:p>
            <a:pPr indent="0" lvl="0" marL="2428875" marR="0" rtl="0" algn="l">
              <a:spcBef>
                <a:spcPts val="0"/>
              </a:spcBef>
              <a:spcAft>
                <a:spcPts val="0"/>
              </a:spcAft>
              <a:buNone/>
            </a:pPr>
            <a:r>
              <a:rPr b="1" i="0" lang="en-US" sz="2800" u="sng" cap="none" strike="noStrike">
                <a:solidFill>
                  <a:schemeClr val="lt1"/>
                </a:solidFill>
                <a:latin typeface="Calibri"/>
                <a:ea typeface="Calibri"/>
                <a:cs typeface="Calibri"/>
                <a:sym typeface="Calibri"/>
              </a:rPr>
              <a:t>Question</a:t>
            </a:r>
            <a:r>
              <a:rPr b="1" i="0" lang="en-US" sz="2800" u="sng" cap="none" strike="noStrike">
                <a:solidFill>
                  <a:srgbClr val="00AF50"/>
                </a:solidFill>
                <a:latin typeface="Calibri"/>
                <a:ea typeface="Calibri"/>
                <a:cs typeface="Calibri"/>
                <a:sym typeface="Calibri"/>
              </a:rPr>
              <a:t> </a:t>
            </a:r>
            <a:r>
              <a:rPr b="1" i="0" lang="en-US" sz="2800" u="sng" cap="none" strike="noStrike">
                <a:solidFill>
                  <a:schemeClr val="lt1"/>
                </a:solidFill>
                <a:latin typeface="Calibri"/>
                <a:ea typeface="Calibri"/>
                <a:cs typeface="Calibri"/>
                <a:sym typeface="Calibri"/>
              </a:rPr>
              <a:t>Set 3 - Advance</a:t>
            </a:r>
            <a:endParaRPr b="1" i="0" sz="2800" u="sng" cap="none" strike="noStrike">
              <a:solidFill>
                <a:schemeClr val="lt1"/>
              </a:solidFill>
              <a:latin typeface="Calibri"/>
              <a:ea typeface="Calibri"/>
              <a:cs typeface="Calibri"/>
              <a:sym typeface="Calibri"/>
            </a:endParaRPr>
          </a:p>
        </p:txBody>
      </p:sp>
      <p:sp>
        <p:nvSpPr>
          <p:cNvPr id="104" name="Google Shape;104;p3"/>
          <p:cNvSpPr txBox="1"/>
          <p:nvPr/>
        </p:nvSpPr>
        <p:spPr>
          <a:xfrm>
            <a:off x="0" y="2089601"/>
            <a:ext cx="6858000" cy="10290894"/>
          </a:xfrm>
          <a:prstGeom prst="rect">
            <a:avLst/>
          </a:prstGeom>
          <a:noFill/>
          <a:ln>
            <a:noFill/>
          </a:ln>
        </p:spPr>
        <p:txBody>
          <a:bodyPr anchorCtr="0" anchor="t" bIns="45700" lIns="91425" spcFirstLastPara="1" rIns="91425" wrap="square" tIns="45700">
            <a:spAutoFit/>
          </a:bodyPr>
          <a:lstStyle/>
          <a:p>
            <a:pPr indent="-342900" lvl="0" marL="342900" marR="67310" rtl="0" algn="just">
              <a:lnSpc>
                <a:spcPct val="113000"/>
              </a:lnSpc>
              <a:spcBef>
                <a:spcPts val="0"/>
              </a:spcBef>
              <a:spcAft>
                <a:spcPts val="0"/>
              </a:spcAft>
              <a:buClr>
                <a:schemeClr val="lt1"/>
              </a:buClr>
              <a:buSzPts val="1400"/>
              <a:buFont typeface="Calibri"/>
              <a:buAutoNum type="arabicPeriod"/>
            </a:pPr>
            <a:r>
              <a:rPr b="0" i="0" lang="en-US" sz="2800" u="none" cap="none" strike="noStrike">
                <a:solidFill>
                  <a:schemeClr val="lt1"/>
                </a:solidFill>
                <a:latin typeface="Calibri"/>
                <a:ea typeface="Calibri"/>
                <a:cs typeface="Calibri"/>
                <a:sym typeface="Calibri"/>
              </a:rPr>
              <a:t>Find how much amount spent by each customer on artists? Write a query to return customer name, artist name and total spent</a:t>
            </a:r>
            <a:endParaRPr b="0" i="0" sz="2800" u="none" cap="none" strike="noStrike">
              <a:solidFill>
                <a:schemeClr val="lt1"/>
              </a:solidFill>
              <a:latin typeface="Calibri"/>
              <a:ea typeface="Calibri"/>
              <a:cs typeface="Calibri"/>
              <a:sym typeface="Calibri"/>
            </a:endParaRPr>
          </a:p>
          <a:p>
            <a:pPr indent="-342900" lvl="0" marL="342900" marR="67310" rtl="0" algn="just">
              <a:lnSpc>
                <a:spcPct val="113000"/>
              </a:lnSpc>
              <a:spcBef>
                <a:spcPts val="15"/>
              </a:spcBef>
              <a:spcAft>
                <a:spcPts val="0"/>
              </a:spcAft>
              <a:buClr>
                <a:schemeClr val="lt1"/>
              </a:buClr>
              <a:buSzPts val="1400"/>
              <a:buFont typeface="Calibri"/>
              <a:buAutoNum type="arabicPeriod"/>
            </a:pPr>
            <a:r>
              <a:rPr b="0" i="0" lang="en-US" sz="2800" u="none" cap="none" strike="noStrike">
                <a:solidFill>
                  <a:schemeClr val="lt1"/>
                </a:solidFill>
                <a:latin typeface="Calibri"/>
                <a:ea typeface="Calibri"/>
                <a:cs typeface="Calibri"/>
                <a:sym typeface="Calibri"/>
              </a:rPr>
              <a:t>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endParaRPr b="0" i="0" sz="2800" u="none" cap="none" strike="noStrike">
              <a:solidFill>
                <a:schemeClr val="lt1"/>
              </a:solidFill>
              <a:latin typeface="Calibri"/>
              <a:ea typeface="Calibri"/>
              <a:cs typeface="Calibri"/>
              <a:sym typeface="Calibri"/>
            </a:endParaRPr>
          </a:p>
          <a:p>
            <a:pPr indent="-342900" lvl="0" marL="342900" marR="67310" rtl="0" algn="just">
              <a:lnSpc>
                <a:spcPct val="113000"/>
              </a:lnSpc>
              <a:spcBef>
                <a:spcPts val="15"/>
              </a:spcBef>
              <a:spcAft>
                <a:spcPts val="0"/>
              </a:spcAft>
              <a:buClr>
                <a:schemeClr val="lt1"/>
              </a:buClr>
              <a:buSzPts val="1400"/>
              <a:buFont typeface="Calibri"/>
              <a:buAutoNum type="arabicPeriod"/>
            </a:pPr>
            <a:r>
              <a:rPr b="0" i="0" lang="en-US" sz="2800" u="none" cap="none" strike="noStrike">
                <a:solidFill>
                  <a:schemeClr val="lt1"/>
                </a:solidFill>
                <a:latin typeface="Calibri"/>
                <a:ea typeface="Calibri"/>
                <a:cs typeface="Calibri"/>
                <a:sym typeface="Calibri"/>
              </a:rPr>
              <a:t>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b="0" i="0" sz="2800" u="none" cap="none" strike="noStrike">
              <a:solidFill>
                <a:schemeClr val="lt1"/>
              </a:solidFill>
              <a:latin typeface="Calibri"/>
              <a:ea typeface="Calibri"/>
              <a:cs typeface="Calibri"/>
              <a:sym typeface="Calibri"/>
            </a:endParaRPr>
          </a:p>
          <a:p>
            <a:pPr indent="-254000" lvl="0" marL="342900" marR="67310" rtl="0" algn="just">
              <a:lnSpc>
                <a:spcPct val="113000"/>
              </a:lnSpc>
              <a:spcBef>
                <a:spcPts val="15"/>
              </a:spcBef>
              <a:spcAft>
                <a:spcPts val="0"/>
              </a:spcAft>
              <a:buClr>
                <a:schemeClr val="dk1"/>
              </a:buClr>
              <a:buSzPts val="1400"/>
              <a:buFont typeface="Calibri"/>
              <a:buNone/>
            </a:pPr>
            <a:r>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2023-04-01T18:46:15Z</dcterms:created>
  <dc:creator>Harish Sreenivasan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2023-04-01T19:00:11Z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6baf8963-35e7-4c63-8c82-d9376d7e5212</vt:lpwstr>
  </property>
  <property fmtid="{D5CDD505-2E9C-101B-9397-08002B2CF9AE}" pid="7" name="MSIP_Label_defa4170-0d19-0005-0004-bc88714345d2_ActionId">
    <vt:lpwstr>52a803cc-b765-49d9-9851-c01dcf02635d</vt:lpwstr>
  </property>
  <property fmtid="{D5CDD505-2E9C-101B-9397-08002B2CF9AE}" pid="8" name="MSIP_Label_defa4170-0d19-0005-0004-bc88714345d2_ContentBits">
    <vt:lpwstr>0</vt:lpwstr>
  </property>
</Properties>
</file>